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autoCompressPictures="0" embedTrueType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embeddedFontLst>
    <p:embeddedFont>
      <p:font typeface="MuseoModerno Thin"/>
      <p:regular r:id="rId201314"/>
    </p:embeddedFont>
    <p:embeddedFont>
      <p:font typeface="MuseoModerno ExtraLight"/>
      <p:regular r:id="rId201315"/>
    </p:embeddedFont>
    <p:embeddedFont>
      <p:font typeface="MuseoModerno Light"/>
      <p:regular r:id="rId201316"/>
    </p:embeddedFont>
    <p:embeddedFont>
      <p:font typeface="MuseoModerno"/>
      <p:regular r:id="rId201317"/>
    </p:embeddedFont>
    <p:embeddedFont>
      <p:font typeface="MuseoModerno Medium"/>
      <p:regular r:id="rId201318"/>
    </p:embeddedFont>
    <p:embeddedFont>
      <p:font typeface="MuseoModerno SemiBold"/>
      <p:regular r:id="rId201319"/>
    </p:embeddedFont>
    <p:embeddedFont>
      <p:font typeface="MuseoModerno Bold"/>
      <p:regular r:id="rId201320"/>
    </p:embeddedFont>
    <p:embeddedFont>
      <p:font typeface="MuseoModerno ExtraBold"/>
      <p:regular r:id="rId201321"/>
    </p:embeddedFont>
    <p:embeddedFont>
      <p:font typeface="MuseoModerno Black"/>
      <p:regular r:id="rId201322"/>
    </p:embeddedFont>
    <p:embeddedFont>
      <p:font typeface="Source Sans 3 ExtraLight"/>
      <p:regular r:id="rId201323"/>
    </p:embeddedFont>
    <p:embeddedFont>
      <p:font typeface="Source Sans 3 Light"/>
      <p:regular r:id="rId201324"/>
    </p:embeddedFont>
    <p:embeddedFont>
      <p:font typeface="Source Sans 3"/>
      <p:regular r:id="rId201325"/>
    </p:embeddedFont>
    <p:embeddedFont>
      <p:font typeface="Source Sans 3 Medium"/>
      <p:regular r:id="rId201326"/>
    </p:embeddedFont>
    <p:embeddedFont>
      <p:font typeface="Source Sans 3 SemiBold"/>
      <p:regular r:id="rId201327"/>
    </p:embeddedFont>
    <p:embeddedFont>
      <p:font typeface="Source Sans 3 Bold"/>
      <p:regular r:id="rId201328"/>
    </p:embeddedFont>
    <p:embeddedFont>
      <p:font typeface="Source Sans 3 ExtraBold"/>
      <p:regular r:id="rId201329"/>
    </p:embeddedFont>
    <p:embeddedFont>
      <p:font typeface="Source Sans 3 Black"/>
      <p:regular r:id="rId20133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201314" Target="fonts/201314.fntdata" Type="http://schemas.openxmlformats.org/officeDocument/2006/relationships/font"/><Relationship Id="rId201315" Target="fonts/201315.fntdata" Type="http://schemas.openxmlformats.org/officeDocument/2006/relationships/font"/><Relationship Id="rId201316" Target="fonts/201316.fntdata" Type="http://schemas.openxmlformats.org/officeDocument/2006/relationships/font"/><Relationship Id="rId201317" Target="fonts/201317.fntdata" Type="http://schemas.openxmlformats.org/officeDocument/2006/relationships/font"/><Relationship Id="rId201318" Target="fonts/201318.fntdata" Type="http://schemas.openxmlformats.org/officeDocument/2006/relationships/font"/><Relationship Id="rId201319" Target="fonts/201319.fntdata" Type="http://schemas.openxmlformats.org/officeDocument/2006/relationships/font"/><Relationship Id="rId201320" Target="fonts/201320.fntdata" Type="http://schemas.openxmlformats.org/officeDocument/2006/relationships/font"/><Relationship Id="rId201321" Target="fonts/201321.fntdata" Type="http://schemas.openxmlformats.org/officeDocument/2006/relationships/font"/><Relationship Id="rId201322" Target="fonts/201322.fntdata" Type="http://schemas.openxmlformats.org/officeDocument/2006/relationships/font"/><Relationship Id="rId201323" Target="fonts/201323.fntdata" Type="http://schemas.openxmlformats.org/officeDocument/2006/relationships/font"/><Relationship Id="rId201324" Target="fonts/201324.fntdata" Type="http://schemas.openxmlformats.org/officeDocument/2006/relationships/font"/><Relationship Id="rId201325" Target="fonts/201325.fntdata" Type="http://schemas.openxmlformats.org/officeDocument/2006/relationships/font"/><Relationship Id="rId201326" Target="fonts/201326.fntdata" Type="http://schemas.openxmlformats.org/officeDocument/2006/relationships/font"/><Relationship Id="rId201327" Target="fonts/201327.fntdata" Type="http://schemas.openxmlformats.org/officeDocument/2006/relationships/font"/><Relationship Id="rId201328" Target="fonts/201328.fntdata" Type="http://schemas.openxmlformats.org/officeDocument/2006/relationships/font"/><Relationship Id="rId201329" Target="fonts/201329.fntdata" Type="http://schemas.openxmlformats.org/officeDocument/2006/relationships/font"/><Relationship Id="rId201330" Target="fonts/201330.fntdata" Type="http://schemas.openxmlformats.org/officeDocument/2006/relationships/font"/><Relationship Id="rId201331" Target="fonts/201331.fntdata" Type="http://schemas.openxmlformats.org/officeDocument/2006/relationships/font"/><Relationship Id="rId201332" Target="fonts/201332.fntdata" Type="http://schemas.openxmlformats.org/officeDocument/2006/relationships/font"/><Relationship Id="rId201333" Target="fonts/201333.fntdata" Type="http://schemas.openxmlformats.org/officeDocument/2006/relationships/font"/><Relationship Id="rId201334" Target="fonts/201334.fntdata" Type="http://schemas.openxmlformats.org/officeDocument/2006/relationships/font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svg"/><Relationship Id="rId4" Type="http://schemas.openxmlformats.org/officeDocument/2006/relationships/image" Target="../media/image-2-2.png"/><Relationship Id="rId5" Type="http://schemas.openxmlformats.org/officeDocument/2006/relationships/image" Target="../media/image-2-3.svg"/><Relationship Id="rId6" Type="http://schemas.openxmlformats.org/officeDocument/2006/relationships/image" Target="../media/image-2-2.png"/><Relationship Id="rId7" Type="http://schemas.openxmlformats.org/officeDocument/2006/relationships/image" Target="../media/image-2-3.sv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image" Target="../media/image-6-2.png"/><Relationship Id="rId5" Type="http://schemas.openxmlformats.org/officeDocument/2006/relationships/image" Target="../media/image-6-3.svg"/><Relationship Id="rId6" Type="http://schemas.openxmlformats.org/officeDocument/2006/relationships/image" Target="../media/image-6-6.png"/><Relationship Id="rId7" Type="http://schemas.openxmlformats.org/officeDocument/2006/relationships/image" Target="../media/image-6-7.svg"/><Relationship Id="rId8" Type="http://schemas.openxmlformats.org/officeDocument/2006/relationships/image" Target="../media/image-6-6.png"/><Relationship Id="rId9" Type="http://schemas.openxmlformats.org/officeDocument/2006/relationships/image" Target="../media/image-6-7.sv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eg"/><Relationship Id="rId3" Type="http://schemas.openxmlformats.org/officeDocument/2006/relationships/image" Target="../media/image-8-3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1.png"/><Relationship Id="rId4" Type="http://schemas.openxmlformats.org/officeDocument/2006/relationships/image" Target="../media/image-9-2.svg"/><Relationship Id="rId5" Type="http://schemas.openxmlformats.org/officeDocument/2006/relationships/image" Target="../media/image-9-1.png"/><Relationship Id="rId6" Type="http://schemas.openxmlformats.org/officeDocument/2006/relationships/image" Target="../media/image-9-2.sv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917576"/>
            <a:ext cx="499586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Végtelen geometriai sorok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925119" y="2573164"/>
            <a:ext cx="5179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Emelt szintű matematika · 12. évfolyam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925119" y="2959447"/>
            <a:ext cx="602828" cy="266402"/>
          </a:xfrm>
          <a:prstGeom prst="roundRect">
            <a:avLst>
              <a:gd name="adj" fmla="val 6386"/>
            </a:avLst>
          </a:prstGeom>
          <a:solidFill>
            <a:srgbClr val="DBE8F0"/>
          </a:solidFill>
          <a:ln/>
        </p:spPr>
      </p:sp>
      <p:sp>
        <p:nvSpPr>
          <p:cNvPr id="6" name="Text 3"/>
          <p:cNvSpPr/>
          <p:nvPr/>
        </p:nvSpPr>
        <p:spPr>
          <a:xfrm>
            <a:off x="4010174" y="3001938"/>
            <a:ext cx="889918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8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ANALÍZIS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4598789" y="2959447"/>
            <a:ext cx="1264667" cy="266402"/>
          </a:xfrm>
          <a:prstGeom prst="roundRect">
            <a:avLst>
              <a:gd name="adj" fmla="val 6386"/>
            </a:avLst>
          </a:prstGeom>
          <a:noFill/>
          <a:ln/>
          <a:effectLst>
            <a:outerShdw sx="100000" sy="100000" kx="0" ky="0" algn="bl" rotWithShape="0" blurRad="101600" dist="50800" dir="16200000">
              <a:srgbClr val="325f7b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683844" y="3001938"/>
            <a:ext cx="1551756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8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SOROZATOK ÉS SOROK</a:t>
            </a:r>
            <a:endParaRPr lang="en-US" sz="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555278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Összegzés: a végtelen nem is olyan távoli</a:t>
            </a:r>
            <a:endParaRPr lang="en-US" sz="2750" dirty="0"/>
          </a:p>
        </p:txBody>
      </p:sp>
      <p:sp>
        <p:nvSpPr>
          <p:cNvPr id="4" name="Shape 1"/>
          <p:cNvSpPr/>
          <p:nvPr/>
        </p:nvSpPr>
        <p:spPr>
          <a:xfrm>
            <a:off x="496119" y="1653853"/>
            <a:ext cx="2290465" cy="1043657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37877" y="179561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🔑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Az alapképlet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37877" y="2102123"/>
            <a:ext cx="200694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S = a₁ / (1 − q)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ha |q| &lt; 1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2928342" y="1653853"/>
            <a:ext cx="2290539" cy="1043657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3070101" y="179561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📐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A feltétel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3070101" y="2102123"/>
            <a:ext cx="2007022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Mindig ellenőrizd: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|q| &lt; 1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— ez a konvergencia záloga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96119" y="2839269"/>
            <a:ext cx="4722763" cy="816843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637877" y="298102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🌍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Az alkalmazás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637877" y="3287539"/>
            <a:ext cx="443924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Tizedestörtek, fraktálok, analízis — mindenhol jelen van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96119" y="3815581"/>
            <a:ext cx="19050" cy="772567"/>
          </a:xfrm>
          <a:prstGeom prst="roundRect">
            <a:avLst>
              <a:gd name="adj" fmla="val 60000"/>
            </a:avLst>
          </a:prstGeom>
          <a:solidFill>
            <a:srgbClr val="325F7B"/>
          </a:solidFill>
          <a:ln/>
        </p:spPr>
      </p:sp>
      <p:sp>
        <p:nvSpPr>
          <p:cNvPr id="14" name="Text 11"/>
          <p:cNvSpPr/>
          <p:nvPr/>
        </p:nvSpPr>
        <p:spPr>
          <a:xfrm>
            <a:off x="708720" y="3975050"/>
            <a:ext cx="4510162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végtelen geometriai sor az analízis egyik építőköve. Aki ezt megérti, az megérti a határértékszámítás lényegét is.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430337"/>
            <a:ext cx="4722763" cy="7890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 végtelen összegek dilemmája</a:t>
            </a:r>
            <a:endParaRPr lang="en-US" sz="2450" dirty="0"/>
          </a:p>
        </p:txBody>
      </p:sp>
      <p:sp>
        <p:nvSpPr>
          <p:cNvPr id="4" name="Text 1"/>
          <p:cNvSpPr/>
          <p:nvPr/>
        </p:nvSpPr>
        <p:spPr>
          <a:xfrm>
            <a:off x="496119" y="1388046"/>
            <a:ext cx="5179963" cy="190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6000"/>
              </a:lnSpc>
              <a:buNone/>
            </a:pPr>
            <a:r>
              <a:rPr lang="en-US" sz="9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Évezredeken át kérdés volt: </a:t>
            </a:r>
            <a:pPr algn="l" indent="0" marL="0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összeadható-e végtelen sok tag?</a:t>
            </a:r>
            <a:endParaRPr lang="en-US" sz="9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19" y="1705496"/>
            <a:ext cx="4722763" cy="9275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3762" y="1845990"/>
            <a:ext cx="1578248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Zénón paradoxonjai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693762" y="2110680"/>
            <a:ext cx="4384625" cy="381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6000"/>
              </a:lnSpc>
              <a:buNone/>
            </a:pPr>
            <a:r>
              <a:rPr lang="en-US" sz="9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Akhilleusz sosem éri utol a teknőst — minden lépésnél marad egy kisebb távolság. De a végtelen sok lépés összege </a:t>
            </a:r>
            <a:pPr algn="l" indent="0" marL="0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véges</a:t>
            </a:r>
            <a:pPr algn="l" indent="0" marL="0">
              <a:lnSpc>
                <a:spcPct val="126000"/>
              </a:lnSpc>
              <a:buNone/>
            </a:pPr>
            <a:r>
              <a:rPr lang="en-US" sz="9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lehet.</a:t>
            </a:r>
            <a:endParaRPr lang="en-US" sz="9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119" y="2745507"/>
            <a:ext cx="4722763" cy="92757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3762" y="2886001"/>
            <a:ext cx="1805732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Arkhimédész közelítése</a:t>
            </a:r>
            <a:endParaRPr lang="en-US" sz="1200" dirty="0"/>
          </a:p>
        </p:txBody>
      </p:sp>
      <p:sp>
        <p:nvSpPr>
          <p:cNvPr id="10" name="Text 5"/>
          <p:cNvSpPr/>
          <p:nvPr/>
        </p:nvSpPr>
        <p:spPr>
          <a:xfrm>
            <a:off x="693762" y="3150691"/>
            <a:ext cx="4384625" cy="381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6000"/>
              </a:lnSpc>
              <a:buNone/>
            </a:pPr>
            <a:r>
              <a:rPr lang="en-US" sz="9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Sokszögekkel közelítette a kör területét — a végtelen folyamat eredménye </a:t>
            </a:r>
            <a:pPr algn="l" indent="0" marL="0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pontos</a:t>
            </a:r>
            <a:pPr algn="l" indent="0" marL="0">
              <a:lnSpc>
                <a:spcPct val="126000"/>
              </a:lnSpc>
              <a:buNone/>
            </a:pPr>
            <a:r>
              <a:rPr lang="en-US" sz="9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volt.</a:t>
            </a:r>
            <a:endParaRPr lang="en-US" sz="9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119" y="3785518"/>
            <a:ext cx="4722763" cy="92757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93762" y="3926012"/>
            <a:ext cx="1578248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 modern válasz</a:t>
            </a:r>
            <a:endParaRPr lang="en-US" sz="1200" dirty="0"/>
          </a:p>
        </p:txBody>
      </p:sp>
      <p:sp>
        <p:nvSpPr>
          <p:cNvPr id="13" name="Text 7"/>
          <p:cNvSpPr/>
          <p:nvPr/>
        </p:nvSpPr>
        <p:spPr>
          <a:xfrm>
            <a:off x="693762" y="4190702"/>
            <a:ext cx="4384625" cy="381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6000"/>
              </a:lnSpc>
              <a:buNone/>
            </a:pPr>
            <a:r>
              <a:rPr lang="en-US" sz="9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határérték fogalma (Cauchy, XIX. sz.) tette szigorúvá a végtelen összegek kezelését.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95213"/>
            <a:ext cx="5212333" cy="408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5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 geometriai sorozat fogalma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496119" y="1788691"/>
            <a:ext cx="2090812" cy="204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Definíció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496119" y="2113285"/>
            <a:ext cx="4339977" cy="4016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Egy </a:t>
            </a:r>
            <a:pPr algn="l" indent="0" marL="0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geometriai sorozat</a:t>
            </a:r>
            <a:pPr algn="l" indent="0" marL="0">
              <a:lnSpc>
                <a:spcPct val="128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olyan számsorozat, ahol minden tag az előző tag és egy rögzített </a:t>
            </a:r>
            <a:pPr algn="l" indent="0" marL="0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325F7B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q kvóciens</a:t>
            </a:r>
            <a:pPr algn="l" indent="0" marL="0">
              <a:lnSpc>
                <a:spcPct val="128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szorzata.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496119" y="2650480"/>
            <a:ext cx="4339977" cy="483022"/>
          </a:xfrm>
          <a:prstGeom prst="roundRect">
            <a:avLst>
              <a:gd name="adj" fmla="val 4059"/>
            </a:avLst>
          </a:prstGeom>
          <a:solidFill>
            <a:srgbClr val="DBE8F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790" y="2837557"/>
            <a:ext cx="163339" cy="13067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20800" y="2791569"/>
            <a:ext cx="4241825" cy="200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Általános tag: </a:t>
            </a:r>
            <a:pPr algn="l" indent="0" marL="0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aₙ = a₁ · qⁿ⁻¹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96119" y="3269010"/>
            <a:ext cx="4797177" cy="200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kvóciens értéke dönti el a sorozat sorsát: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496119" y="3578275"/>
            <a:ext cx="4339977" cy="4438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marL="203200" indent="-203200">
              <a:lnSpc>
                <a:spcPct val="128000"/>
              </a:lnSpc>
              <a:buSzPct val="100000"/>
              <a:buChar char="•"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|q| &lt; 1</a:t>
            </a:r>
            <a:pPr algn="l" marL="203200" indent="-203200">
              <a:lnSpc>
                <a:spcPct val="128000"/>
              </a:lnSpc>
              <a:buSzPct val="100000"/>
              <a:buChar char="•"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→ a tagok nullához tartanak (konvergencia)</a:t>
            </a:r>
            <a:endParaRPr lang="en-US" sz="1000" dirty="0"/>
          </a:p>
          <a:p>
            <a:pPr algn="l" marL="203200" indent="-203200">
              <a:lnSpc>
                <a:spcPct val="128000"/>
              </a:lnSpc>
              <a:buSzPct val="100000"/>
              <a:buChar char="•"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|q| ≥ 1</a:t>
            </a:r>
            <a:pPr algn="l" marL="203200" indent="-203200">
              <a:lnSpc>
                <a:spcPct val="128000"/>
              </a:lnSpc>
              <a:buSzPct val="100000"/>
              <a:buChar char="•"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→ a tagok nem tartanak nullához (divergencia)</a:t>
            </a:r>
            <a:endParaRPr lang="en-US" sz="100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648" y="1119783"/>
            <a:ext cx="3492922" cy="3492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89855"/>
            <a:ext cx="3079254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 végtelen sor mint határérték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496119" y="682154"/>
            <a:ext cx="8608963" cy="85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végtelen sor összege nem más, mint a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részletösszegek sorozatának határértéke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151" y="807021"/>
            <a:ext cx="6629623" cy="430634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86463" y="1480536"/>
            <a:ext cx="1834124" cy="22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Részletösszeg s_n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21249" y="1775015"/>
            <a:ext cx="1964551" cy="137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78000"/>
              </a:lnSpc>
              <a:buNone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s_n = a1 + a2 + ... + an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3654805" y="4007552"/>
            <a:ext cx="1834124" cy="229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Határérték vizsgálat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3589592" y="4302031"/>
            <a:ext cx="1964550" cy="137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78000"/>
              </a:lnSpc>
              <a:buNone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lim_{n→∞} s_n meglétét nézzük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5823147" y="1480536"/>
            <a:ext cx="1834124" cy="22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Konvergencia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757934" y="1775015"/>
            <a:ext cx="1964551" cy="137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78000"/>
              </a:lnSpc>
              <a:buNone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ha a határérték létezik és véges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496119" y="5153174"/>
            <a:ext cx="8608963" cy="85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részletösszeg-sorozat konvergenciája biztosítja, hogy a végtelen sornak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véges összege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legyen.</a:t>
            </a:r>
            <a:endParaRPr lang="en-US" sz="550" dirty="0"/>
          </a:p>
        </p:txBody>
      </p:sp>
      <p:sp>
        <p:nvSpPr>
          <p:cNvPr id="12" name="Text 9"/>
          <p:cNvSpPr/>
          <p:nvPr/>
        </p:nvSpPr>
        <p:spPr>
          <a:xfrm>
            <a:off x="496119" y="5313462"/>
            <a:ext cx="1420490" cy="110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6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Konvergencia (Cauchy)</a:t>
            </a:r>
            <a:endParaRPr lang="en-US" sz="650" dirty="0"/>
          </a:p>
        </p:txBody>
      </p:sp>
      <p:sp>
        <p:nvSpPr>
          <p:cNvPr id="13" name="Text 10"/>
          <p:cNvSpPr/>
          <p:nvPr/>
        </p:nvSpPr>
        <p:spPr>
          <a:xfrm>
            <a:off x="496119" y="5459611"/>
            <a:ext cx="4446612" cy="87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</a:t>
            </a:r>
            <a:pPr algn="l" indent="0" marL="0">
              <a:lnSpc>
                <a:spcPct val="100000"/>
              </a:lnSpc>
              <a:buNone/>
            </a:pPr>
            <a:r>
              <a:rPr lang="en-US" sz="550" i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s_n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részletösszeg-sorozatnak van véges határértéke: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lim sₙ = S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550" dirty="0"/>
          </a:p>
        </p:txBody>
      </p:sp>
      <p:sp>
        <p:nvSpPr>
          <p:cNvPr id="14" name="Text 11"/>
          <p:cNvSpPr/>
          <p:nvPr/>
        </p:nvSpPr>
        <p:spPr>
          <a:xfrm>
            <a:off x="4663232" y="5313462"/>
            <a:ext cx="1343174" cy="110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6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Divergencia</a:t>
            </a:r>
            <a:endParaRPr lang="en-US" sz="650" dirty="0"/>
          </a:p>
        </p:txBody>
      </p:sp>
      <p:sp>
        <p:nvSpPr>
          <p:cNvPr id="15" name="Text 12"/>
          <p:cNvSpPr/>
          <p:nvPr/>
        </p:nvSpPr>
        <p:spPr>
          <a:xfrm>
            <a:off x="4663232" y="5459611"/>
            <a:ext cx="4446612" cy="85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Ha a határérték nem létezik vagy végtelen, a sor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divergens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65845"/>
            <a:ext cx="6872585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 konvergencia kritikus küszöbértéke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394022" y="1821433"/>
            <a:ext cx="4107135" cy="2156222"/>
          </a:xfrm>
          <a:prstGeom prst="roundRect">
            <a:avLst>
              <a:gd name="adj" fmla="val 986"/>
            </a:avLst>
          </a:prstGeom>
          <a:solidFill>
            <a:srgbClr val="325F7B"/>
          </a:solidFill>
          <a:ln/>
        </p:spPr>
      </p:sp>
      <p:sp>
        <p:nvSpPr>
          <p:cNvPr id="4" name="Text 2"/>
          <p:cNvSpPr/>
          <p:nvPr/>
        </p:nvSpPr>
        <p:spPr>
          <a:xfrm>
            <a:off x="535781" y="1963192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 fő tétel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535781" y="2326407"/>
            <a:ext cx="428081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Ha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|q| &lt; 1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akkor a végtelen geometriai sor összege: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35781" y="2732633"/>
            <a:ext cx="3823618" cy="3836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endParaRPr lang="en-US" sz="12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781" y="2732633"/>
            <a:ext cx="3823618" cy="38360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35781" y="3295650"/>
            <a:ext cx="3823618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Ez az egyetlen eset, amikor a végtelen sok tag összege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véges szám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749701" y="1963192"/>
            <a:ext cx="233050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Mi történik, ha |q| ≥ 1?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749701" y="2326407"/>
            <a:ext cx="3902943" cy="7795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marL="223520" indent="-223520">
              <a:lnSpc>
                <a:spcPct val="133000"/>
              </a:lnSpc>
              <a:buSzPct val="100000"/>
              <a:buChar char="•"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q = 1</a:t>
            </a:r>
            <a:pPr algn="l" marL="223520" indent="-223520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minden tag egyenlő → összeg végtelen</a:t>
            </a:r>
            <a:endParaRPr lang="en-US" sz="1100" dirty="0"/>
          </a:p>
          <a:p>
            <a:pPr algn="l" marL="223520" indent="-223520">
              <a:lnSpc>
                <a:spcPct val="133000"/>
              </a:lnSpc>
              <a:buSzPct val="100000"/>
              <a:buChar char="•"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q &gt; 1</a:t>
            </a:r>
            <a:pPr algn="l" marL="223520" indent="-223520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a tagok nőnek → összeg végtelen</a:t>
            </a:r>
            <a:endParaRPr lang="en-US" sz="1100" dirty="0"/>
          </a:p>
          <a:p>
            <a:pPr algn="l" marL="223520" indent="-223520">
              <a:lnSpc>
                <a:spcPct val="133000"/>
              </a:lnSpc>
              <a:buSzPct val="100000"/>
              <a:buChar char="•"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q ≤ −1</a:t>
            </a:r>
            <a:pPr algn="l" marL="223520" indent="-223520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a tagok oszcillálnak → nincs határérték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749701" y="3265438"/>
            <a:ext cx="3902943" cy="552748"/>
          </a:xfrm>
          <a:prstGeom prst="roundRect">
            <a:avLst>
              <a:gd name="adj" fmla="val 3847"/>
            </a:avLst>
          </a:prstGeom>
          <a:solidFill>
            <a:srgbClr val="FCF2B5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60" y="3470970"/>
            <a:ext cx="177180" cy="141759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210398" y="3428405"/>
            <a:ext cx="375768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|q| &lt; 1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feltétel elengedhetetlen!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390451"/>
            <a:ext cx="4010992" cy="40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5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Számítási gyakorlatok</a:t>
            </a:r>
            <a:endParaRPr lang="en-US" sz="25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5119" y="966490"/>
            <a:ext cx="4722763" cy="77085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099992" y="1231478"/>
            <a:ext cx="192658" cy="24087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4569693" y="1109216"/>
            <a:ext cx="1952774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Konvergencia ellenőrzése</a:t>
            </a: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4569693" y="1379711"/>
            <a:ext cx="3935462" cy="195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Minden feladatnál először vizsgáld meg: </a:t>
            </a:r>
            <a:pPr algn="l" indent="0" marL="0">
              <a:lnSpc>
                <a:spcPct val="127000"/>
              </a:lnSpc>
              <a:buNone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|q| &lt; 1</a:t>
            </a:r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teljesül-e?</a:t>
            </a:r>
            <a:endParaRPr lang="en-US" sz="10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119" y="1853729"/>
            <a:ext cx="4722763" cy="77085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099992" y="2118717"/>
            <a:ext cx="192658" cy="24087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4569693" y="1996455"/>
            <a:ext cx="211961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Összegképlet alkalmazása</a:t>
            </a:r>
            <a:endParaRPr lang="en-US" sz="1250" dirty="0"/>
          </a:p>
        </p:txBody>
      </p:sp>
      <p:sp>
        <p:nvSpPr>
          <p:cNvPr id="11" name="Text 6"/>
          <p:cNvSpPr/>
          <p:nvPr/>
        </p:nvSpPr>
        <p:spPr>
          <a:xfrm>
            <a:off x="4569693" y="2266950"/>
            <a:ext cx="3935462" cy="195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Határozd meg </a:t>
            </a:r>
            <a:pPr algn="l" indent="0" marL="0">
              <a:lnSpc>
                <a:spcPct val="127000"/>
              </a:lnSpc>
              <a:buNone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a₁</a:t>
            </a:r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-et és </a:t>
            </a:r>
            <a:pPr algn="l" indent="0" marL="0">
              <a:lnSpc>
                <a:spcPct val="127000"/>
              </a:lnSpc>
              <a:buNone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q</a:t>
            </a:r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-t, majd helyettesítsd be a képletbe.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5119" y="2740968"/>
            <a:ext cx="4722763" cy="9478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099992" y="3094434"/>
            <a:ext cx="192658" cy="24087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4569693" y="2883694"/>
            <a:ext cx="160593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Példa</a:t>
            </a:r>
            <a:endParaRPr lang="en-US" sz="1250" dirty="0"/>
          </a:p>
        </p:txBody>
      </p:sp>
      <p:sp>
        <p:nvSpPr>
          <p:cNvPr id="15" name="Text 9"/>
          <p:cNvSpPr/>
          <p:nvPr/>
        </p:nvSpPr>
        <p:spPr>
          <a:xfrm>
            <a:off x="4569693" y="3154189"/>
            <a:ext cx="3935462" cy="391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1/2 + 1/4 + 1/8 + ... → </a:t>
            </a:r>
            <a:pPr algn="l" indent="0" marL="0">
              <a:lnSpc>
                <a:spcPct val="127000"/>
              </a:lnSpc>
              <a:buNone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a₁ = 1/2, q = 1/2</a:t>
            </a:r>
            <a:endParaRPr lang="en-US" sz="1000" dirty="0"/>
          </a:p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 = (1/2) / (1 − 1/2) = </a:t>
            </a:r>
            <a:pPr algn="l" indent="0" marL="0">
              <a:lnSpc>
                <a:spcPct val="127000"/>
              </a:lnSpc>
              <a:buNone/>
            </a:pPr>
            <a:r>
              <a:rPr lang="en-US" sz="10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1</a:t>
            </a:r>
            <a:endParaRPr lang="en-US" sz="10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5119" y="3805163"/>
            <a:ext cx="4722763" cy="947812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4099992" y="4158630"/>
            <a:ext cx="192658" cy="24087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1500" dirty="0"/>
          </a:p>
        </p:txBody>
      </p:sp>
      <p:sp>
        <p:nvSpPr>
          <p:cNvPr id="18" name="Text 11"/>
          <p:cNvSpPr/>
          <p:nvPr/>
        </p:nvSpPr>
        <p:spPr>
          <a:xfrm>
            <a:off x="4569693" y="3947889"/>
            <a:ext cx="160593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Ellenőrzés</a:t>
            </a:r>
            <a:endParaRPr lang="en-US" sz="1250" dirty="0"/>
          </a:p>
        </p:txBody>
      </p:sp>
      <p:sp>
        <p:nvSpPr>
          <p:cNvPr id="19" name="Text 12"/>
          <p:cNvSpPr/>
          <p:nvPr/>
        </p:nvSpPr>
        <p:spPr>
          <a:xfrm>
            <a:off x="4569693" y="4218384"/>
            <a:ext cx="3935462" cy="391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eredményt mindig ellenőrizd: a részletösszegek közelítsenek a számolt értékhez.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89855"/>
            <a:ext cx="335064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Végtelen szakaszos tizedestörtek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496119" y="2250504"/>
            <a:ext cx="1343174" cy="110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6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 kapcsolat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96119" y="2396654"/>
            <a:ext cx="4446612" cy="85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Minden végtelen szakaszos tizedestört felírható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325F7B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végtelen geometriai sor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összegeként, mert a szakaszok mértani sorozatot alkotnak.</a:t>
            </a:r>
            <a:endParaRPr lang="en-US" sz="550" dirty="0"/>
          </a:p>
        </p:txBody>
      </p:sp>
      <p:sp>
        <p:nvSpPr>
          <p:cNvPr id="5" name="Text 3"/>
          <p:cNvSpPr/>
          <p:nvPr/>
        </p:nvSpPr>
        <p:spPr>
          <a:xfrm>
            <a:off x="496119" y="2517130"/>
            <a:ext cx="1343174" cy="110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6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Példa: 0,353535...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496119" y="2663279"/>
            <a:ext cx="3989412" cy="20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spcAft>
                <a:spcPts val="250"/>
              </a:spcAft>
              <a:buNone/>
            </a:pPr>
            <a:r>
              <a:rPr lang="en-US" sz="550" i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0{,}35 + 0{,}0035 + 0{,}000035 + \ldots</a:t>
            </a:r>
            <a:endParaRPr lang="en-US" sz="550" dirty="0"/>
          </a:p>
          <a:p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Itt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a₁ = 35/100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és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q = 1/100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így:</a:t>
            </a:r>
            <a:endParaRPr lang="en-US" sz="550" dirty="0"/>
          </a:p>
        </p:txBody>
      </p:sp>
      <p:sp>
        <p:nvSpPr>
          <p:cNvPr id="7" name="Text 5"/>
          <p:cNvSpPr/>
          <p:nvPr/>
        </p:nvSpPr>
        <p:spPr>
          <a:xfrm>
            <a:off x="496119" y="2910036"/>
            <a:ext cx="3989412" cy="2280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endParaRPr lang="en-US" sz="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19" y="2910036"/>
            <a:ext cx="3989412" cy="228005"/>
          </a:xfrm>
          <a:prstGeom prst="rect">
            <a:avLst/>
          </a:prstGeom>
        </p:spPr>
      </p:pic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232" y="704255"/>
            <a:ext cx="3989412" cy="3989412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496119" y="4773290"/>
            <a:ext cx="8151763" cy="196155"/>
          </a:xfrm>
          <a:prstGeom prst="roundRect">
            <a:avLst>
              <a:gd name="adj" fmla="val 5421"/>
            </a:avLst>
          </a:prstGeom>
          <a:solidFill>
            <a:srgbClr val="DBE8F0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1" y="4861843"/>
            <a:ext cx="88553" cy="7084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26356" y="4826422"/>
            <a:ext cx="8307884" cy="85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Általános szabály: a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00000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0,abcabc...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alakú szám = 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00000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abc / 999</a:t>
            </a:r>
            <a:endParaRPr lang="en-US" sz="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58180"/>
            <a:ext cx="563195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Fraktálok és a végtelen világa</a:t>
            </a:r>
            <a:endParaRPr lang="en-US" sz="2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19" y="1884685"/>
            <a:ext cx="1507480" cy="9316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6119" y="299352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Koch-féle hópehely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496119" y="3300040"/>
            <a:ext cx="2599134" cy="6852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Véges terület, végtelen kerület.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Minden iterációban a kerület </a:t>
            </a:r>
            <a:pPr algn="l" indent="0" marL="0">
              <a:lnSpc>
                <a:spcPct val="133000"/>
              </a:lnSpc>
              <a:buNone/>
            </a:pPr>
            <a:r>
              <a:rPr lang="en-US" sz="1100" i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4/3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-szorosára nő — divergens geometriai sor.</a:t>
            </a:r>
            <a:endParaRPr lang="en-US" sz="11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433" y="1884685"/>
            <a:ext cx="1507480" cy="93166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272433" y="2993529"/>
            <a:ext cx="1869579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Sierpinski-háromszög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3272433" y="3300040"/>
            <a:ext cx="2599134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eltávolított területek összege konvergens geometriai sor: az eredeti terület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100%-át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eltávolítjuk a végtelenben.</a:t>
            </a:r>
            <a:endParaRPr lang="en-US" sz="11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47" y="1884685"/>
            <a:ext cx="1507480" cy="93166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48747" y="299352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Iteráció és rekurzió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6048747" y="3300040"/>
            <a:ext cx="2599134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fraktálok önhasonlósága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2B4150"/>
                </a:solidFill>
                <a:latin typeface="Source Sans 3 Bold" pitchFamily="34" charset="0"/>
                <a:ea typeface="Source Sans 3 Bold" pitchFamily="34" charset="-122"/>
                <a:cs typeface="Source Sans 3 Bold" pitchFamily="34" charset="-120"/>
              </a:rPr>
              <a:t>geometriai sorozatokkal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írható le — a végtelen folyamat véges alakot eredményez.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70806"/>
            <a:ext cx="711532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Összetett problémák és alkalmazások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1768153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Félkörívek sorozata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496119" y="2131368"/>
            <a:ext cx="3478039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Egyenesre illesztett félkörívek hossza: a sugarak mértani sorozatot alkotnak, így az ívhosszak összege is geometriai sor.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96119" y="2953569"/>
            <a:ext cx="251646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Taylor-sorok előszobája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496119" y="3316784"/>
            <a:ext cx="3478039" cy="6852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geometriai sor speciális esete a hatványsoroknak. Például:</a:t>
            </a:r>
            <a:endParaRPr lang="en-US" sz="1100" dirty="0"/>
          </a:p>
          <a:p>
            <a:pPr algn="l" indent="0" marL="0">
              <a:lnSpc>
                <a:spcPct val="133000"/>
              </a:lnSpc>
              <a:buNone/>
            </a:pPr>
            <a:r>
              <a:rPr lang="en-US" sz="1100" i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\frac{1}{1-x} = 1 + x + x^2 + x^3 + \ldots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(ha |x| &lt; 1)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324796" y="1768153"/>
            <a:ext cx="2774454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Emelt szintű vizsgatípusok</a:t>
            </a:r>
            <a:endParaRPr lang="en-US" sz="13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77928" y="2156147"/>
            <a:ext cx="212601" cy="21260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785494" y="2149078"/>
            <a:ext cx="386707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Konvergencia eldöntése adott sorra</a:t>
            </a:r>
            <a:endParaRPr lang="en-US" sz="110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7928" y="2872011"/>
            <a:ext cx="212601" cy="21260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785494" y="2864941"/>
            <a:ext cx="386707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Összeg kiszámítása és ellenőrzése</a:t>
            </a:r>
            <a:endParaRPr lang="en-US" sz="11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7928" y="3587874"/>
            <a:ext cx="212601" cy="2126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785494" y="3580805"/>
            <a:ext cx="386707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Alkalmazás: tizedestört, kamatos kamat, fraktál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2026-07-03T10:11:47Z</dcterms:created>
  <dcterms:modified xsi:type="dcterms:W3CDTF">2026-07-03T10:11:47Z</dcterms:modified>
</cp:coreProperties>
</file>