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embeddedFontLst>
    <p:embeddedFont>
      <p:font typeface="Merriweather" panose="020F0502020204030204" pitchFamily="2" charset="-18"/>
      <p:regular r:id="rId13"/>
    </p:embeddedFont>
    <p:embeddedFont>
      <p:font typeface="Merriweather Bold" panose="020B0604020202020204" charset="-18"/>
      <p:regular r:id="rId14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5" d="100"/>
          <a:sy n="115" d="100"/>
        </p:scale>
        <p:origin x="514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65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  <p:txBody>
          <a:bodyPr/>
          <a:lstStyle/>
          <a:p>
            <a:endParaRPr lang="hu-HU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68874" y="1144488"/>
            <a:ext cx="3831803" cy="421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6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Konyhai Kalandok</a:t>
            </a:r>
            <a:endParaRPr lang="en-US" sz="2650" dirty="0"/>
          </a:p>
        </p:txBody>
      </p:sp>
      <p:sp>
        <p:nvSpPr>
          <p:cNvPr id="4" name="Text 1"/>
          <p:cNvSpPr/>
          <p:nvPr/>
        </p:nvSpPr>
        <p:spPr>
          <a:xfrm>
            <a:off x="3968874" y="1768673"/>
            <a:ext cx="4635252" cy="11641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6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Fedezd fel a Szupererő forrását!</a:t>
            </a:r>
            <a:endParaRPr lang="en-US" sz="3650" dirty="0"/>
          </a:p>
        </p:txBody>
      </p:sp>
      <p:sp>
        <p:nvSpPr>
          <p:cNvPr id="5" name="Text 2"/>
          <p:cNvSpPr/>
          <p:nvPr/>
        </p:nvSpPr>
        <p:spPr>
          <a:xfrm>
            <a:off x="3968874" y="3135213"/>
            <a:ext cx="4635252" cy="8637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Üdvözöllek a konyhában, ahol minden étel egy varázslatos kaland! Itt megismerkedünk a konyha titkaival, felfedezzük az egészséges alapanyagokat, és megtanuljuk, hogyan válhatunk mi magunk is igazi konyhai szuperhősökké. Készülj fel – ez a kaland finom lesz! </a:t>
            </a:r>
            <a:r>
              <a:rPr lang="en-US" sz="10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🍎🥦🍞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68874" y="410989"/>
            <a:ext cx="2927152" cy="255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🏆</a:t>
            </a:r>
            <a:r>
              <a:rPr lang="en-US" sz="15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Konyhamester Oklevél</a:t>
            </a:r>
            <a:endParaRPr lang="en-US" sz="1550" dirty="0"/>
          </a:p>
        </p:txBody>
      </p:sp>
      <p:sp>
        <p:nvSpPr>
          <p:cNvPr id="4" name="Text 1"/>
          <p:cNvSpPr/>
          <p:nvPr/>
        </p:nvSpPr>
        <p:spPr>
          <a:xfrm>
            <a:off x="3968874" y="737592"/>
            <a:ext cx="4637410" cy="345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1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Gratulálok, Konyhai Szuperhős!</a:t>
            </a:r>
            <a:endParaRPr lang="en-US" sz="2150" dirty="0"/>
          </a:p>
        </p:txBody>
      </p:sp>
      <p:sp>
        <p:nvSpPr>
          <p:cNvPr id="5" name="Text 2"/>
          <p:cNvSpPr/>
          <p:nvPr/>
        </p:nvSpPr>
        <p:spPr>
          <a:xfrm>
            <a:off x="3968874" y="1154609"/>
            <a:ext cx="4635252" cy="3065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6000"/>
              </a:lnSpc>
              <a:buNone/>
            </a:pPr>
            <a:r>
              <a:rPr lang="en-US" sz="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Megcsináltad! Végigjártad a Konyhai Kalandok összes állomását, és mostantól te is igazi </a:t>
            </a:r>
            <a:r>
              <a:rPr lang="en-US" sz="600" b="1" dirty="0">
                <a:solidFill>
                  <a:srgbClr val="E2E6E9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konyhai szuperhős</a:t>
            </a:r>
            <a:r>
              <a:rPr lang="en-US" sz="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vagy! Megtanultad, hogyan ismerd fel az egészséges alapanyagokat, hogyan mérj pontosan, hogyan formázz tésztát, és hogyan teríts szépen. Ezek a tudások elkísérnek egész életedben.</a:t>
            </a:r>
            <a:endParaRPr lang="en-US" sz="600" dirty="0"/>
          </a:p>
        </p:txBody>
      </p:sp>
      <p:sp>
        <p:nvSpPr>
          <p:cNvPr id="6" name="Text 3"/>
          <p:cNvSpPr/>
          <p:nvPr/>
        </p:nvSpPr>
        <p:spPr>
          <a:xfrm>
            <a:off x="3968874" y="1554659"/>
            <a:ext cx="4635252" cy="264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83000"/>
              </a:lnSpc>
              <a:buNone/>
            </a:pPr>
            <a:r>
              <a:rPr lang="en-US" sz="2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5</a:t>
            </a:r>
            <a:endParaRPr lang="en-US" sz="2050" dirty="0"/>
          </a:p>
        </p:txBody>
      </p:sp>
      <p:sp>
        <p:nvSpPr>
          <p:cNvPr id="7" name="Text 4"/>
          <p:cNvSpPr/>
          <p:nvPr/>
        </p:nvSpPr>
        <p:spPr>
          <a:xfrm>
            <a:off x="5785545" y="1894805"/>
            <a:ext cx="1001837" cy="1251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7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Konyhai hős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3968874" y="2048470"/>
            <a:ext cx="4635252" cy="102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6000"/>
              </a:lnSpc>
              <a:buNone/>
            </a:pPr>
            <a:r>
              <a:rPr lang="en-US" sz="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Megismerted a konyha legfontosabb eszközeit</a:t>
            </a:r>
            <a:endParaRPr lang="en-US" sz="600" dirty="0"/>
          </a:p>
        </p:txBody>
      </p:sp>
      <p:sp>
        <p:nvSpPr>
          <p:cNvPr id="9" name="Text 6"/>
          <p:cNvSpPr/>
          <p:nvPr/>
        </p:nvSpPr>
        <p:spPr>
          <a:xfrm>
            <a:off x="3968874" y="2285851"/>
            <a:ext cx="4635252" cy="264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83000"/>
              </a:lnSpc>
              <a:buNone/>
            </a:pPr>
            <a:r>
              <a:rPr lang="en-US" sz="2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4</a:t>
            </a:r>
            <a:endParaRPr lang="en-US" sz="2050" dirty="0"/>
          </a:p>
        </p:txBody>
      </p:sp>
      <p:sp>
        <p:nvSpPr>
          <p:cNvPr id="10" name="Text 7"/>
          <p:cNvSpPr/>
          <p:nvPr/>
        </p:nvSpPr>
        <p:spPr>
          <a:xfrm>
            <a:off x="5785545" y="2625998"/>
            <a:ext cx="1001837" cy="1251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7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Alapíz</a:t>
            </a:r>
            <a:endParaRPr lang="en-US" sz="750" dirty="0"/>
          </a:p>
        </p:txBody>
      </p:sp>
      <p:sp>
        <p:nvSpPr>
          <p:cNvPr id="11" name="Text 8"/>
          <p:cNvSpPr/>
          <p:nvPr/>
        </p:nvSpPr>
        <p:spPr>
          <a:xfrm>
            <a:off x="3968874" y="2779663"/>
            <a:ext cx="4635252" cy="102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6000"/>
              </a:lnSpc>
              <a:buNone/>
            </a:pPr>
            <a:r>
              <a:rPr lang="en-US" sz="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Felismered az édes, sós, savanyú és keserű ízeket</a:t>
            </a:r>
            <a:endParaRPr lang="en-US" sz="600" dirty="0"/>
          </a:p>
        </p:txBody>
      </p:sp>
      <p:sp>
        <p:nvSpPr>
          <p:cNvPr id="12" name="Text 9"/>
          <p:cNvSpPr/>
          <p:nvPr/>
        </p:nvSpPr>
        <p:spPr>
          <a:xfrm>
            <a:off x="3968874" y="3017044"/>
            <a:ext cx="4635252" cy="264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83000"/>
              </a:lnSpc>
              <a:buNone/>
            </a:pPr>
            <a:r>
              <a:rPr lang="en-US" sz="2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10+</a:t>
            </a:r>
            <a:endParaRPr lang="en-US" sz="2050" dirty="0"/>
          </a:p>
        </p:txBody>
      </p:sp>
      <p:sp>
        <p:nvSpPr>
          <p:cNvPr id="13" name="Text 10"/>
          <p:cNvSpPr/>
          <p:nvPr/>
        </p:nvSpPr>
        <p:spPr>
          <a:xfrm>
            <a:off x="5785545" y="3357190"/>
            <a:ext cx="1001837" cy="1251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7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Új tudás</a:t>
            </a:r>
            <a:endParaRPr lang="en-US" sz="750" dirty="0"/>
          </a:p>
        </p:txBody>
      </p:sp>
      <p:sp>
        <p:nvSpPr>
          <p:cNvPr id="14" name="Text 11"/>
          <p:cNvSpPr/>
          <p:nvPr/>
        </p:nvSpPr>
        <p:spPr>
          <a:xfrm>
            <a:off x="3968874" y="3510855"/>
            <a:ext cx="4635252" cy="102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6000"/>
              </a:lnSpc>
              <a:buNone/>
            </a:pPr>
            <a:r>
              <a:rPr lang="en-US" sz="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Ennyi új dolgot tanultál a konyháról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3968874" y="3748236"/>
            <a:ext cx="4635252" cy="264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83000"/>
              </a:lnSpc>
              <a:buNone/>
            </a:pPr>
            <a:r>
              <a:rPr lang="en-US" sz="2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</a:t>
            </a:r>
            <a:endParaRPr lang="en-US" sz="2050" dirty="0"/>
          </a:p>
        </p:txBody>
      </p:sp>
      <p:sp>
        <p:nvSpPr>
          <p:cNvPr id="16" name="Text 13"/>
          <p:cNvSpPr/>
          <p:nvPr/>
        </p:nvSpPr>
        <p:spPr>
          <a:xfrm>
            <a:off x="5785545" y="4088383"/>
            <a:ext cx="1001837" cy="1251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7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Szuperhős</a:t>
            </a:r>
            <a:endParaRPr lang="en-US" sz="750" dirty="0"/>
          </a:p>
        </p:txBody>
      </p:sp>
      <p:sp>
        <p:nvSpPr>
          <p:cNvPr id="17" name="Text 14"/>
          <p:cNvSpPr/>
          <p:nvPr/>
        </p:nvSpPr>
        <p:spPr>
          <a:xfrm>
            <a:off x="3968874" y="4242048"/>
            <a:ext cx="4635252" cy="102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6000"/>
              </a:lnSpc>
              <a:buNone/>
            </a:pPr>
            <a:r>
              <a:rPr lang="en-US" sz="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Mostantól te is konyhai mester vagy!</a:t>
            </a:r>
            <a:endParaRPr lang="en-US" sz="600" dirty="0"/>
          </a:p>
        </p:txBody>
      </p:sp>
      <p:sp>
        <p:nvSpPr>
          <p:cNvPr id="18" name="Shape 15"/>
          <p:cNvSpPr/>
          <p:nvPr/>
        </p:nvSpPr>
        <p:spPr>
          <a:xfrm>
            <a:off x="3968874" y="4397722"/>
            <a:ext cx="4635252" cy="334714"/>
          </a:xfrm>
          <a:prstGeom prst="roundRect">
            <a:avLst>
              <a:gd name="adj" fmla="val 10057"/>
            </a:avLst>
          </a:prstGeom>
          <a:solidFill>
            <a:srgbClr val="183A13"/>
          </a:solidFill>
          <a:ln/>
        </p:spPr>
        <p:txBody>
          <a:bodyPr/>
          <a:lstStyle/>
          <a:p>
            <a:endParaRPr lang="hu-HU"/>
          </a:p>
        </p:txBody>
      </p:sp>
      <p:pic>
        <p:nvPicPr>
          <p:cNvPr id="1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018" y="4499149"/>
            <a:ext cx="100161" cy="80144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4229323" y="4465290"/>
            <a:ext cx="4294659" cy="2043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6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🌟</a:t>
            </a:r>
            <a:r>
              <a:rPr lang="en-US" sz="600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600" b="1" dirty="0">
                <a:solidFill>
                  <a:srgbClr val="FFFFFF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Emlékezz:</a:t>
            </a:r>
            <a:r>
              <a:rPr lang="en-US" sz="600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A legjobb séfek nem tökéletesek – hanem kíváncsiak, bátrak és szeretik, amit csinálnak. Te már most ilyen vagy!</a:t>
            </a:r>
            <a:endParaRPr lang="en-US" sz="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68874" y="503262"/>
            <a:ext cx="3949154" cy="3624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2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Kik laknak a konyhában?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3968874" y="1015231"/>
            <a:ext cx="4635252" cy="5176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 konyhában nem vagyunk egyedül! Ott laknak a </a:t>
            </a:r>
            <a:r>
              <a:rPr lang="en-US" sz="900" b="1" dirty="0">
                <a:solidFill>
                  <a:srgbClr val="E2E6E9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konyhai hősök</a:t>
            </a:r>
            <a:r>
              <a:rPr lang="en-US" sz="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– a hűtőszekrény, a tűzhely és a turmixgép. Mindegyiküknek megvan a saját szuperereje, és együtt dolgoznak, hogy finom és egészséges ételek kerüljenek a tányérunkra.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3968874" y="1645072"/>
            <a:ext cx="2267769" cy="1620292"/>
          </a:xfrm>
          <a:prstGeom prst="roundRect">
            <a:avLst>
              <a:gd name="adj" fmla="val 3007"/>
            </a:avLst>
          </a:prstGeom>
          <a:solidFill>
            <a:srgbClr val="003180"/>
          </a:solidFill>
          <a:ln w="4763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" name="Shape 3"/>
          <p:cNvSpPr/>
          <p:nvPr/>
        </p:nvSpPr>
        <p:spPr>
          <a:xfrm>
            <a:off x="4089574" y="1765771"/>
            <a:ext cx="347960" cy="347960"/>
          </a:xfrm>
          <a:prstGeom prst="ellipse">
            <a:avLst/>
          </a:prstGeom>
          <a:solidFill>
            <a:srgbClr val="609DFF"/>
          </a:solidFill>
          <a:ln/>
        </p:spPr>
        <p:txBody>
          <a:bodyPr/>
          <a:lstStyle/>
          <a:p>
            <a:endParaRPr lang="hu-HU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5270" y="1861468"/>
            <a:ext cx="156567" cy="15656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089574" y="2213372"/>
            <a:ext cx="1450032" cy="181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 Hűtőszekrény</a:t>
            </a:r>
            <a:endParaRPr lang="en-US" sz="1100" dirty="0"/>
          </a:p>
        </p:txBody>
      </p:sp>
      <p:sp>
        <p:nvSpPr>
          <p:cNvPr id="9" name="Text 5"/>
          <p:cNvSpPr/>
          <p:nvPr/>
        </p:nvSpPr>
        <p:spPr>
          <a:xfrm>
            <a:off x="4089574" y="2454399"/>
            <a:ext cx="2026369" cy="6902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Megőrzi az ételeket frissen és hidegen. Nélküle a tej, a zöldségek és a gyümölcsök gyorsan megromlanának.</a:t>
            </a:r>
            <a:endParaRPr lang="en-US" sz="900" dirty="0"/>
          </a:p>
        </p:txBody>
      </p:sp>
      <p:sp>
        <p:nvSpPr>
          <p:cNvPr id="10" name="Shape 6"/>
          <p:cNvSpPr/>
          <p:nvPr/>
        </p:nvSpPr>
        <p:spPr>
          <a:xfrm>
            <a:off x="6336283" y="1645072"/>
            <a:ext cx="2267843" cy="1620292"/>
          </a:xfrm>
          <a:prstGeom prst="roundRect">
            <a:avLst>
              <a:gd name="adj" fmla="val 3007"/>
            </a:avLst>
          </a:prstGeom>
          <a:solidFill>
            <a:srgbClr val="003180"/>
          </a:solidFill>
          <a:ln w="4763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1" name="Shape 7"/>
          <p:cNvSpPr/>
          <p:nvPr/>
        </p:nvSpPr>
        <p:spPr>
          <a:xfrm>
            <a:off x="6456983" y="1765771"/>
            <a:ext cx="347960" cy="347960"/>
          </a:xfrm>
          <a:prstGeom prst="ellipse">
            <a:avLst/>
          </a:prstGeom>
          <a:solidFill>
            <a:srgbClr val="609DFF"/>
          </a:solidFill>
          <a:ln/>
        </p:spPr>
        <p:txBody>
          <a:bodyPr/>
          <a:lstStyle/>
          <a:p>
            <a:endParaRPr lang="hu-HU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52679" y="1861468"/>
            <a:ext cx="156567" cy="15656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456983" y="2213372"/>
            <a:ext cx="1450032" cy="181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 Tűzhely</a:t>
            </a:r>
            <a:endParaRPr lang="en-US" sz="1100" dirty="0"/>
          </a:p>
        </p:txBody>
      </p:sp>
      <p:sp>
        <p:nvSpPr>
          <p:cNvPr id="14" name="Text 9"/>
          <p:cNvSpPr/>
          <p:nvPr/>
        </p:nvSpPr>
        <p:spPr>
          <a:xfrm>
            <a:off x="6456983" y="2454399"/>
            <a:ext cx="2026444" cy="6902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Meleget ad, és segítségével megfőzhetjük a levest, megsüthetjük a palacsintát vagy a kenyeret.</a:t>
            </a:r>
            <a:endParaRPr lang="en-US" sz="900" dirty="0"/>
          </a:p>
        </p:txBody>
      </p:sp>
      <p:sp>
        <p:nvSpPr>
          <p:cNvPr id="15" name="Shape 10"/>
          <p:cNvSpPr/>
          <p:nvPr/>
        </p:nvSpPr>
        <p:spPr>
          <a:xfrm>
            <a:off x="3968874" y="3365004"/>
            <a:ext cx="4635252" cy="1275159"/>
          </a:xfrm>
          <a:prstGeom prst="roundRect">
            <a:avLst>
              <a:gd name="adj" fmla="val 3821"/>
            </a:avLst>
          </a:prstGeom>
          <a:solidFill>
            <a:srgbClr val="003180"/>
          </a:solidFill>
          <a:ln w="4763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6" name="Shape 11"/>
          <p:cNvSpPr/>
          <p:nvPr/>
        </p:nvSpPr>
        <p:spPr>
          <a:xfrm>
            <a:off x="4089574" y="3485704"/>
            <a:ext cx="347960" cy="347960"/>
          </a:xfrm>
          <a:prstGeom prst="ellipse">
            <a:avLst/>
          </a:prstGeom>
          <a:solidFill>
            <a:srgbClr val="609DFF"/>
          </a:solidFill>
          <a:ln/>
        </p:spPr>
        <p:txBody>
          <a:bodyPr/>
          <a:lstStyle/>
          <a:p>
            <a:endParaRPr lang="hu-HU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85270" y="3581400"/>
            <a:ext cx="156567" cy="156567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4089574" y="3933304"/>
            <a:ext cx="1450032" cy="181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 Turmixgép</a:t>
            </a:r>
            <a:endParaRPr lang="en-US" sz="1100" dirty="0"/>
          </a:p>
        </p:txBody>
      </p:sp>
      <p:sp>
        <p:nvSpPr>
          <p:cNvPr id="19" name="Text 13"/>
          <p:cNvSpPr/>
          <p:nvPr/>
        </p:nvSpPr>
        <p:spPr>
          <a:xfrm>
            <a:off x="4089574" y="4174331"/>
            <a:ext cx="4393853" cy="3451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Összekeveri a gyümölcsöket, és finom turmixot vagy smoothie-t készít belőlük. Igazi vitaminbomba-gép!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9874" y="428625"/>
            <a:ext cx="4362748" cy="421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6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 hűtőszekrény rejtélyei</a:t>
            </a:r>
            <a:endParaRPr lang="en-US" sz="2650" dirty="0"/>
          </a:p>
        </p:txBody>
      </p:sp>
      <p:sp>
        <p:nvSpPr>
          <p:cNvPr id="3" name="Text 1"/>
          <p:cNvSpPr/>
          <p:nvPr/>
        </p:nvSpPr>
        <p:spPr>
          <a:xfrm>
            <a:off x="539874" y="1120304"/>
            <a:ext cx="8064252" cy="4318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 hűtőszekrény tele van meglepetésekkel! De vajon minden étel oda való? Nézzük meg együtt, mit találunk benne, és mely ételeknek </a:t>
            </a:r>
            <a:r>
              <a:rPr lang="en-US" sz="1050" b="1" dirty="0">
                <a:solidFill>
                  <a:srgbClr val="E2E6E9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nem</a:t>
            </a: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ott a helye!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442615" y="1704008"/>
            <a:ext cx="4061966" cy="3010867"/>
          </a:xfrm>
          <a:prstGeom prst="roundRect">
            <a:avLst>
              <a:gd name="adj" fmla="val 3228"/>
            </a:avLst>
          </a:prstGeom>
          <a:solidFill>
            <a:srgbClr val="609DFF">
              <a:alpha val="95000"/>
            </a:srgbClr>
          </a:solidFill>
          <a:ln/>
        </p:spPr>
        <p:txBody>
          <a:bodyPr/>
          <a:lstStyle/>
          <a:p>
            <a:endParaRPr lang="hu-HU"/>
          </a:p>
        </p:txBody>
      </p:sp>
      <p:sp>
        <p:nvSpPr>
          <p:cNvPr id="5" name="Text 3"/>
          <p:cNvSpPr/>
          <p:nvPr/>
        </p:nvSpPr>
        <p:spPr>
          <a:xfrm>
            <a:off x="577528" y="1838920"/>
            <a:ext cx="2162770" cy="210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✅ Ami a hűtőbe való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577528" y="2184648"/>
            <a:ext cx="3792141" cy="12684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13360" indent="-213360" algn="l">
              <a:lnSpc>
                <a:spcPct val="133000"/>
              </a:lnSpc>
              <a:buSzPct val="100000"/>
              <a:buChar char="•"/>
            </a:pPr>
            <a:r>
              <a:rPr lang="en-US" sz="10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🥦 Zöldségek (sárgarépa, paprika, uborka)</a:t>
            </a:r>
            <a:endParaRPr lang="en-US" sz="1050" dirty="0"/>
          </a:p>
          <a:p>
            <a:pPr marL="213360" indent="-213360" algn="l">
              <a:lnSpc>
                <a:spcPct val="133000"/>
              </a:lnSpc>
              <a:buSzPct val="100000"/>
              <a:buChar char="•"/>
            </a:pPr>
            <a:r>
              <a:rPr lang="en-US" sz="10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🍎 Gyümölcsök (alma, eper, szőlő)</a:t>
            </a:r>
            <a:endParaRPr lang="en-US" sz="1050" dirty="0"/>
          </a:p>
          <a:p>
            <a:pPr marL="213360" indent="-213360" algn="l">
              <a:lnSpc>
                <a:spcPct val="133000"/>
              </a:lnSpc>
              <a:buSzPct val="100000"/>
              <a:buChar char="•"/>
            </a:pPr>
            <a:r>
              <a:rPr lang="en-US" sz="10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🥛 Tejtermékek (tej, joghurt, sajt)</a:t>
            </a:r>
            <a:endParaRPr lang="en-US" sz="1050" dirty="0"/>
          </a:p>
          <a:p>
            <a:pPr marL="213360" indent="-213360" algn="l">
              <a:lnSpc>
                <a:spcPct val="133000"/>
              </a:lnSpc>
              <a:buSzPct val="100000"/>
              <a:buChar char="•"/>
            </a:pPr>
            <a:r>
              <a:rPr lang="en-US" sz="10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🥚 Tojás</a:t>
            </a:r>
            <a:endParaRPr lang="en-US" sz="1050" dirty="0"/>
          </a:p>
          <a:p>
            <a:pPr marL="213360" indent="-213360" algn="l">
              <a:lnSpc>
                <a:spcPct val="133000"/>
              </a:lnSpc>
              <a:buSzPct val="100000"/>
              <a:buChar char="•"/>
            </a:pPr>
            <a:r>
              <a:rPr lang="en-US" sz="10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🍖 Húsok és kolbászok</a:t>
            </a:r>
            <a:endParaRPr lang="en-US" sz="1050" dirty="0"/>
          </a:p>
        </p:txBody>
      </p:sp>
      <p:sp>
        <p:nvSpPr>
          <p:cNvPr id="7" name="Text 5"/>
          <p:cNvSpPr/>
          <p:nvPr/>
        </p:nvSpPr>
        <p:spPr>
          <a:xfrm>
            <a:off x="4741441" y="1838920"/>
            <a:ext cx="2610743" cy="210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❌</a:t>
            </a:r>
            <a:r>
              <a:rPr lang="en-US" sz="13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Ami NEM való a hűtőbe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4741441" y="2184648"/>
            <a:ext cx="3867448" cy="12684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13360" indent="-213360" algn="l">
              <a:lnSpc>
                <a:spcPct val="133000"/>
              </a:lnSpc>
              <a:buSzPct val="100000"/>
              <a:buChar char="•"/>
            </a:pPr>
            <a:r>
              <a:rPr lang="en-US" sz="10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🍞</a:t>
            </a: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Friss kenyér (megkeményedik)</a:t>
            </a:r>
            <a:endParaRPr lang="en-US" sz="1050" dirty="0"/>
          </a:p>
          <a:p>
            <a:pPr marL="213360" indent="-213360" algn="l">
              <a:lnSpc>
                <a:spcPct val="133000"/>
              </a:lnSpc>
              <a:buSzPct val="100000"/>
              <a:buChar char="•"/>
            </a:pPr>
            <a:r>
              <a:rPr lang="en-US" sz="10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🍝</a:t>
            </a: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Száraztészta (nedvességet kap)</a:t>
            </a:r>
            <a:endParaRPr lang="en-US" sz="1050" dirty="0"/>
          </a:p>
          <a:p>
            <a:pPr marL="213360" indent="-213360" algn="l">
              <a:lnSpc>
                <a:spcPct val="133000"/>
              </a:lnSpc>
              <a:buSzPct val="100000"/>
              <a:buChar char="•"/>
            </a:pPr>
            <a:r>
              <a:rPr lang="en-US" sz="10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🧅</a:t>
            </a: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Hagyma és fokhagyma (szellőzni kell)</a:t>
            </a:r>
            <a:endParaRPr lang="en-US" sz="1050" dirty="0"/>
          </a:p>
          <a:p>
            <a:pPr marL="213360" indent="-213360" algn="l">
              <a:lnSpc>
                <a:spcPct val="133000"/>
              </a:lnSpc>
              <a:buSzPct val="100000"/>
              <a:buChar char="•"/>
            </a:pPr>
            <a:r>
              <a:rPr lang="en-US" sz="10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🍌</a:t>
            </a: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Banán (megfeketedik)</a:t>
            </a:r>
            <a:endParaRPr lang="en-US" sz="1050" dirty="0"/>
          </a:p>
          <a:p>
            <a:pPr marL="213360" indent="-213360" algn="l">
              <a:lnSpc>
                <a:spcPct val="133000"/>
              </a:lnSpc>
              <a:buSzPct val="100000"/>
              <a:buChar char="•"/>
            </a:pPr>
            <a:r>
              <a:rPr lang="en-US" sz="10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🥖</a:t>
            </a: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Száraz pékáru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4741441" y="3604915"/>
            <a:ext cx="3867448" cy="958155"/>
          </a:xfrm>
          <a:prstGeom prst="roundRect">
            <a:avLst>
              <a:gd name="adj" fmla="val 5917"/>
            </a:avLst>
          </a:prstGeom>
          <a:solidFill>
            <a:srgbClr val="003180"/>
          </a:solidFill>
          <a:ln/>
        </p:spPr>
        <p:txBody>
          <a:bodyPr/>
          <a:lstStyle/>
          <a:p>
            <a:endParaRPr lang="hu-HU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354" y="3807842"/>
            <a:ext cx="168697" cy="134913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5179963" y="3760068"/>
            <a:ext cx="3294013" cy="647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💡</a:t>
            </a:r>
            <a:r>
              <a:rPr lang="en-US" sz="1050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1050" b="1" dirty="0">
                <a:solidFill>
                  <a:srgbClr val="FFFFFF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Interaktív játék:</a:t>
            </a:r>
            <a:r>
              <a:rPr lang="en-US" sz="1050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Mutass egy-egy ételt, és kérd meg a gyerekeket, hogy döntsenek – hűtőbe vagy sem?</a:t>
            </a:r>
            <a:endParaRPr lang="en-US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9874" y="781869"/>
            <a:ext cx="8025333" cy="421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6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Szupererő a tányéron: Egészséges alapanyagok</a:t>
            </a:r>
            <a:endParaRPr lang="en-US" sz="2650" dirty="0"/>
          </a:p>
        </p:txBody>
      </p:sp>
      <p:sp>
        <p:nvSpPr>
          <p:cNvPr id="3" name="Text 1"/>
          <p:cNvSpPr/>
          <p:nvPr/>
        </p:nvSpPr>
        <p:spPr>
          <a:xfrm>
            <a:off x="539874" y="1473547"/>
            <a:ext cx="8064252" cy="4318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Tudtad, hogy a zöldségek és gyümölcsök igazi </a:t>
            </a:r>
            <a:r>
              <a:rPr lang="en-US" sz="1050" b="1" dirty="0">
                <a:solidFill>
                  <a:srgbClr val="E2E6E9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szuperhősök</a:t>
            </a: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? Tele vannak vitaminokkal, amelyek megvédik a tested a betegségektől, és segítenek, hogy erős és egészséges maradj!</a:t>
            </a:r>
            <a:endParaRPr lang="en-US" sz="10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874" y="2057251"/>
            <a:ext cx="337393" cy="33739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874" y="2563341"/>
            <a:ext cx="2575620" cy="4216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Zöldségek – A Vitaminbomba Pajzsok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539874" y="3065934"/>
            <a:ext cx="2575620" cy="10797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 sárgarépa, a brokkoli és a paprika tele van A- és C-vitaminnal. Ezek segítenek, hogy jól láss, és ne kapj el könnyen megfázást. Minél színesebb a zöldség, annál több szupererő van benne!</a:t>
            </a:r>
            <a:endParaRPr lang="en-US" sz="10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4190" y="2057251"/>
            <a:ext cx="337393" cy="33739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284190" y="2563341"/>
            <a:ext cx="2575620" cy="4216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Gyümölcsök – Természetes Édességek</a:t>
            </a:r>
            <a:endParaRPr lang="en-US" sz="1300" dirty="0"/>
          </a:p>
        </p:txBody>
      </p:sp>
      <p:sp>
        <p:nvSpPr>
          <p:cNvPr id="9" name="Text 5"/>
          <p:cNvSpPr/>
          <p:nvPr/>
        </p:nvSpPr>
        <p:spPr>
          <a:xfrm>
            <a:off x="3284190" y="3065934"/>
            <a:ext cx="2575620" cy="12956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Az alma, a körte és a banán nemcsak finom, de tele van rostokkal és energiával. A gyümölcsökben lévő cukor természetes, és lassan szabadul fel a testedben – ezért adnak tartós erőt!</a:t>
            </a:r>
            <a:endParaRPr lang="en-US" sz="10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28506" y="2057251"/>
            <a:ext cx="337393" cy="33739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028506" y="2563341"/>
            <a:ext cx="2575620" cy="4216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Tejtermékek – Az Erős Csontok Titka</a:t>
            </a:r>
            <a:endParaRPr lang="en-US" sz="1300" dirty="0"/>
          </a:p>
        </p:txBody>
      </p:sp>
      <p:sp>
        <p:nvSpPr>
          <p:cNvPr id="12" name="Text 7"/>
          <p:cNvSpPr/>
          <p:nvPr/>
        </p:nvSpPr>
        <p:spPr>
          <a:xfrm>
            <a:off x="6028506" y="3065934"/>
            <a:ext cx="2575620" cy="10797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 tej, a joghurt és a sajt kalciumot tartalmaz, ami nélkülözhetetlen az erős csontokhoz és fogakhoz. Napi egy pohár tej vagy egy kis joghurt sokat segít a növekedésben!</a:t>
            </a:r>
            <a:endParaRPr lang="en-US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9874" y="377726"/>
            <a:ext cx="3952875" cy="250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 gabonák útja: A búzától a kenyérig</a:t>
            </a:r>
            <a:endParaRPr lang="en-US" sz="1550" dirty="0"/>
          </a:p>
        </p:txBody>
      </p:sp>
      <p:sp>
        <p:nvSpPr>
          <p:cNvPr id="3" name="Text 1"/>
          <p:cNvSpPr/>
          <p:nvPr/>
        </p:nvSpPr>
        <p:spPr>
          <a:xfrm>
            <a:off x="539874" y="723379"/>
            <a:ext cx="8521452" cy="102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6000"/>
              </a:lnSpc>
              <a:buNone/>
            </a:pPr>
            <a:r>
              <a:rPr lang="en-US" sz="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 kenyér, amit minden nap eszünk, egy hosszú és csodálatos utazás eredménye. Kövessük együtt a búza útját a földtől egészen az asztalunkig!</a:t>
            </a:r>
            <a:endParaRPr lang="en-US" sz="6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74" y="879053"/>
            <a:ext cx="8064252" cy="36288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754629" y="1065271"/>
            <a:ext cx="1411230" cy="218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3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Aratás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1754629" y="1345384"/>
            <a:ext cx="1411230" cy="2779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83000"/>
              </a:lnSpc>
              <a:buNone/>
            </a:pP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 búza a földön nő és érik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3150351" y="3786928"/>
            <a:ext cx="1418983" cy="218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3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Malom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3150351" y="4067041"/>
            <a:ext cx="1418983" cy="2779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83000"/>
              </a:lnSpc>
              <a:buNone/>
            </a:pP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 búzát lisztté őrlik finomra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4530564" y="1038132"/>
            <a:ext cx="1411230" cy="218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3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Pékség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4530564" y="1318245"/>
            <a:ext cx="1411230" cy="2779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83000"/>
              </a:lnSpc>
              <a:buNone/>
            </a:pP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Liszttel, vízzel, sóval és élesztővel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5926286" y="3786928"/>
            <a:ext cx="1411230" cy="218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3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Kemence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5926286" y="4067041"/>
            <a:ext cx="1411230" cy="2779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83000"/>
              </a:lnSpc>
              <a:buNone/>
            </a:pP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 kenyér megsül és illatozik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539874" y="4561433"/>
            <a:ext cx="8064252" cy="2043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6000"/>
              </a:lnSpc>
              <a:buNone/>
            </a:pPr>
            <a:r>
              <a:rPr lang="en-US" sz="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 kenyér négy egyszerű alapanyagból készül: </a:t>
            </a:r>
            <a:r>
              <a:rPr lang="en-US" sz="600" b="1" dirty="0">
                <a:solidFill>
                  <a:srgbClr val="E2E6E9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liszt, víz, só</a:t>
            </a:r>
            <a:r>
              <a:rPr lang="en-US" sz="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és egy kis </a:t>
            </a:r>
            <a:r>
              <a:rPr lang="en-US" sz="600" b="1" dirty="0">
                <a:solidFill>
                  <a:srgbClr val="E2E6E9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élesztő</a:t>
            </a:r>
            <a:r>
              <a:rPr lang="en-US" sz="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. A pék ezeket összegyúrja, megformázza, majd a forró kemencében aranybarnára süti. A gyúrás során a tészta rugalmas lesz – minél többet gyúrjuk, annál finomabb lesz a végeredmény! </a:t>
            </a:r>
            <a:r>
              <a:rPr lang="en-US" sz="60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🍞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68874" y="374303"/>
            <a:ext cx="3997300" cy="296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Pékiskola: Formázzunk együtt!</a:t>
            </a:r>
            <a:endParaRPr lang="en-US" sz="1850" dirty="0"/>
          </a:p>
        </p:txBody>
      </p:sp>
      <p:sp>
        <p:nvSpPr>
          <p:cNvPr id="4" name="Text 1"/>
          <p:cNvSpPr/>
          <p:nvPr/>
        </p:nvSpPr>
        <p:spPr>
          <a:xfrm>
            <a:off x="3968874" y="771004"/>
            <a:ext cx="4635252" cy="3877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4000"/>
              </a:lnSpc>
              <a:buNone/>
            </a:pPr>
            <a:r>
              <a:rPr lang="en-US" sz="7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Most te is pék lehetsz! Készítsünk közösen </a:t>
            </a:r>
            <a:r>
              <a:rPr lang="en-US" sz="700" b="1" dirty="0">
                <a:solidFill>
                  <a:srgbClr val="E2E6E9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só-liszt gyurmából</a:t>
            </a:r>
            <a:r>
              <a:rPr lang="en-US" sz="7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különféle formákat – kiflit, zsömlét vagy akár fonott kalácsot is! Ez a játék nemcsak szórakoztató, de fejleszti a finommotorikát és a kreativitást is.</a:t>
            </a:r>
            <a:endParaRPr lang="en-US" sz="7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68874" y="1233785"/>
            <a:ext cx="4635252" cy="93077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29573" y="1304925"/>
            <a:ext cx="113854" cy="1423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</a:t>
            </a:r>
            <a:endParaRPr lang="en-US" sz="850" dirty="0"/>
          </a:p>
        </p:txBody>
      </p:sp>
      <p:sp>
        <p:nvSpPr>
          <p:cNvPr id="7" name="Text 3"/>
          <p:cNvSpPr/>
          <p:nvPr/>
        </p:nvSpPr>
        <p:spPr>
          <a:xfrm>
            <a:off x="4073277" y="1613371"/>
            <a:ext cx="1186383" cy="148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Gyúrás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4073277" y="1801639"/>
            <a:ext cx="4426446" cy="25851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4000"/>
              </a:lnSpc>
              <a:buNone/>
            </a:pPr>
            <a:r>
              <a:rPr lang="en-US" sz="7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 tésztát alaposan át kell gyúrni, hogy sima és rugalmas legyen. Használd mindkét kezed, és nyomd határozottan!</a:t>
            </a:r>
            <a:endParaRPr lang="en-US" sz="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68874" y="2231231"/>
            <a:ext cx="4635252" cy="80151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229573" y="2302371"/>
            <a:ext cx="113854" cy="1423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2</a:t>
            </a:r>
            <a:endParaRPr lang="en-US" sz="850" dirty="0"/>
          </a:p>
        </p:txBody>
      </p:sp>
      <p:sp>
        <p:nvSpPr>
          <p:cNvPr id="11" name="Text 6"/>
          <p:cNvSpPr/>
          <p:nvPr/>
        </p:nvSpPr>
        <p:spPr>
          <a:xfrm>
            <a:off x="4073277" y="2610817"/>
            <a:ext cx="1186383" cy="148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Formázás</a:t>
            </a:r>
            <a:endParaRPr lang="en-US" sz="900" dirty="0"/>
          </a:p>
        </p:txBody>
      </p:sp>
      <p:sp>
        <p:nvSpPr>
          <p:cNvPr id="12" name="Text 7"/>
          <p:cNvSpPr/>
          <p:nvPr/>
        </p:nvSpPr>
        <p:spPr>
          <a:xfrm>
            <a:off x="4073277" y="2799085"/>
            <a:ext cx="4426446" cy="129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4000"/>
              </a:lnSpc>
              <a:buNone/>
            </a:pPr>
            <a:r>
              <a:rPr lang="en-US" sz="7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Hengereld ki a tésztát, majd sodord csiga vagy fonat formájúra. A fantáziádnak nincs határa!</a:t>
            </a:r>
            <a:endParaRPr lang="en-US" sz="7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68874" y="3099420"/>
            <a:ext cx="4635252" cy="80151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229573" y="3170560"/>
            <a:ext cx="113854" cy="1423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3</a:t>
            </a:r>
            <a:endParaRPr lang="en-US" sz="850" dirty="0"/>
          </a:p>
        </p:txBody>
      </p:sp>
      <p:sp>
        <p:nvSpPr>
          <p:cNvPr id="15" name="Text 9"/>
          <p:cNvSpPr/>
          <p:nvPr/>
        </p:nvSpPr>
        <p:spPr>
          <a:xfrm>
            <a:off x="4073277" y="3479006"/>
            <a:ext cx="1186383" cy="148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Szaggatás</a:t>
            </a:r>
            <a:endParaRPr lang="en-US" sz="900" dirty="0"/>
          </a:p>
        </p:txBody>
      </p:sp>
      <p:sp>
        <p:nvSpPr>
          <p:cNvPr id="16" name="Text 10"/>
          <p:cNvSpPr/>
          <p:nvPr/>
        </p:nvSpPr>
        <p:spPr>
          <a:xfrm>
            <a:off x="4073277" y="3667274"/>
            <a:ext cx="4426446" cy="129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4000"/>
              </a:lnSpc>
              <a:buNone/>
            </a:pPr>
            <a:r>
              <a:rPr lang="en-US" sz="7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Formaszaggatóval különböző alakzatokat készíthetsz – csillagot, szívet vagy állatokat!</a:t>
            </a:r>
            <a:endParaRPr lang="en-US" sz="70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68874" y="3967609"/>
            <a:ext cx="4635252" cy="801514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229573" y="4038749"/>
            <a:ext cx="113854" cy="1423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4</a:t>
            </a:r>
            <a:endParaRPr lang="en-US" sz="850" dirty="0"/>
          </a:p>
        </p:txBody>
      </p:sp>
      <p:sp>
        <p:nvSpPr>
          <p:cNvPr id="19" name="Text 12"/>
          <p:cNvSpPr/>
          <p:nvPr/>
        </p:nvSpPr>
        <p:spPr>
          <a:xfrm>
            <a:off x="4073277" y="4347195"/>
            <a:ext cx="1186383" cy="148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Díszítés</a:t>
            </a:r>
            <a:endParaRPr lang="en-US" sz="900" dirty="0"/>
          </a:p>
        </p:txBody>
      </p:sp>
      <p:sp>
        <p:nvSpPr>
          <p:cNvPr id="20" name="Text 13"/>
          <p:cNvSpPr/>
          <p:nvPr/>
        </p:nvSpPr>
        <p:spPr>
          <a:xfrm>
            <a:off x="4073277" y="4535463"/>
            <a:ext cx="4426446" cy="129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4000"/>
              </a:lnSpc>
              <a:buNone/>
            </a:pPr>
            <a:r>
              <a:rPr lang="en-US" sz="7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Megszórhatod mákkal, szezámmal, vagy tojássárgájával fényesre kenheted a tetejét.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9874" y="499467"/>
            <a:ext cx="5781973" cy="421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6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Mérések és számok a konyhában</a:t>
            </a:r>
            <a:endParaRPr lang="en-US" sz="2650" dirty="0"/>
          </a:p>
        </p:txBody>
      </p:sp>
      <p:sp>
        <p:nvSpPr>
          <p:cNvPr id="3" name="Text 1"/>
          <p:cNvSpPr/>
          <p:nvPr/>
        </p:nvSpPr>
        <p:spPr>
          <a:xfrm>
            <a:off x="539874" y="1191146"/>
            <a:ext cx="8521452" cy="215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 konyhában a matek is előkerül! A jó sütés-főzés titka a pontos mérés. Játsszunk együtt a mérleggel és a számokkal!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442615" y="1558900"/>
            <a:ext cx="4061966" cy="3085133"/>
          </a:xfrm>
          <a:prstGeom prst="roundRect">
            <a:avLst>
              <a:gd name="adj" fmla="val 3150"/>
            </a:avLst>
          </a:prstGeom>
          <a:solidFill>
            <a:srgbClr val="609DFF">
              <a:alpha val="95000"/>
            </a:srgbClr>
          </a:solidFill>
          <a:ln/>
        </p:spPr>
        <p:txBody>
          <a:bodyPr/>
          <a:lstStyle/>
          <a:p>
            <a:endParaRPr lang="hu-HU"/>
          </a:p>
        </p:txBody>
      </p:sp>
      <p:sp>
        <p:nvSpPr>
          <p:cNvPr id="5" name="Text 3"/>
          <p:cNvSpPr/>
          <p:nvPr/>
        </p:nvSpPr>
        <p:spPr>
          <a:xfrm>
            <a:off x="577528" y="1693813"/>
            <a:ext cx="2144464" cy="210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⚖️ A Mérleg Játék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577528" y="2039541"/>
            <a:ext cx="3792141" cy="647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Tegyünk két serpenyőt a mérlegre! Melyikben van több lisztes zsák? Figyeld meg, melyik oldal süllyed lejjebb – az a nehezebb!</a:t>
            </a:r>
            <a:endParaRPr lang="en-US" sz="1050" dirty="0"/>
          </a:p>
        </p:txBody>
      </p:sp>
      <p:sp>
        <p:nvSpPr>
          <p:cNvPr id="7" name="Text 5"/>
          <p:cNvSpPr/>
          <p:nvPr/>
        </p:nvSpPr>
        <p:spPr>
          <a:xfrm>
            <a:off x="577528" y="2808833"/>
            <a:ext cx="3792141" cy="7422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13360" indent="-213360" algn="l">
              <a:lnSpc>
                <a:spcPct val="133000"/>
              </a:lnSpc>
              <a:buSzPct val="100000"/>
              <a:buChar char="•"/>
            </a:pPr>
            <a:r>
              <a:rPr lang="en-US" sz="10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Könnyű vs. nehéz összehasonlítása</a:t>
            </a:r>
            <a:endParaRPr lang="en-US" sz="1050" dirty="0"/>
          </a:p>
          <a:p>
            <a:pPr marL="213360" indent="-213360" algn="l">
              <a:lnSpc>
                <a:spcPct val="133000"/>
              </a:lnSpc>
              <a:buSzPct val="100000"/>
              <a:buChar char="•"/>
            </a:pPr>
            <a:r>
              <a:rPr lang="en-US" sz="10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Becslés: hány gramm lehet?</a:t>
            </a:r>
            <a:endParaRPr lang="en-US" sz="1050" dirty="0"/>
          </a:p>
          <a:p>
            <a:pPr marL="213360" indent="-213360" algn="l">
              <a:lnSpc>
                <a:spcPct val="133000"/>
              </a:lnSpc>
              <a:buSzPct val="100000"/>
              <a:buChar char="•"/>
            </a:pPr>
            <a:r>
              <a:rPr lang="en-US" sz="10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Pontos mérés a konyhai mérleggel</a:t>
            </a:r>
            <a:endParaRPr lang="en-US" sz="1050" dirty="0"/>
          </a:p>
        </p:txBody>
      </p:sp>
      <p:sp>
        <p:nvSpPr>
          <p:cNvPr id="8" name="Text 6"/>
          <p:cNvSpPr/>
          <p:nvPr/>
        </p:nvSpPr>
        <p:spPr>
          <a:xfrm>
            <a:off x="4741441" y="1693813"/>
            <a:ext cx="2866802" cy="210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🔢</a:t>
            </a:r>
            <a:r>
              <a:rPr lang="en-US" sz="13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Számlálós Manó Feladatok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4741441" y="2039541"/>
            <a:ext cx="3867448" cy="4318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 kis konyhai manók segítenek a számolásban! Számoljuk meg együtt: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4741441" y="2592884"/>
            <a:ext cx="3867448" cy="10053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13360" indent="-213360" algn="l">
              <a:lnSpc>
                <a:spcPct val="133000"/>
              </a:lnSpc>
              <a:buSzPct val="100000"/>
              <a:buChar char="•"/>
            </a:pP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Hány tojást használunk a palacsintához?</a:t>
            </a:r>
            <a:endParaRPr lang="en-US" sz="1050" dirty="0"/>
          </a:p>
          <a:p>
            <a:pPr marL="213360" indent="-213360" algn="l">
              <a:lnSpc>
                <a:spcPct val="133000"/>
              </a:lnSpc>
              <a:buSzPct val="100000"/>
              <a:buChar char="•"/>
            </a:pP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Hány kanál cukrot teszünk a süteménybe?</a:t>
            </a:r>
            <a:endParaRPr lang="en-US" sz="1050" dirty="0"/>
          </a:p>
          <a:p>
            <a:pPr marL="213360" indent="-213360" algn="l">
              <a:lnSpc>
                <a:spcPct val="133000"/>
              </a:lnSpc>
              <a:buSzPct val="100000"/>
              <a:buChar char="•"/>
            </a:pP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Hány percig kell sütni a kenyeret?</a:t>
            </a:r>
            <a:endParaRPr lang="en-US" sz="1050" dirty="0"/>
          </a:p>
          <a:p>
            <a:pPr marL="213360" indent="-213360" algn="l">
              <a:lnSpc>
                <a:spcPct val="133000"/>
              </a:lnSpc>
              <a:buSzPct val="100000"/>
              <a:buChar char="•"/>
            </a:pP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Melyik edény a nagyobb – a bögre vagy a pohár?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4741441" y="3750022"/>
            <a:ext cx="3867448" cy="742206"/>
          </a:xfrm>
          <a:prstGeom prst="roundRect">
            <a:avLst>
              <a:gd name="adj" fmla="val 7639"/>
            </a:avLst>
          </a:prstGeom>
          <a:solidFill>
            <a:srgbClr val="003180"/>
          </a:solidFill>
          <a:ln/>
        </p:spPr>
        <p:txBody>
          <a:bodyPr/>
          <a:lstStyle/>
          <a:p>
            <a:endParaRPr lang="hu-HU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354" y="3952949"/>
            <a:ext cx="168697" cy="134913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5179963" y="3905176"/>
            <a:ext cx="3294013" cy="4318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🎯</a:t>
            </a:r>
            <a:r>
              <a:rPr lang="en-US" sz="1050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1050" b="1" dirty="0">
                <a:solidFill>
                  <a:srgbClr val="FFFFFF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Tipp:</a:t>
            </a:r>
            <a:r>
              <a:rPr lang="en-US" sz="1050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Használj színes mérőpoharakat és kanalakat – így a mérés is játék lesz!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9874" y="647626"/>
            <a:ext cx="4027363" cy="421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6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Ízek, illatok és állagok</a:t>
            </a:r>
            <a:endParaRPr lang="en-US" sz="2650" dirty="0"/>
          </a:p>
        </p:txBody>
      </p:sp>
      <p:sp>
        <p:nvSpPr>
          <p:cNvPr id="3" name="Text 1"/>
          <p:cNvSpPr/>
          <p:nvPr/>
        </p:nvSpPr>
        <p:spPr>
          <a:xfrm>
            <a:off x="539874" y="1339304"/>
            <a:ext cx="8064252" cy="4318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 konyha nemcsak a szemnek, hanem az orrnak és a szájnak is örömet szerez! Fedezzük fel együtt az érzékszerveink segítségével a különböző ízeket, illatokat és állagokat.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39874" y="1923008"/>
            <a:ext cx="3964632" cy="1218977"/>
          </a:xfrm>
          <a:prstGeom prst="roundRect">
            <a:avLst>
              <a:gd name="adj" fmla="val 4651"/>
            </a:avLst>
          </a:prstGeom>
          <a:solidFill>
            <a:srgbClr val="003180"/>
          </a:solidFill>
          <a:ln w="4763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" name="Text 3"/>
          <p:cNvSpPr/>
          <p:nvPr/>
        </p:nvSpPr>
        <p:spPr>
          <a:xfrm>
            <a:off x="679549" y="2062683"/>
            <a:ext cx="1687264" cy="210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🍯</a:t>
            </a:r>
            <a:r>
              <a:rPr lang="en-US" sz="13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Édes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79549" y="2354461"/>
            <a:ext cx="3685282" cy="647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Méz, eper, banán, csokoládé. Az édes íz a legkedveltebb a gyerekek körében. De vigyázz – túl sok cukor nem egészséges!</a:t>
            </a:r>
            <a:endParaRPr lang="en-US" sz="1050" dirty="0"/>
          </a:p>
        </p:txBody>
      </p:sp>
      <p:sp>
        <p:nvSpPr>
          <p:cNvPr id="7" name="Shape 5"/>
          <p:cNvSpPr/>
          <p:nvPr/>
        </p:nvSpPr>
        <p:spPr>
          <a:xfrm>
            <a:off x="4639419" y="1923008"/>
            <a:ext cx="3964707" cy="1218977"/>
          </a:xfrm>
          <a:prstGeom prst="roundRect">
            <a:avLst>
              <a:gd name="adj" fmla="val 4651"/>
            </a:avLst>
          </a:prstGeom>
          <a:solidFill>
            <a:srgbClr val="003180"/>
          </a:solidFill>
          <a:ln w="4763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8" name="Text 6"/>
          <p:cNvSpPr/>
          <p:nvPr/>
        </p:nvSpPr>
        <p:spPr>
          <a:xfrm>
            <a:off x="4779094" y="2062683"/>
            <a:ext cx="1687264" cy="210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🧂</a:t>
            </a:r>
            <a:r>
              <a:rPr lang="en-US" sz="13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Sós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4779094" y="2354461"/>
            <a:ext cx="3685356" cy="647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Sajt, sonka, chips, leves. A só fontos ásványi anyag, de mértékkel kell használni. Próbáld ki: egy csipet só mennyire változtatja meg az étel ízét?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539874" y="3276898"/>
            <a:ext cx="3964632" cy="1218977"/>
          </a:xfrm>
          <a:prstGeom prst="roundRect">
            <a:avLst>
              <a:gd name="adj" fmla="val 4651"/>
            </a:avLst>
          </a:prstGeom>
          <a:solidFill>
            <a:srgbClr val="003180"/>
          </a:solidFill>
          <a:ln w="4763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1" name="Text 9"/>
          <p:cNvSpPr/>
          <p:nvPr/>
        </p:nvSpPr>
        <p:spPr>
          <a:xfrm>
            <a:off x="679549" y="3416573"/>
            <a:ext cx="1687264" cy="210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🍋</a:t>
            </a:r>
            <a:r>
              <a:rPr lang="en-US" sz="13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Savanyú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679549" y="3708350"/>
            <a:ext cx="3685282" cy="647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Citrom, ecet, joghurt, savanyú uborka. A savanyú íz felfrissít, és sok C-vitamint tartalmaz. Húzd össze a szád – ez a savanyú reakció!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4639419" y="3276898"/>
            <a:ext cx="3964707" cy="1218977"/>
          </a:xfrm>
          <a:prstGeom prst="roundRect">
            <a:avLst>
              <a:gd name="adj" fmla="val 4651"/>
            </a:avLst>
          </a:prstGeom>
          <a:solidFill>
            <a:srgbClr val="003180"/>
          </a:solidFill>
          <a:ln w="4763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4" name="Text 12"/>
          <p:cNvSpPr/>
          <p:nvPr/>
        </p:nvSpPr>
        <p:spPr>
          <a:xfrm>
            <a:off x="4779094" y="3416573"/>
            <a:ext cx="1687264" cy="210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🌿</a:t>
            </a:r>
            <a:r>
              <a:rPr lang="en-US" sz="13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Illatok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779094" y="3708350"/>
            <a:ext cx="3685356" cy="647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Csukd be a szemed, és szagold meg: fahéj, vanília, narancs, menta. Meg tudod mondani, melyik a fűszer és melyik a gyümölcs?</a:t>
            </a:r>
            <a:endParaRPr lang="en-US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9874" y="422225"/>
            <a:ext cx="4080197" cy="3756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3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Az asztalterítés szabályai</a:t>
            </a:r>
            <a:endParaRPr lang="en-US" sz="2350" dirty="0"/>
          </a:p>
        </p:txBody>
      </p:sp>
      <p:sp>
        <p:nvSpPr>
          <p:cNvPr id="3" name="Text 1"/>
          <p:cNvSpPr/>
          <p:nvPr/>
        </p:nvSpPr>
        <p:spPr>
          <a:xfrm>
            <a:off x="539874" y="1011957"/>
            <a:ext cx="8064252" cy="3637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sz="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Egy szép terített asztal nemcsak jól mutat, de megmutatja, hogy tiszteletben tartjuk az étkezést és a családunkat. Tanuljuk meg együtt, mi hova kerüljön!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539874" y="1603102"/>
            <a:ext cx="2016472" cy="187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🍴</a:t>
            </a:r>
            <a:r>
              <a:rPr lang="en-US" sz="11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Hogyan terítsünk?</a:t>
            </a:r>
            <a:endParaRPr lang="en-US" sz="11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969" y="1917241"/>
            <a:ext cx="180305" cy="18030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30548" y="1911251"/>
            <a:ext cx="3912617" cy="181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sz="900" b="1" dirty="0">
                <a:solidFill>
                  <a:srgbClr val="E2E6E9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Villa balra</a:t>
            </a:r>
            <a:r>
              <a:rPr lang="en-US" sz="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– a tányér bal oldalára helyezzük</a:t>
            </a:r>
            <a:endParaRPr lang="en-US" sz="9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969" y="2497968"/>
            <a:ext cx="180305" cy="18030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30548" y="2491978"/>
            <a:ext cx="3912617" cy="181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sz="900" b="1" dirty="0">
                <a:solidFill>
                  <a:srgbClr val="E2E6E9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Kés jobbra</a:t>
            </a:r>
            <a:r>
              <a:rPr lang="en-US" sz="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– a tányér jobb oldalára, éle befelé</a:t>
            </a:r>
            <a:endParaRPr lang="en-US" sz="9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969" y="3078696"/>
            <a:ext cx="180305" cy="18030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30548" y="3072705"/>
            <a:ext cx="3912617" cy="181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sz="900" b="1" dirty="0">
                <a:solidFill>
                  <a:srgbClr val="E2E6E9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Kanál a kés mellé</a:t>
            </a:r>
            <a:r>
              <a:rPr lang="en-US" sz="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– szintén jobbra</a:t>
            </a:r>
            <a:endParaRPr lang="en-US" sz="9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969" y="3659423"/>
            <a:ext cx="180305" cy="180305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30548" y="3653433"/>
            <a:ext cx="3912617" cy="181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sz="900" b="1" dirty="0">
                <a:solidFill>
                  <a:srgbClr val="E2E6E9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Pohár fent jobbra</a:t>
            </a:r>
            <a:r>
              <a:rPr lang="en-US" sz="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– a kés fölött</a:t>
            </a:r>
            <a:endParaRPr lang="en-US" sz="9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969" y="4240150"/>
            <a:ext cx="180305" cy="18030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30548" y="4234160"/>
            <a:ext cx="3912617" cy="181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sz="900" b="1" dirty="0">
                <a:solidFill>
                  <a:srgbClr val="E2E6E9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Szalvéta</a:t>
            </a:r>
            <a:r>
              <a:rPr lang="en-US" sz="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– a tányérra vagy a villa alá</a:t>
            </a:r>
            <a:endParaRPr lang="en-US" sz="900" dirty="0"/>
          </a:p>
        </p:txBody>
      </p:sp>
      <p:sp>
        <p:nvSpPr>
          <p:cNvPr id="15" name="Shape 8"/>
          <p:cNvSpPr/>
          <p:nvPr/>
        </p:nvSpPr>
        <p:spPr>
          <a:xfrm>
            <a:off x="5054650" y="1496095"/>
            <a:ext cx="3640782" cy="3225105"/>
          </a:xfrm>
          <a:prstGeom prst="roundRect">
            <a:avLst>
              <a:gd name="adj" fmla="val 2684"/>
            </a:avLst>
          </a:prstGeom>
          <a:solidFill>
            <a:srgbClr val="041938">
              <a:alpha val="95000"/>
            </a:srgbClr>
          </a:solidFill>
          <a:ln/>
        </p:spPr>
        <p:txBody>
          <a:bodyPr/>
          <a:lstStyle/>
          <a:p>
            <a:endParaRPr lang="hu-HU"/>
          </a:p>
        </p:txBody>
      </p:sp>
      <p:sp>
        <p:nvSpPr>
          <p:cNvPr id="16" name="Text 9"/>
          <p:cNvSpPr/>
          <p:nvPr/>
        </p:nvSpPr>
        <p:spPr>
          <a:xfrm>
            <a:off x="5174828" y="1603102"/>
            <a:ext cx="2918817" cy="187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💛</a:t>
            </a:r>
            <a:r>
              <a:rPr lang="en-US" sz="11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Miért fontos az együtt étkezés?</a:t>
            </a:r>
            <a:endParaRPr lang="en-US" sz="1150" dirty="0"/>
          </a:p>
        </p:txBody>
      </p:sp>
      <p:sp>
        <p:nvSpPr>
          <p:cNvPr id="17" name="Text 10"/>
          <p:cNvSpPr/>
          <p:nvPr/>
        </p:nvSpPr>
        <p:spPr>
          <a:xfrm>
            <a:off x="5174828" y="1897856"/>
            <a:ext cx="3400425" cy="5456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sz="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Amikor együtt ülünk le enni, nemcsak a testünket tápláljuk, hanem a lelkünket is. Az asztalnál meséljük el a napunkat, nevetünk és tanulunk egymástól.</a:t>
            </a:r>
            <a:endParaRPr lang="en-US" sz="900" dirty="0"/>
          </a:p>
        </p:txBody>
      </p:sp>
      <p:sp>
        <p:nvSpPr>
          <p:cNvPr id="18" name="Text 11"/>
          <p:cNvSpPr/>
          <p:nvPr/>
        </p:nvSpPr>
        <p:spPr>
          <a:xfrm>
            <a:off x="5174828" y="2539752"/>
            <a:ext cx="3400425" cy="839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82880" indent="-182880" algn="l">
              <a:lnSpc>
                <a:spcPct val="126000"/>
              </a:lnSpc>
              <a:buSzPct val="100000"/>
              <a:buChar char="•"/>
            </a:pPr>
            <a:r>
              <a:rPr lang="en-US" sz="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Erősíti a család kötelékét</a:t>
            </a:r>
            <a:endParaRPr lang="en-US" sz="900" dirty="0"/>
          </a:p>
          <a:p>
            <a:pPr marL="182880" indent="-182880" algn="l">
              <a:lnSpc>
                <a:spcPct val="126000"/>
              </a:lnSpc>
              <a:buSzPct val="100000"/>
              <a:buChar char="•"/>
            </a:pPr>
            <a:r>
              <a:rPr lang="en-US" sz="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Megtanulunk türelmesnek lenni</a:t>
            </a:r>
            <a:endParaRPr lang="en-US" sz="900" dirty="0"/>
          </a:p>
          <a:p>
            <a:pPr marL="182880" indent="-182880" algn="l">
              <a:lnSpc>
                <a:spcPct val="126000"/>
              </a:lnSpc>
              <a:buSzPct val="100000"/>
              <a:buChar char="•"/>
            </a:pPr>
            <a:r>
              <a:rPr lang="en-US" sz="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Jobban ízlik az étel együtt</a:t>
            </a:r>
            <a:endParaRPr lang="en-US" sz="900" dirty="0"/>
          </a:p>
          <a:p>
            <a:pPr marL="182880" indent="-182880" algn="l">
              <a:lnSpc>
                <a:spcPct val="126000"/>
              </a:lnSpc>
              <a:buSzPct val="100000"/>
              <a:buChar char="•"/>
            </a:pPr>
            <a:r>
              <a:rPr lang="en-US" sz="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Megosztjuk az élményeinket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1207</Words>
  <Application>Microsoft Office PowerPoint</Application>
  <PresentationFormat>Diavetítés a képernyőre (16:9 oldalarány)</PresentationFormat>
  <Paragraphs>123</Paragraphs>
  <Slides>10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Merriweather</vt:lpstr>
      <vt:lpstr>Merriweather Bold</vt:lpstr>
      <vt:lpstr>Arial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László Zoltán Husztik</cp:lastModifiedBy>
  <cp:revision>1</cp:revision>
  <dcterms:created xsi:type="dcterms:W3CDTF">2026-07-06T08:50:35Z</dcterms:created>
  <dcterms:modified xsi:type="dcterms:W3CDTF">2026-07-06T09:28:08Z</dcterms:modified>
</cp:coreProperties>
</file>