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autoCompressPictures="0" embedTrueTypeFonts="true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9144000" cy="5143500"/>
  <p:notesSz cx="5143500" cy="9144000"/>
  <p:embeddedFontLst>
    <p:embeddedFont>
      <p:font typeface="Raleway ExtraBold"/>
      <p:regular r:id="rId201314"/>
    </p:embeddedFont>
    <p:embeddedFont>
      <p:font typeface="Raleway Medium"/>
      <p:regular r:id="rId201315"/>
    </p:embeddedFont>
    <p:embeddedFont>
      <p:font typeface="Raleway SemiBold"/>
      <p:regular r:id="rId201316"/>
    </p:embeddedFont>
    <p:embeddedFont>
      <p:font typeface="Raleway Bold"/>
      <p:regular r:id="rId201317"/>
    </p:embeddedFont>
    <p:embeddedFont>
      <p:font typeface="Raleway Black"/>
      <p:regular r:id="rId201318"/>
    </p:embeddedFont>
    <p:embeddedFont>
      <p:font typeface="Raleway Thin"/>
      <p:regular r:id="rId201319"/>
    </p:embeddedFont>
    <p:embeddedFont>
      <p:font typeface="Raleway ExtraLight"/>
      <p:regular r:id="rId201320"/>
    </p:embeddedFont>
    <p:embeddedFont>
      <p:font typeface="Raleway Light"/>
      <p:regular r:id="rId201321"/>
    </p:embeddedFont>
    <p:embeddedFont>
      <p:font typeface="Raleway"/>
      <p:regular r:id="rId201322"/>
    </p:embeddedFont>
    <p:embeddedFont>
      <p:font typeface="Roboto Light"/>
      <p:regular r:id="rId201323"/>
    </p:embeddedFont>
    <p:embeddedFont>
      <p:font typeface="Roboto"/>
      <p:regular r:id="rId201324"/>
    </p:embeddedFont>
    <p:embeddedFont>
      <p:font typeface="Roboto Thin"/>
      <p:regular r:id="rId201325"/>
    </p:embeddedFont>
    <p:embeddedFont>
      <p:font typeface="Roboto ExtraLight"/>
      <p:regular r:id="rId201326"/>
    </p:embeddedFont>
    <p:embeddedFont>
      <p:font typeface="Roboto Medium"/>
      <p:regular r:id="rId201327"/>
    </p:embeddedFont>
    <p:embeddedFont>
      <p:font typeface="Roboto SemiBold"/>
      <p:regular r:id="rId201328"/>
    </p:embeddedFont>
    <p:embeddedFont>
      <p:font typeface="Roboto Bold"/>
      <p:regular r:id="rId201329"/>
    </p:embeddedFont>
    <p:embeddedFont>
      <p:font typeface="Roboto ExtraBold"/>
      <p:regular r:id="rId201330"/>
    </p:embeddedFont>
    <p:embeddedFont>
      <p:font typeface="Roboto Black"/>
      <p:regular r:id="rId201331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201314" Target="fonts/201314.fntdata" Type="http://schemas.openxmlformats.org/officeDocument/2006/relationships/font"/><Relationship Id="rId201315" Target="fonts/201315.fntdata" Type="http://schemas.openxmlformats.org/officeDocument/2006/relationships/font"/><Relationship Id="rId201316" Target="fonts/201316.fntdata" Type="http://schemas.openxmlformats.org/officeDocument/2006/relationships/font"/><Relationship Id="rId201317" Target="fonts/201317.fntdata" Type="http://schemas.openxmlformats.org/officeDocument/2006/relationships/font"/><Relationship Id="rId201318" Target="fonts/201318.fntdata" Type="http://schemas.openxmlformats.org/officeDocument/2006/relationships/font"/><Relationship Id="rId201319" Target="fonts/201319.fntdata" Type="http://schemas.openxmlformats.org/officeDocument/2006/relationships/font"/><Relationship Id="rId201320" Target="fonts/201320.fntdata" Type="http://schemas.openxmlformats.org/officeDocument/2006/relationships/font"/><Relationship Id="rId201321" Target="fonts/201321.fntdata" Type="http://schemas.openxmlformats.org/officeDocument/2006/relationships/font"/><Relationship Id="rId201322" Target="fonts/201322.fntdata" Type="http://schemas.openxmlformats.org/officeDocument/2006/relationships/font"/><Relationship Id="rId201323" Target="fonts/201323.fntdata" Type="http://schemas.openxmlformats.org/officeDocument/2006/relationships/font"/><Relationship Id="rId201324" Target="fonts/201324.fntdata" Type="http://schemas.openxmlformats.org/officeDocument/2006/relationships/font"/><Relationship Id="rId201325" Target="fonts/201325.fntdata" Type="http://schemas.openxmlformats.org/officeDocument/2006/relationships/font"/><Relationship Id="rId201326" Target="fonts/201326.fntdata" Type="http://schemas.openxmlformats.org/officeDocument/2006/relationships/font"/><Relationship Id="rId201327" Target="fonts/201327.fntdata" Type="http://schemas.openxmlformats.org/officeDocument/2006/relationships/font"/><Relationship Id="rId201328" Target="fonts/201328.fntdata" Type="http://schemas.openxmlformats.org/officeDocument/2006/relationships/font"/><Relationship Id="rId201329" Target="fonts/201329.fntdata" Type="http://schemas.openxmlformats.org/officeDocument/2006/relationships/font"/><Relationship Id="rId201330" Target="fonts/201330.fntdata" Type="http://schemas.openxmlformats.org/officeDocument/2006/relationships/font"/><Relationship Id="rId201331" Target="fonts/201331.fntdata" Type="http://schemas.openxmlformats.org/officeDocument/2006/relationships/font"/><Relationship Id="rId201332" Target="fonts/201332.fntdata" Type="http://schemas.openxmlformats.org/officeDocument/2006/relationships/font"/><Relationship Id="rId201333" Target="fonts/201333.fntdata" Type="http://schemas.openxmlformats.org/officeDocument/2006/relationships/font"/><Relationship Id="rId201334" Target="fonts/201334.fntdata" Type="http://schemas.openxmlformats.org/officeDocument/2006/relationships/font"/><Relationship Id="rId201335" Target="fonts/201335.fntdata" Type="http://schemas.openxmlformats.org/officeDocument/2006/relationships/font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cdn.gamma.app/81kl3nct96y2djl/56a8a78324c54a388d6ba584ee6fd08b/html/1.-A-konfliktus-termeszete-elmeleti-osszefoglalo.html" TargetMode="Externa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svg"/><Relationship Id="rId4" Type="http://schemas.openxmlformats.org/officeDocument/2006/relationships/image" Target="../media/image-3-2.png"/><Relationship Id="rId5" Type="http://schemas.openxmlformats.org/officeDocument/2006/relationships/image" Target="../media/image-3-3.svg"/><Relationship Id="rId6" Type="http://schemas.openxmlformats.org/officeDocument/2006/relationships/image" Target="../media/image-3-2.png"/><Relationship Id="rId7" Type="http://schemas.openxmlformats.org/officeDocument/2006/relationships/image" Target="../media/image-3-3.sv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image" Target="../media/image-4-3.png"/><Relationship Id="rId4" Type="http://schemas.openxmlformats.org/officeDocument/2006/relationships/image" Target="../media/image-4-4.svg"/><Relationship Id="rId5" Type="http://schemas.openxmlformats.org/officeDocument/2006/relationships/image" Target="../media/image-4-5.png"/><Relationship Id="rId6" Type="http://schemas.openxmlformats.org/officeDocument/2006/relationships/image" Target="../media/image-4-6.svg"/><Relationship Id="rId7" Type="http://schemas.openxmlformats.org/officeDocument/2006/relationships/image" Target="../media/image-4-7.png"/><Relationship Id="rId8" Type="http://schemas.openxmlformats.org/officeDocument/2006/relationships/image" Target="../media/image-4-8.svg"/><Relationship Id="rId9" Type="http://schemas.openxmlformats.org/officeDocument/2006/relationships/image" Target="../media/image-4-9.png"/><Relationship Id="rId10" Type="http://schemas.openxmlformats.org/officeDocument/2006/relationships/image" Target="../media/image-4-10.svg"/><Relationship Id="rId11" Type="http://schemas.openxmlformats.org/officeDocument/2006/relationships/slideLayout" Target="../slideLayouts/slideLayout2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svg"/><Relationship Id="rId4" Type="http://schemas.openxmlformats.org/officeDocument/2006/relationships/image" Target="../media/image-5-2.png"/><Relationship Id="rId5" Type="http://schemas.openxmlformats.org/officeDocument/2006/relationships/image" Target="../media/image-5-3.svg"/><Relationship Id="rId6" Type="http://schemas.openxmlformats.org/officeDocument/2006/relationships/image" Target="../media/image-5-2.png"/><Relationship Id="rId7" Type="http://schemas.openxmlformats.org/officeDocument/2006/relationships/image" Target="../media/image-5-3.svg"/><Relationship Id="rId8" Type="http://schemas.openxmlformats.org/officeDocument/2006/relationships/image" Target="../media/image-5-2.png"/><Relationship Id="rId9" Type="http://schemas.openxmlformats.org/officeDocument/2006/relationships/image" Target="../media/image-5-3.svg"/><Relationship Id="rId10" Type="http://schemas.openxmlformats.org/officeDocument/2006/relationships/image" Target="../media/image-5-2.png"/><Relationship Id="rId11" Type="http://schemas.openxmlformats.org/officeDocument/2006/relationships/image" Target="../media/image-5-3.svg"/><Relationship Id="rId12" Type="http://schemas.openxmlformats.org/officeDocument/2006/relationships/slideLayout" Target="../slideLayouts/slideLayout2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3" Type="http://schemas.openxmlformats.org/officeDocument/2006/relationships/image" Target="../media/image-8-3.svg"/><Relationship Id="rId4" Type="http://schemas.openxmlformats.org/officeDocument/2006/relationships/image" Target="../media/image-8-2.png"/><Relationship Id="rId5" Type="http://schemas.openxmlformats.org/officeDocument/2006/relationships/image" Target="../media/image-8-3.svg"/><Relationship Id="rId6" Type="http://schemas.openxmlformats.org/officeDocument/2006/relationships/image" Target="../media/image-8-2.png"/><Relationship Id="rId7" Type="http://schemas.openxmlformats.org/officeDocument/2006/relationships/image" Target="../media/image-8-3.svg"/><Relationship Id="rId8" Type="http://schemas.openxmlformats.org/officeDocument/2006/relationships/image" Target="../media/image-8-2.png"/><Relationship Id="rId9" Type="http://schemas.openxmlformats.org/officeDocument/2006/relationships/image" Target="../media/image-8-3.svg"/><Relationship Id="rId10" Type="http://schemas.openxmlformats.org/officeDocument/2006/relationships/image" Target="../media/image-8-2.png"/><Relationship Id="rId11" Type="http://schemas.openxmlformats.org/officeDocument/2006/relationships/image" Target="../media/image-8-3.svg"/><Relationship Id="rId12" Type="http://schemas.openxmlformats.org/officeDocument/2006/relationships/slideLayout" Target="../slideLayouts/slideLayout2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rgbClr val="E1E1EA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5842" y="380181"/>
            <a:ext cx="3287241" cy="438306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96119" y="2130549"/>
            <a:ext cx="4722763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7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 konfliktus természete</a:t>
            </a:r>
            <a:endParaRPr lang="en-US" sz="2750" dirty="0"/>
          </a:p>
        </p:txBody>
      </p:sp>
      <p:sp>
        <p:nvSpPr>
          <p:cNvPr id="5" name="Text 2"/>
          <p:cNvSpPr/>
          <p:nvPr/>
        </p:nvSpPr>
        <p:spPr>
          <a:xfrm>
            <a:off x="496119" y="2786137"/>
            <a:ext cx="51799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Elméleti összefoglaló 9. évfolyamos tanulók számára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rgbClr val="E1E1EA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4726" y="378693"/>
            <a:ext cx="3289474" cy="438603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96119" y="490835"/>
            <a:ext cx="4722763" cy="8721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7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Mit vigyél haza ebből az órából?</a:t>
            </a:r>
            <a:endParaRPr lang="en-US" sz="2700" dirty="0"/>
          </a:p>
        </p:txBody>
      </p:sp>
      <p:sp>
        <p:nvSpPr>
          <p:cNvPr id="5" name="Shape 2"/>
          <p:cNvSpPr/>
          <p:nvPr/>
        </p:nvSpPr>
        <p:spPr>
          <a:xfrm>
            <a:off x="496119" y="1569021"/>
            <a:ext cx="2292697" cy="1914302"/>
          </a:xfrm>
          <a:prstGeom prst="roundRect">
            <a:avLst>
              <a:gd name="adj" fmla="val 3062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0407" y="1713309"/>
            <a:ext cx="2004120" cy="4360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🔄</a:t>
            </a:r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A konfliktus kezelhető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640407" y="2231752"/>
            <a:ext cx="2004120" cy="110728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2000"/>
              </a:lnSpc>
              <a:buNone/>
            </a:pPr>
            <a:r>
              <a:rPr lang="en-US" sz="10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konfliktus </a:t>
            </a:r>
            <a:pPr algn="l" indent="0" marL="0">
              <a:lnSpc>
                <a:spcPct val="132000"/>
              </a:lnSpc>
              <a:buNone/>
            </a:pPr>
            <a:r>
              <a:rPr lang="en-US" sz="1050" b="1" dirty="0">
                <a:solidFill>
                  <a:srgbClr val="3C3939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nem elkerülendő</a:t>
            </a:r>
            <a:pPr algn="l" indent="0" marL="0">
              <a:lnSpc>
                <a:spcPct val="132000"/>
              </a:lnSpc>
              <a:buNone/>
            </a:pPr>
            <a:r>
              <a:rPr lang="en-US" sz="10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– hanem kezelhető és tanulságos. Minden konfliktusból tanulhatunk valamit magunkról és másokról.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2926184" y="1569021"/>
            <a:ext cx="2292697" cy="1914302"/>
          </a:xfrm>
          <a:prstGeom prst="roundRect">
            <a:avLst>
              <a:gd name="adj" fmla="val 3062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3070473" y="1713309"/>
            <a:ext cx="2004120" cy="4360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🏆</a:t>
            </a:r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Nyertes-nyertes megközelítés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3070473" y="2231752"/>
            <a:ext cx="2004120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2000"/>
              </a:lnSpc>
              <a:buNone/>
            </a:pPr>
            <a:r>
              <a:rPr lang="en-US" sz="10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legjobb megoldás mindkét fél szükségleteit figyelembe veszi – ez a </a:t>
            </a:r>
            <a:pPr algn="l" indent="0" marL="0">
              <a:lnSpc>
                <a:spcPct val="132000"/>
              </a:lnSpc>
              <a:buNone/>
            </a:pPr>
            <a:r>
              <a:rPr lang="en-US" sz="1050" b="1" dirty="0">
                <a:solidFill>
                  <a:srgbClr val="3C3939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nyertes-nyertes</a:t>
            </a:r>
            <a:pPr algn="l" indent="0" marL="0">
              <a:lnSpc>
                <a:spcPct val="132000"/>
              </a:lnSpc>
              <a:buNone/>
            </a:pPr>
            <a:r>
              <a:rPr lang="en-US" sz="10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szemlélet alapja.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496119" y="3620691"/>
            <a:ext cx="4722763" cy="1031900"/>
          </a:xfrm>
          <a:prstGeom prst="roundRect">
            <a:avLst>
              <a:gd name="adj" fmla="val 5680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0407" y="3764979"/>
            <a:ext cx="4434185" cy="218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🧠</a:t>
            </a:r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Kulcskészségek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640407" y="4065389"/>
            <a:ext cx="4434185" cy="4429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2000"/>
              </a:lnSpc>
              <a:buNone/>
            </a:pPr>
            <a:r>
              <a:rPr lang="en-US" sz="10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Empátia, aktív hallgatás, érzelmek kezelése és kreatív gondolkodás – ezek segítenek a konfliktusok konstruktív megoldásában.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2095054"/>
            <a:ext cx="8151763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7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Források</a:t>
            </a:r>
            <a:endParaRPr lang="en-US" sz="2750" dirty="0"/>
          </a:p>
        </p:txBody>
      </p:sp>
      <p:sp>
        <p:nvSpPr>
          <p:cNvPr id="3" name="Text 1"/>
          <p:cNvSpPr/>
          <p:nvPr/>
        </p:nvSpPr>
        <p:spPr>
          <a:xfrm>
            <a:off x="496119" y="2821558"/>
            <a:ext cx="86089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223520" indent="-223520">
              <a:lnSpc>
                <a:spcPct val="133000"/>
              </a:lnSpc>
              <a:buSzPct val="100000"/>
              <a:buChar char="•"/>
            </a:pPr>
            <a:r>
              <a:rPr lang="en-US" sz="1100" b="1" u="sng" dirty="0">
                <a:solidFill>
                  <a:srgbClr val="1B1B27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A konfliktus természete – elméleti összefoglaló.docx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solidFill>
            <a:srgbClr val="E1E1EA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5842" y="380181"/>
            <a:ext cx="3287241" cy="438306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96119" y="447452"/>
            <a:ext cx="4722763" cy="8859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7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Mi jut eszedbe a „konfliktus" szóról?</a:t>
            </a:r>
            <a:endParaRPr lang="en-US" sz="2750" dirty="0"/>
          </a:p>
        </p:txBody>
      </p:sp>
      <p:sp>
        <p:nvSpPr>
          <p:cNvPr id="5" name="Shape 2"/>
          <p:cNvSpPr/>
          <p:nvPr/>
        </p:nvSpPr>
        <p:spPr>
          <a:xfrm>
            <a:off x="496119" y="1546027"/>
            <a:ext cx="2290465" cy="1955081"/>
          </a:xfrm>
          <a:prstGeom prst="roundRect">
            <a:avLst>
              <a:gd name="adj" fmla="val 3046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2640" y="1692548"/>
            <a:ext cx="19974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💢</a:t>
            </a:r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Tipikus asszociációk</a:t>
            </a:r>
            <a:endParaRPr lang="en-US" sz="1350" dirty="0"/>
          </a:p>
        </p:txBody>
      </p:sp>
      <p:sp>
        <p:nvSpPr>
          <p:cNvPr id="7" name="Text 4"/>
          <p:cNvSpPr/>
          <p:nvPr/>
        </p:nvSpPr>
        <p:spPr>
          <a:xfrm>
            <a:off x="642640" y="1999059"/>
            <a:ext cx="1997422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Veszekedés, düh, harag, erőszak – ezek az első gondolatok, amelyek a legtöbb embernek eszébe jutnak.</a:t>
            </a:r>
            <a:endParaRPr lang="en-US" sz="1100" dirty="0"/>
          </a:p>
        </p:txBody>
      </p:sp>
      <p:sp>
        <p:nvSpPr>
          <p:cNvPr id="8" name="Shape 5"/>
          <p:cNvSpPr/>
          <p:nvPr/>
        </p:nvSpPr>
        <p:spPr>
          <a:xfrm>
            <a:off x="2928342" y="1546027"/>
            <a:ext cx="2290539" cy="1955081"/>
          </a:xfrm>
          <a:prstGeom prst="roundRect">
            <a:avLst>
              <a:gd name="adj" fmla="val 3046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3074863" y="1692548"/>
            <a:ext cx="1997497" cy="4429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😟</a:t>
            </a:r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Negatív megközelítés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3074863" y="2220516"/>
            <a:ext cx="1997497" cy="11340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legtöbb ember </a:t>
            </a:r>
            <a:pPr algn="l" indent="0" marL="0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3C3939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negatívan</a:t>
            </a:r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közelít a konfliktushoz: szégyenteljes, félelemmel teli, kapcsolatokat megkeserítő dolognak tartja.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496119" y="3642866"/>
            <a:ext cx="4722763" cy="1053182"/>
          </a:xfrm>
          <a:prstGeom prst="roundRect">
            <a:avLst>
              <a:gd name="adj" fmla="val 5654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2640" y="3789387"/>
            <a:ext cx="4429720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🤔</a:t>
            </a:r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De tényleg csak rossz?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642640" y="4095899"/>
            <a:ext cx="4429720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Vajon valóban csak negatív lehet egy konfliktus – vagy akár hasznos, fejlesztő erő is rejtőzhet benne?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119" y="1257598"/>
            <a:ext cx="2628230" cy="262823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474988" y="1125364"/>
            <a:ext cx="5177582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7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Mi a konfliktus?</a:t>
            </a:r>
            <a:endParaRPr lang="en-US" sz="27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4988" y="1727820"/>
            <a:ext cx="1631305" cy="227253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711997" y="1888629"/>
            <a:ext cx="1233488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Definíció</a:t>
            </a:r>
            <a:endParaRPr lang="en-US" sz="1350" dirty="0"/>
          </a:p>
        </p:txBody>
      </p:sp>
      <p:sp>
        <p:nvSpPr>
          <p:cNvPr id="6" name="Text 2"/>
          <p:cNvSpPr/>
          <p:nvPr/>
        </p:nvSpPr>
        <p:spPr>
          <a:xfrm>
            <a:off x="3711997" y="2251844"/>
            <a:ext cx="1233488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Szükségletek, óhajok és/vagy követelések összeütközéséből születik egy vagy több személy között.</a:t>
            </a:r>
            <a:endParaRPr lang="en-US" sz="11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8052" y="1727820"/>
            <a:ext cx="1631379" cy="227253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485061" y="1888629"/>
            <a:ext cx="123356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Miért tör ki?</a:t>
            </a:r>
            <a:endParaRPr lang="en-US" sz="1350" dirty="0"/>
          </a:p>
        </p:txBody>
      </p:sp>
      <p:sp>
        <p:nvSpPr>
          <p:cNvPr id="9" name="Text 4"/>
          <p:cNvSpPr/>
          <p:nvPr/>
        </p:nvSpPr>
        <p:spPr>
          <a:xfrm>
            <a:off x="5485061" y="2251844"/>
            <a:ext cx="1233562" cy="13608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Célokért vagy korlátozott javakért, amelyek </a:t>
            </a:r>
            <a:pPr algn="l" indent="0" marL="0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3C3939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nem érhetők el mindenki számára</a:t>
            </a:r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egyszerre.</a:t>
            </a:r>
            <a:endParaRPr lang="en-US" sz="11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21190" y="1727820"/>
            <a:ext cx="1631379" cy="227253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258199" y="1888629"/>
            <a:ext cx="1233562" cy="4429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Az észlelés szerepe</a:t>
            </a:r>
            <a:endParaRPr lang="en-US" sz="1350" dirty="0"/>
          </a:p>
        </p:txBody>
      </p:sp>
      <p:sp>
        <p:nvSpPr>
          <p:cNvPr id="12" name="Text 6"/>
          <p:cNvSpPr/>
          <p:nvPr/>
        </p:nvSpPr>
        <p:spPr>
          <a:xfrm>
            <a:off x="7258199" y="2473300"/>
            <a:ext cx="1233562" cy="13608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Nagy szerepe van az </a:t>
            </a:r>
            <a:pPr algn="l" indent="0" marL="0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3C3939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értelmezésnek</a:t>
            </a:r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nem mindig a valóság, hanem annak érzékelése szüli a konfliktust.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113458"/>
            <a:ext cx="8151763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7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Miért alakul ki konfliktus? – Az 5 alapszükséglet</a:t>
            </a:r>
            <a:endParaRPr lang="en-US" sz="2750" dirty="0"/>
          </a:p>
        </p:txBody>
      </p:sp>
      <p:sp>
        <p:nvSpPr>
          <p:cNvPr id="3" name="Text 1"/>
          <p:cNvSpPr/>
          <p:nvPr/>
        </p:nvSpPr>
        <p:spPr>
          <a:xfrm>
            <a:off x="496119" y="1839962"/>
            <a:ext cx="86089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Dr. William Glasser szerint minden viselkedés mögött 5 alapvető pszichológiai szükséglet áll:</a:t>
            </a:r>
            <a:endParaRPr lang="en-US" sz="11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6119" y="2226246"/>
            <a:ext cx="354360" cy="3543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027658" y="2226246"/>
            <a:ext cx="2067595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Túlélés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1027658" y="2532757"/>
            <a:ext cx="2067595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Biztonság, biológiai szükségletek kielégítése</a:t>
            </a:r>
            <a:endParaRPr lang="en-US" sz="11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2433" y="2226246"/>
            <a:ext cx="354360" cy="35436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803972" y="2226246"/>
            <a:ext cx="2067595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Hovatartozás</a:t>
            </a:r>
            <a:endParaRPr lang="en-US" sz="1350" dirty="0"/>
          </a:p>
        </p:txBody>
      </p:sp>
      <p:sp>
        <p:nvSpPr>
          <p:cNvPr id="9" name="Text 5"/>
          <p:cNvSpPr/>
          <p:nvPr/>
        </p:nvSpPr>
        <p:spPr>
          <a:xfrm>
            <a:off x="3803972" y="2532757"/>
            <a:ext cx="2067595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Szeretet, együttműködés, közösség iránti igény</a:t>
            </a:r>
            <a:endParaRPr lang="en-US" sz="110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48747" y="2226246"/>
            <a:ext cx="354360" cy="35436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580287" y="2226246"/>
            <a:ext cx="2067595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Hatalom és önbecsülés</a:t>
            </a:r>
            <a:endParaRPr lang="en-US" sz="1350" dirty="0"/>
          </a:p>
        </p:txBody>
      </p:sp>
      <p:sp>
        <p:nvSpPr>
          <p:cNvPr id="12" name="Text 7"/>
          <p:cNvSpPr/>
          <p:nvPr/>
        </p:nvSpPr>
        <p:spPr>
          <a:xfrm>
            <a:off x="6580287" y="2532757"/>
            <a:ext cx="2067595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Teljesítmény, elismerés, kompetencia érzése</a:t>
            </a:r>
            <a:endParaRPr lang="en-US" sz="1100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6119" y="3269903"/>
            <a:ext cx="354360" cy="35436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27658" y="3269903"/>
            <a:ext cx="2067595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Szabadság</a:t>
            </a:r>
            <a:endParaRPr lang="en-US" sz="1350" dirty="0"/>
          </a:p>
        </p:txBody>
      </p:sp>
      <p:sp>
        <p:nvSpPr>
          <p:cNvPr id="15" name="Text 9"/>
          <p:cNvSpPr/>
          <p:nvPr/>
        </p:nvSpPr>
        <p:spPr>
          <a:xfrm>
            <a:off x="1027658" y="3576414"/>
            <a:ext cx="2067595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Függetlenség, önálló döntéshozatal igénye</a:t>
            </a:r>
            <a:endParaRPr lang="en-US" sz="1100" dirty="0"/>
          </a:p>
        </p:txBody>
      </p:sp>
      <p:pic>
        <p:nvPicPr>
          <p:cNvPr id="16" name="Image 4" descr="preencoded.png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72433" y="3269903"/>
            <a:ext cx="354360" cy="354360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3803972" y="3269903"/>
            <a:ext cx="2067595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Szórakozás és tanulás</a:t>
            </a:r>
            <a:endParaRPr lang="en-US" sz="1350" dirty="0"/>
          </a:p>
        </p:txBody>
      </p:sp>
      <p:sp>
        <p:nvSpPr>
          <p:cNvPr id="18" name="Text 11"/>
          <p:cNvSpPr/>
          <p:nvPr/>
        </p:nvSpPr>
        <p:spPr>
          <a:xfrm>
            <a:off x="3803972" y="3576414"/>
            <a:ext cx="2067595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Öröm, játék, felfedezés vágya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404515"/>
            <a:ext cx="8151763" cy="401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5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 konfliktusok 5 fő oka (Moore, 1986)</a:t>
            </a:r>
            <a:endParaRPr lang="en-US" sz="25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119" y="2022351"/>
            <a:ext cx="2649364" cy="1674688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1823" y="1115467"/>
            <a:ext cx="192658" cy="19265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881140" y="1111523"/>
            <a:ext cx="4771430" cy="2006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Kapcsolati konfliktusok</a:t>
            </a:r>
            <a:endParaRPr lang="en-US" sz="1250" dirty="0"/>
          </a:p>
        </p:txBody>
      </p:sp>
      <p:sp>
        <p:nvSpPr>
          <p:cNvPr id="6" name="Text 2"/>
          <p:cNvSpPr/>
          <p:nvPr/>
        </p:nvSpPr>
        <p:spPr>
          <a:xfrm>
            <a:off x="3881140" y="1428601"/>
            <a:ext cx="4771430" cy="1959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27000"/>
              </a:lnSpc>
              <a:buNone/>
            </a:pPr>
            <a:r>
              <a:rPr lang="en-US" sz="1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Erős érzelmek, kommunikációs zavarok, sztereotípiák</a:t>
            </a:r>
            <a:endParaRPr lang="en-US" sz="10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1823" y="1861319"/>
            <a:ext cx="192658" cy="19265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881140" y="1857375"/>
            <a:ext cx="4771430" cy="2006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Értékkonfliktusok</a:t>
            </a:r>
            <a:endParaRPr lang="en-US" sz="1250" dirty="0"/>
          </a:p>
        </p:txBody>
      </p:sp>
      <p:sp>
        <p:nvSpPr>
          <p:cNvPr id="9" name="Text 4"/>
          <p:cNvSpPr/>
          <p:nvPr/>
        </p:nvSpPr>
        <p:spPr>
          <a:xfrm>
            <a:off x="3881140" y="2174453"/>
            <a:ext cx="4771430" cy="1959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27000"/>
              </a:lnSpc>
              <a:buNone/>
            </a:pPr>
            <a:r>
              <a:rPr lang="en-US" sz="1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Eltérő életfelfogás, vallás, célok ütközése</a:t>
            </a:r>
            <a:endParaRPr lang="en-US" sz="10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11823" y="2607171"/>
            <a:ext cx="192658" cy="19265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3881140" y="2603227"/>
            <a:ext cx="4771430" cy="2006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Strukturális konfliktusok</a:t>
            </a:r>
            <a:endParaRPr lang="en-US" sz="1250" dirty="0"/>
          </a:p>
        </p:txBody>
      </p:sp>
      <p:sp>
        <p:nvSpPr>
          <p:cNvPr id="12" name="Text 6"/>
          <p:cNvSpPr/>
          <p:nvPr/>
        </p:nvSpPr>
        <p:spPr>
          <a:xfrm>
            <a:off x="3881140" y="2920305"/>
            <a:ext cx="4771430" cy="1959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27000"/>
              </a:lnSpc>
              <a:buNone/>
            </a:pPr>
            <a:r>
              <a:rPr lang="en-US" sz="1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Egyenlőtlen hatalmi viszonyok, forrásokhoz való hozzáférés</a:t>
            </a:r>
            <a:endParaRPr lang="en-US" sz="10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11823" y="3353023"/>
            <a:ext cx="192658" cy="19265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3881140" y="3349079"/>
            <a:ext cx="4771430" cy="2006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Információs konfliktusok</a:t>
            </a:r>
            <a:endParaRPr lang="en-US" sz="1250" dirty="0"/>
          </a:p>
        </p:txBody>
      </p:sp>
      <p:sp>
        <p:nvSpPr>
          <p:cNvPr id="15" name="Text 8"/>
          <p:cNvSpPr/>
          <p:nvPr/>
        </p:nvSpPr>
        <p:spPr>
          <a:xfrm>
            <a:off x="3881140" y="3666158"/>
            <a:ext cx="4771430" cy="1959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27000"/>
              </a:lnSpc>
              <a:buNone/>
            </a:pPr>
            <a:r>
              <a:rPr lang="en-US" sz="1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Információhiány, téves értelmezés, információtöbblet</a:t>
            </a:r>
            <a:endParaRPr lang="en-US" sz="1000" dirty="0"/>
          </a:p>
        </p:txBody>
      </p:sp>
      <p:pic>
        <p:nvPicPr>
          <p:cNvPr id="16" name="Image 5" descr="preencoded.png">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11823" y="4098875"/>
            <a:ext cx="192658" cy="192658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3881140" y="4094931"/>
            <a:ext cx="4771430" cy="2006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2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Érdekkonfliktusok</a:t>
            </a:r>
            <a:endParaRPr lang="en-US" sz="1250" dirty="0"/>
          </a:p>
        </p:txBody>
      </p:sp>
      <p:sp>
        <p:nvSpPr>
          <p:cNvPr id="18" name="Text 10"/>
          <p:cNvSpPr/>
          <p:nvPr/>
        </p:nvSpPr>
        <p:spPr>
          <a:xfrm>
            <a:off x="3881140" y="4412010"/>
            <a:ext cx="4771430" cy="1959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27000"/>
              </a:lnSpc>
              <a:buNone/>
            </a:pPr>
            <a:r>
              <a:rPr lang="en-US" sz="1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Ténylegesen vagy látszólag ellentétes érdekek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1101998"/>
            <a:ext cx="8151763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7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Destruktív vs. konstruktív konfliktus</a:t>
            </a:r>
            <a:endParaRPr lang="en-US" sz="2750" dirty="0"/>
          </a:p>
        </p:txBody>
      </p:sp>
      <p:sp>
        <p:nvSpPr>
          <p:cNvPr id="3" name="Shape 1"/>
          <p:cNvSpPr/>
          <p:nvPr/>
        </p:nvSpPr>
        <p:spPr>
          <a:xfrm>
            <a:off x="394022" y="1757586"/>
            <a:ext cx="4107135" cy="2283916"/>
          </a:xfrm>
          <a:prstGeom prst="roundRect">
            <a:avLst>
              <a:gd name="adj" fmla="val 4469"/>
            </a:avLst>
          </a:prstGeom>
          <a:solidFill>
            <a:srgbClr val="1B1B27">
              <a:alpha val="9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535781" y="1899345"/>
            <a:ext cx="3823618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💥</a:t>
            </a:r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FFFFF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Destruktív konfliktus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535781" y="2262560"/>
            <a:ext cx="3823618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Válságig fajul, pusztító energiákat szabadít fel. Kapcsolatokat rombol, kölcsönös bizalmatlanságot szül, és megakadályozza az együttműködést.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4749701" y="1899345"/>
            <a:ext cx="3902943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✅</a:t>
            </a:r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Konstruktív konfliktus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4749701" y="2262560"/>
            <a:ext cx="3902943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Verseny keretei között marad, kölcsönösen elfogadott értékeket tisztel. </a:t>
            </a:r>
            <a:pPr algn="l" indent="0" marL="0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3C3939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Változást és fejlődést</a:t>
            </a:r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hozhat magával.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4749701" y="2875657"/>
            <a:ext cx="3902943" cy="1006376"/>
          </a:xfrm>
          <a:prstGeom prst="roundRect">
            <a:avLst>
              <a:gd name="adj" fmla="val 5917"/>
            </a:avLst>
          </a:prstGeom>
          <a:solidFill>
            <a:srgbClr val="E1E1EA"/>
          </a:solidFill>
          <a:ln/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460" y="3090714"/>
            <a:ext cx="177180" cy="141759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5210398" y="3038624"/>
            <a:ext cx="3300487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konfliktus a békés változtatás eszköze is lehet – és így a stabilitás kulcsa az intézményekben és a társadalomban.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rgbClr val="E1E1EA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42" y="380181"/>
            <a:ext cx="3287241" cy="438306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25119" y="633785"/>
            <a:ext cx="4722763" cy="8859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7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Hogyan reagálunk a konfliktusra?</a:t>
            </a:r>
            <a:endParaRPr lang="en-US" sz="2750" dirty="0"/>
          </a:p>
        </p:txBody>
      </p:sp>
      <p:sp>
        <p:nvSpPr>
          <p:cNvPr id="5" name="Shape 2"/>
          <p:cNvSpPr/>
          <p:nvPr/>
        </p:nvSpPr>
        <p:spPr>
          <a:xfrm>
            <a:off x="3925119" y="1732359"/>
            <a:ext cx="4722763" cy="2777282"/>
          </a:xfrm>
          <a:prstGeom prst="roundRect">
            <a:avLst>
              <a:gd name="adj" fmla="val 2144"/>
            </a:avLst>
          </a:prstGeom>
          <a:solidFill>
            <a:srgbClr val="E1E1EA"/>
          </a:solidFill>
          <a:ln w="4763">
            <a:solidFill>
              <a:srgbClr val="C7C7D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3929881" y="1737122"/>
            <a:ext cx="2356619" cy="1724099"/>
          </a:xfrm>
          <a:prstGeom prst="rect">
            <a:avLst/>
          </a:prstGeom>
          <a:solidFill>
            <a:srgbClr val="E1E1EA"/>
          </a:solidFill>
          <a:ln/>
        </p:spPr>
      </p:sp>
      <p:sp>
        <p:nvSpPr>
          <p:cNvPr id="7" name="Text 4"/>
          <p:cNvSpPr/>
          <p:nvPr/>
        </p:nvSpPr>
        <p:spPr>
          <a:xfrm>
            <a:off x="4071640" y="1878881"/>
            <a:ext cx="2073101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😶</a:t>
            </a:r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Gyenge válaszok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4071640" y="2185392"/>
            <a:ext cx="2073101" cy="11340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Kikerülés, alkalmazkodás, kompromisszum – a kapcsolat megőrzése az elsődleges cél, de a probléma megoldatlan maradhat.</a:t>
            </a:r>
            <a:endParaRPr lang="en-US" sz="1100" dirty="0"/>
          </a:p>
        </p:txBody>
      </p:sp>
      <p:sp>
        <p:nvSpPr>
          <p:cNvPr id="9" name="Shape 6"/>
          <p:cNvSpPr/>
          <p:nvPr/>
        </p:nvSpPr>
        <p:spPr>
          <a:xfrm>
            <a:off x="6286500" y="1737122"/>
            <a:ext cx="2356619" cy="1724099"/>
          </a:xfrm>
          <a:prstGeom prst="rect">
            <a:avLst/>
          </a:prstGeom>
          <a:solidFill>
            <a:srgbClr val="E1E1EA"/>
          </a:solidFill>
          <a:ln/>
        </p:spPr>
      </p:sp>
      <p:sp>
        <p:nvSpPr>
          <p:cNvPr id="10" name="Shape 7"/>
          <p:cNvSpPr/>
          <p:nvPr/>
        </p:nvSpPr>
        <p:spPr>
          <a:xfrm>
            <a:off x="6286500" y="1737122"/>
            <a:ext cx="19050" cy="1724099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</p:sp>
      <p:sp>
        <p:nvSpPr>
          <p:cNvPr id="11" name="Text 8"/>
          <p:cNvSpPr/>
          <p:nvPr/>
        </p:nvSpPr>
        <p:spPr>
          <a:xfrm>
            <a:off x="6428259" y="1878881"/>
            <a:ext cx="2073101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💪</a:t>
            </a:r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Erős válaszok</a:t>
            </a:r>
            <a:endParaRPr lang="en-US" sz="1350" dirty="0"/>
          </a:p>
        </p:txBody>
      </p:sp>
      <p:sp>
        <p:nvSpPr>
          <p:cNvPr id="12" name="Text 9"/>
          <p:cNvSpPr/>
          <p:nvPr/>
        </p:nvSpPr>
        <p:spPr>
          <a:xfrm>
            <a:off x="6428259" y="2185392"/>
            <a:ext cx="2073101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Konfrontáció, megfélemlítés, agresszió – a győzelem a cél, de ez rombolja az együttműködést és a bizalmat.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3929881" y="3461221"/>
            <a:ext cx="4713238" cy="1043657"/>
          </a:xfrm>
          <a:prstGeom prst="rect">
            <a:avLst/>
          </a:prstGeom>
          <a:solidFill>
            <a:srgbClr val="E1E1EA"/>
          </a:solidFill>
          <a:ln/>
        </p:spPr>
      </p:sp>
      <p:sp>
        <p:nvSpPr>
          <p:cNvPr id="14" name="Shape 11"/>
          <p:cNvSpPr/>
          <p:nvPr/>
        </p:nvSpPr>
        <p:spPr>
          <a:xfrm>
            <a:off x="3929881" y="3461221"/>
            <a:ext cx="4713238" cy="19050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</p:sp>
      <p:sp>
        <p:nvSpPr>
          <p:cNvPr id="15" name="Text 12"/>
          <p:cNvSpPr/>
          <p:nvPr/>
        </p:nvSpPr>
        <p:spPr>
          <a:xfrm>
            <a:off x="4071640" y="3602980"/>
            <a:ext cx="4429720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🤝</a:t>
            </a:r>
            <a:pPr algn="l" indent="0" marL="0">
              <a:lnSpc>
                <a:spcPct val="1040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Elveken alapuló válaszok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4071640" y="3909492"/>
            <a:ext cx="4429720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Mindkét fél érdekeit figyelembe veszi, tartós és fenntartható megoldást keres – ez a leghatékonyabb megközelítés.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395362"/>
            <a:ext cx="8151763" cy="3461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1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 konfliktusmegoldás 5 stílusa</a:t>
            </a:r>
            <a:endParaRPr lang="en-US" sz="21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119" y="1632719"/>
            <a:ext cx="2677492" cy="235394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8496" y="968573"/>
            <a:ext cx="5204073" cy="66727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598813" y="1198364"/>
            <a:ext cx="166092" cy="20761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1300" dirty="0"/>
          </a:p>
        </p:txBody>
      </p:sp>
      <p:sp>
        <p:nvSpPr>
          <p:cNvPr id="6" name="Text 2"/>
          <p:cNvSpPr/>
          <p:nvPr/>
        </p:nvSpPr>
        <p:spPr>
          <a:xfrm>
            <a:off x="3992240" y="1093589"/>
            <a:ext cx="4535314" cy="17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Versengés</a:t>
            </a:r>
            <a:endParaRPr lang="en-US" sz="1050" dirty="0"/>
          </a:p>
        </p:txBody>
      </p:sp>
      <p:sp>
        <p:nvSpPr>
          <p:cNvPr id="7" name="Text 3"/>
          <p:cNvSpPr/>
          <p:nvPr/>
        </p:nvSpPr>
        <p:spPr>
          <a:xfrm>
            <a:off x="3992240" y="1353071"/>
            <a:ext cx="4535314" cy="157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19000"/>
              </a:lnSpc>
              <a:buNone/>
            </a:pPr>
            <a:r>
              <a:rPr lang="en-US" sz="8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Gyors döntés kell, lényegi kérdések forognak kockán</a:t>
            </a:r>
            <a:endParaRPr lang="en-US" sz="8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8496" y="1722313"/>
            <a:ext cx="5204073" cy="66727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598813" y="1952104"/>
            <a:ext cx="166092" cy="20761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1300" dirty="0"/>
          </a:p>
        </p:txBody>
      </p:sp>
      <p:sp>
        <p:nvSpPr>
          <p:cNvPr id="10" name="Text 5"/>
          <p:cNvSpPr/>
          <p:nvPr/>
        </p:nvSpPr>
        <p:spPr>
          <a:xfrm>
            <a:off x="3992240" y="1847329"/>
            <a:ext cx="4535314" cy="17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Problémamegoldás</a:t>
            </a:r>
            <a:endParaRPr lang="en-US" sz="1050" dirty="0"/>
          </a:p>
        </p:txBody>
      </p:sp>
      <p:sp>
        <p:nvSpPr>
          <p:cNvPr id="11" name="Text 6"/>
          <p:cNvSpPr/>
          <p:nvPr/>
        </p:nvSpPr>
        <p:spPr>
          <a:xfrm>
            <a:off x="3992240" y="2106811"/>
            <a:ext cx="4535314" cy="157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19000"/>
              </a:lnSpc>
              <a:buNone/>
            </a:pPr>
            <a:r>
              <a:rPr lang="en-US" sz="8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Mindkét fél érdeke fontos, tanulás a cél</a:t>
            </a:r>
            <a:endParaRPr lang="en-US" sz="8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48496" y="2476054"/>
            <a:ext cx="5204073" cy="667271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3598813" y="2705844"/>
            <a:ext cx="166092" cy="20761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1300" dirty="0"/>
          </a:p>
        </p:txBody>
      </p:sp>
      <p:sp>
        <p:nvSpPr>
          <p:cNvPr id="14" name="Text 8"/>
          <p:cNvSpPr/>
          <p:nvPr/>
        </p:nvSpPr>
        <p:spPr>
          <a:xfrm>
            <a:off x="3992240" y="2601069"/>
            <a:ext cx="4535314" cy="17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Kompromisszum</a:t>
            </a:r>
            <a:endParaRPr lang="en-US" sz="1050" dirty="0"/>
          </a:p>
        </p:txBody>
      </p:sp>
      <p:sp>
        <p:nvSpPr>
          <p:cNvPr id="15" name="Text 9"/>
          <p:cNvSpPr/>
          <p:nvPr/>
        </p:nvSpPr>
        <p:spPr>
          <a:xfrm>
            <a:off x="3992240" y="2860551"/>
            <a:ext cx="4535314" cy="157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19000"/>
              </a:lnSpc>
              <a:buNone/>
            </a:pPr>
            <a:r>
              <a:rPr lang="en-US" sz="8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Egyenlő felek, időkényszer esetén alkalmazható</a:t>
            </a:r>
            <a:endParaRPr lang="en-US" sz="850" dirty="0"/>
          </a:p>
        </p:txBody>
      </p:sp>
      <p:pic>
        <p:nvPicPr>
          <p:cNvPr id="16" name="Image 4" descr="preencoded.png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48496" y="3229794"/>
            <a:ext cx="5204073" cy="667271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3598813" y="3459584"/>
            <a:ext cx="166092" cy="20761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</a:t>
            </a:r>
            <a:endParaRPr lang="en-US" sz="1300" dirty="0"/>
          </a:p>
        </p:txBody>
      </p:sp>
      <p:sp>
        <p:nvSpPr>
          <p:cNvPr id="18" name="Text 11"/>
          <p:cNvSpPr/>
          <p:nvPr/>
        </p:nvSpPr>
        <p:spPr>
          <a:xfrm>
            <a:off x="3992240" y="3354809"/>
            <a:ext cx="4535314" cy="17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Elkerülés</a:t>
            </a:r>
            <a:endParaRPr lang="en-US" sz="1050" dirty="0"/>
          </a:p>
        </p:txBody>
      </p:sp>
      <p:sp>
        <p:nvSpPr>
          <p:cNvPr id="19" name="Text 12"/>
          <p:cNvSpPr/>
          <p:nvPr/>
        </p:nvSpPr>
        <p:spPr>
          <a:xfrm>
            <a:off x="3992240" y="3614291"/>
            <a:ext cx="4535314" cy="157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19000"/>
              </a:lnSpc>
              <a:buNone/>
            </a:pPr>
            <a:r>
              <a:rPr lang="en-US" sz="8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probléma jelentéktelen, vagy kedélyeket kell lehűteni</a:t>
            </a:r>
            <a:endParaRPr lang="en-US" sz="850" dirty="0"/>
          </a:p>
        </p:txBody>
      </p:sp>
      <p:pic>
        <p:nvPicPr>
          <p:cNvPr id="20" name="Image 5" descr="preencoded.png">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48496" y="3983534"/>
            <a:ext cx="5204073" cy="667271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3598813" y="4213324"/>
            <a:ext cx="166092" cy="20761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5</a:t>
            </a:r>
            <a:endParaRPr lang="en-US" sz="1300" dirty="0"/>
          </a:p>
        </p:txBody>
      </p:sp>
      <p:sp>
        <p:nvSpPr>
          <p:cNvPr id="22" name="Text 14"/>
          <p:cNvSpPr/>
          <p:nvPr/>
        </p:nvSpPr>
        <p:spPr>
          <a:xfrm>
            <a:off x="3992240" y="4108549"/>
            <a:ext cx="4535314" cy="17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0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Alkalmazkodás</a:t>
            </a:r>
            <a:endParaRPr lang="en-US" sz="1050" dirty="0"/>
          </a:p>
        </p:txBody>
      </p:sp>
      <p:sp>
        <p:nvSpPr>
          <p:cNvPr id="23" name="Text 15"/>
          <p:cNvSpPr/>
          <p:nvPr/>
        </p:nvSpPr>
        <p:spPr>
          <a:xfrm>
            <a:off x="3992240" y="4368031"/>
            <a:ext cx="4535314" cy="157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19000"/>
              </a:lnSpc>
              <a:buNone/>
            </a:pPr>
            <a:r>
              <a:rPr lang="en-US" sz="8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Belátjuk, hogy tévedtünk, vagy a másik érdeke fontosabb</a:t>
            </a:r>
            <a:endParaRPr lang="en-US" sz="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421481"/>
            <a:ext cx="8151763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7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 problémamegoldás 6 lépése</a:t>
            </a:r>
            <a:endParaRPr lang="en-US" sz="27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641" y="1147986"/>
            <a:ext cx="7890644" cy="296093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02209" y="3390127"/>
            <a:ext cx="1190147" cy="2292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ct val="10400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Értékelés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5502299" y="3390127"/>
            <a:ext cx="1190146" cy="2292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ct val="10400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Lehetőségek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010540" y="3390127"/>
            <a:ext cx="1190146" cy="2292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ct val="10400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Érdekek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2518781" y="3390127"/>
            <a:ext cx="1190146" cy="2292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ct val="10400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Perspektívák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994415" y="3390127"/>
            <a:ext cx="1190146" cy="2292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ct val="104000"/>
              </a:lnSpc>
              <a:buNone/>
            </a:pPr>
            <a:r>
              <a:rPr lang="en-US" sz="14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Megállapítás</a:t>
            </a:r>
            <a:endParaRPr lang="en-US" sz="1400" dirty="0"/>
          </a:p>
        </p:txBody>
      </p:sp>
      <p:sp>
        <p:nvSpPr>
          <p:cNvPr id="9" name="Text 6"/>
          <p:cNvSpPr/>
          <p:nvPr/>
        </p:nvSpPr>
        <p:spPr>
          <a:xfrm>
            <a:off x="496119" y="4268391"/>
            <a:ext cx="8151763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Ez a hat lépéses keretrendszer segít strukturáltan és mindkét fél számára tiszteletteljesen kezelni a konfliktushelyzeteket – akár iskolában, akár a mindennapi életben.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B1B27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2026-07-15T22:41:45Z</dcterms:created>
  <dcterms:modified xsi:type="dcterms:W3CDTF">2026-07-15T22:41:45Z</dcterms:modified>
</cp:coreProperties>
</file>