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Nunito SemiBold"/>
      <p:regular r:id="rId201314"/>
    </p:embeddedFont>
    <p:embeddedFont>
      <p:font typeface="Nunito Bold"/>
      <p:regular r:id="rId201315"/>
    </p:embeddedFont>
    <p:embeddedFont>
      <p:font typeface="PT Sans"/>
      <p:regular r:id="rId201316"/>
    </p:embeddedFont>
    <p:embeddedFont>
      <p:font typeface="PT Sans Bold"/>
      <p:regular r:id="rId2013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52577" y="1899865"/>
            <a:ext cx="4667845" cy="880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Vörösmarty Mihály: Csongor és Tünde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52577" y="3004245"/>
            <a:ext cx="5125045" cy="239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Drámai költemény, 1830 — A boldogságkeresés filozofikus meséje</a:t>
            </a:r>
            <a:endParaRPr lang="en-US" sz="11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24458"/>
            <a:ext cx="4795242" cy="391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A szimbolikus kert és az életfa</a:t>
            </a:r>
            <a:endParaRPr lang="en-US" sz="2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577" y="1127820"/>
            <a:ext cx="5149155" cy="29178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02536" y="1931566"/>
            <a:ext cx="2024807" cy="195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A kert jelentése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6002536" y="2246114"/>
            <a:ext cx="2622575" cy="10075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kertnek szimbolikus jelentése van. Közepén áll az </a:t>
            </a:r>
            <a:pPr algn="l" indent="0" marL="0">
              <a:lnSpc>
                <a:spcPct val="126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életfa / világfa</a:t>
            </a:r>
            <a:pPr algn="l" indent="0" marL="0">
              <a:lnSpc>
                <a:spcPct val="126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mely 3 világot köt össze: </a:t>
            </a:r>
            <a:pPr algn="l" indent="0" marL="0">
              <a:lnSpc>
                <a:spcPct val="126000"/>
              </a:lnSpc>
              <a:buNone/>
            </a:pPr>
            <a:r>
              <a:rPr lang="en-US" sz="1000" b="1" dirty="0">
                <a:solidFill>
                  <a:srgbClr val="F2B42D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ég, föld, alvilág</a:t>
            </a:r>
            <a:pPr algn="l" indent="0" marL="0">
              <a:lnSpc>
                <a:spcPct val="126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. Itt találkozik Csongor és Tünde, ide térnek vissza; ide van kikötözve Mirigy is a mű elején.</a:t>
            </a:r>
            <a:endParaRPr lang="en-US" sz="10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9" y="4319290"/>
            <a:ext cx="199802" cy="1998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6518" y="4312667"/>
            <a:ext cx="2167086" cy="201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</a:t>
            </a:r>
            <a:pPr algn="l" indent="0" marL="0">
              <a:lnSpc>
                <a:spcPct val="126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teljesség szimbóluma</a:t>
            </a:r>
            <a:endParaRPr lang="en-US" sz="10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1844" y="4319290"/>
            <a:ext cx="199802" cy="19980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704853" y="4312667"/>
            <a:ext cx="2167161" cy="201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Termése: az </a:t>
            </a:r>
            <a:pPr algn="l" indent="0" marL="0">
              <a:lnSpc>
                <a:spcPct val="126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aranyalma</a:t>
            </a:r>
            <a:endParaRPr lang="en-US" sz="10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0253" y="4319290"/>
            <a:ext cx="199802" cy="19980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453262" y="4312667"/>
            <a:ext cx="2167161" cy="201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6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találkozás és a visszatérés helyszíne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577" y="809179"/>
            <a:ext cx="3977506" cy="44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A mű és alkotója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523577" y="1473547"/>
            <a:ext cx="2259137" cy="1594991"/>
          </a:xfrm>
          <a:prstGeom prst="roundRect">
            <a:avLst>
              <a:gd name="adj" fmla="val 14070"/>
            </a:avLst>
          </a:prstGeom>
          <a:solidFill>
            <a:srgbClr val="00002E"/>
          </a:solidFill>
          <a:ln w="14288">
            <a:solidFill>
              <a:srgbClr val="F2B42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87437" y="1637407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Vörösmarty Mihály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87437" y="1947118"/>
            <a:ext cx="1931417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magyar romantika kiemelkedő költője, a reformkor egyik legnagyobb alakja.</a:t>
            </a:r>
            <a:endParaRPr lang="en-US" sz="1150" dirty="0"/>
          </a:p>
        </p:txBody>
      </p:sp>
      <p:sp>
        <p:nvSpPr>
          <p:cNvPr id="7" name="Shape 4"/>
          <p:cNvSpPr/>
          <p:nvPr/>
        </p:nvSpPr>
        <p:spPr>
          <a:xfrm>
            <a:off x="2932286" y="1473547"/>
            <a:ext cx="2259137" cy="1594991"/>
          </a:xfrm>
          <a:prstGeom prst="roundRect">
            <a:avLst>
              <a:gd name="adj" fmla="val 14070"/>
            </a:avLst>
          </a:prstGeom>
          <a:solidFill>
            <a:srgbClr val="00002E"/>
          </a:solidFill>
          <a:ln w="14288">
            <a:solidFill>
              <a:srgbClr val="D7425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096146" y="1637407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Megjelenés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3096146" y="1947118"/>
            <a:ext cx="1931417" cy="7181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mű 1830-ban született, a magyar drámairodalom egyik legjelentősebb alkotása.</a:t>
            </a:r>
            <a:endParaRPr lang="en-US" sz="1150" dirty="0"/>
          </a:p>
        </p:txBody>
      </p:sp>
      <p:sp>
        <p:nvSpPr>
          <p:cNvPr id="10" name="Shape 7"/>
          <p:cNvSpPr/>
          <p:nvPr/>
        </p:nvSpPr>
        <p:spPr>
          <a:xfrm>
            <a:off x="523577" y="3218111"/>
            <a:ext cx="4667845" cy="1116211"/>
          </a:xfrm>
          <a:prstGeom prst="roundRect">
            <a:avLst>
              <a:gd name="adj" fmla="val 20105"/>
            </a:avLst>
          </a:prstGeom>
          <a:solidFill>
            <a:srgbClr val="00002E"/>
          </a:solidFill>
          <a:ln w="14288">
            <a:solidFill>
              <a:srgbClr val="DD785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87437" y="3381970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Műfaj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87437" y="3691682"/>
            <a:ext cx="4340126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Drámai költemény — filozofikus tartalom drámaformában, egyben mesejáték.</a:t>
            </a:r>
            <a:endParaRPr lang="en-US" sz="11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434801"/>
            <a:ext cx="3922440" cy="43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Források</a:t>
            </a:r>
            <a:endParaRPr lang="en-US" sz="27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577" y="1441475"/>
            <a:ext cx="5137175" cy="291100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24786" y="1230362"/>
            <a:ext cx="2189783" cy="216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Két fő forrás</a:t>
            </a:r>
            <a:endParaRPr lang="en-US" sz="13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5736" y="1609948"/>
            <a:ext cx="2619375" cy="139533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48251" y="1776264"/>
            <a:ext cx="1732583" cy="216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Gyergyai Albert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6248251" y="2137767"/>
            <a:ext cx="2210544" cy="701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16. századi széphistória: </a:t>
            </a:r>
            <a:pPr algn="l" indent="0" marL="0">
              <a:lnSpc>
                <a:spcPct val="132000"/>
              </a:lnSpc>
              <a:buNone/>
            </a:pPr>
            <a:r>
              <a:rPr lang="en-US" sz="115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História egy Árgirus nevű királyfiról és egy tündér szűzleányról</a:t>
            </a:r>
            <a:endParaRPr lang="en-US" sz="11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5736" y="3150245"/>
            <a:ext cx="2619375" cy="139533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248251" y="3316560"/>
            <a:ext cx="1732583" cy="216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Shakespeare</a:t>
            </a:r>
            <a:endParaRPr lang="en-US" sz="1350" dirty="0"/>
          </a:p>
        </p:txBody>
      </p:sp>
      <p:sp>
        <p:nvSpPr>
          <p:cNvPr id="10" name="Text 5"/>
          <p:cNvSpPr/>
          <p:nvPr/>
        </p:nvSpPr>
        <p:spPr>
          <a:xfrm>
            <a:off x="6248251" y="3678064"/>
            <a:ext cx="2210544" cy="701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15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Szentivánéji álom</a:t>
            </a:r>
            <a:pPr algn="l" indent="0" marL="0">
              <a:lnSpc>
                <a:spcPct val="132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című vígjátéka — a tündérvilág és az emberi szerelem találkozása.</a:t>
            </a:r>
            <a:endParaRPr lang="en-US" sz="11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1568500"/>
            <a:ext cx="4463802" cy="44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Műfaj: Drámai költemény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3577" y="2307729"/>
            <a:ext cx="374005" cy="3740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84585" y="2307729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Filozofikus mű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1084585" y="2617440"/>
            <a:ext cx="2013272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Az élet értelmét és célját kutató alkotás — drámaformában megírt költemény.</a:t>
            </a:r>
            <a:endParaRPr lang="en-US" sz="11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4860" y="2307729"/>
            <a:ext cx="374005" cy="37400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845868" y="2307729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Alapkérdés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845868" y="2617440"/>
            <a:ext cx="2013272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boldogságkeresés áll a középpontban: mi a valódi boldogság, és hogyan érhető el?</a:t>
            </a:r>
            <a:endParaRPr lang="en-US" sz="11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6143" y="2307729"/>
            <a:ext cx="374005" cy="37400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607150" y="2307729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Mesejáték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607150" y="2617440"/>
            <a:ext cx="2013272" cy="7181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Tündérek, varázslat és emberi sors fonódik össze a mesejáték keretében.</a:t>
            </a:r>
            <a:endParaRPr lang="en-US" sz="1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577" y="1880443"/>
            <a:ext cx="3977506" cy="44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Alaptörténet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523577" y="2544812"/>
            <a:ext cx="4667845" cy="7181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Két szerelmes — egy tündér és egy ember — egymásra találása. A gonosz Mirigy ármánykodása elválasztja őket: Tünde visszatér Tündérhonba, Csongor pedig keresésére indul.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587053"/>
            <a:ext cx="3981227" cy="44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A cselekmény menete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4247" y="1326282"/>
            <a:ext cx="4755505" cy="28224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04165" y="3500754"/>
            <a:ext cx="1182128" cy="214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Megoldás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014360" y="3500754"/>
            <a:ext cx="1182128" cy="214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Elválasztás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2500264" y="3500754"/>
            <a:ext cx="1182128" cy="214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Találkozás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523577" y="4316983"/>
            <a:ext cx="8554045" cy="239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Csongor keresésére indul, legyőzi a próbatételeket, és végül újra megtalálják egymást.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1413049"/>
            <a:ext cx="3977506" cy="44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Mirigy: a gonosz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523577" y="2002631"/>
            <a:ext cx="3865959" cy="7181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Mirigy a dráma antagonisztikus alakja, aki ármánykodásával elválasztja a szerelmeseket. A mű elején az életfához van kikötözve — innen szerez Csongor tudomást Tündéről.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23577" y="2889052"/>
            <a:ext cx="3865959" cy="822722"/>
          </a:xfrm>
          <a:prstGeom prst="roundRect">
            <a:avLst>
              <a:gd name="adj" fmla="val 27278"/>
            </a:avLst>
          </a:prstGeom>
          <a:solidFill>
            <a:srgbClr val="4B3F02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150" y="3116535"/>
            <a:ext cx="187003" cy="14957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09724" y="3061022"/>
            <a:ext cx="3230240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Mirigy alakja a boldogság útjában álló akadályokat szimbolizálja.</a:t>
            </a:r>
            <a:endParaRPr lang="en-US" sz="11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226" y="638770"/>
            <a:ext cx="3865959" cy="386595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577" y="1039044"/>
            <a:ext cx="4490219" cy="440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A lezárás: Tünde döntése</a:t>
            </a:r>
            <a:endParaRPr lang="en-US" sz="27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527" y="1703412"/>
            <a:ext cx="4686895" cy="11257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9350" y="1872035"/>
            <a:ext cx="1857301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Tünde „leszáll" a földre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749350" y="2181746"/>
            <a:ext cx="4273451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megoldás egyben szomorú lezárás: Tünde lemond halhatatlanságáról és Tündérhonáról.</a:t>
            </a:r>
            <a:endParaRPr lang="en-US" sz="11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527" y="2978721"/>
            <a:ext cx="4686895" cy="112573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9350" y="3147343"/>
            <a:ext cx="1760116" cy="219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Az élet értelme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749350" y="3457054"/>
            <a:ext cx="4273451" cy="478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Az élet egyetlen értelme az eszményi, „égi" szerelem realizálása a földi létben.</a:t>
            </a:r>
            <a:endParaRPr lang="en-US" sz="11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08050" y="417388"/>
            <a:ext cx="3769221" cy="295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Szerkezet: körkörös elrendezés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1308050" y="2326481"/>
            <a:ext cx="3141315" cy="268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100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dráma </a:t>
            </a:r>
            <a:pPr algn="l" indent="0" marL="0">
              <a:lnSpc>
                <a:spcPct val="111000"/>
              </a:lnSpc>
              <a:buNone/>
            </a:pPr>
            <a:r>
              <a:rPr lang="en-US" sz="75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körkörös szerkezetű</a:t>
            </a:r>
            <a:pPr algn="l" indent="0" marL="0">
              <a:lnSpc>
                <a:spcPct val="11100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: a kiindulópontba érkezünk vissza a mű végén — térben és időben egyaránt.</a:t>
            </a:r>
            <a:endParaRPr lang="en-US" sz="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9397" y="890215"/>
            <a:ext cx="3141315" cy="314131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1308050" y="4183484"/>
            <a:ext cx="3230166" cy="542627"/>
          </a:xfrm>
          <a:prstGeom prst="roundRect">
            <a:avLst>
              <a:gd name="adj" fmla="val 27787"/>
            </a:avLst>
          </a:prstGeom>
          <a:solidFill>
            <a:srgbClr val="00002E"/>
          </a:solidFill>
          <a:ln w="9525">
            <a:solidFill>
              <a:srgbClr val="F2B42D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418034" y="4293468"/>
            <a:ext cx="1182588" cy="147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Térben</a:t>
            </a:r>
            <a:endParaRPr lang="en-US" sz="900" dirty="0"/>
          </a:p>
        </p:txBody>
      </p:sp>
      <p:sp>
        <p:nvSpPr>
          <p:cNvPr id="7" name="Text 4"/>
          <p:cNvSpPr/>
          <p:nvPr/>
        </p:nvSpPr>
        <p:spPr>
          <a:xfrm>
            <a:off x="1418034" y="4481736"/>
            <a:ext cx="3010198" cy="134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100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Csongor a kertből indul és oda is érkezik vissza.</a:t>
            </a:r>
            <a:endParaRPr lang="en-US" sz="750" dirty="0"/>
          </a:p>
        </p:txBody>
      </p:sp>
      <p:sp>
        <p:nvSpPr>
          <p:cNvPr id="8" name="Shape 5"/>
          <p:cNvSpPr/>
          <p:nvPr/>
        </p:nvSpPr>
        <p:spPr>
          <a:xfrm>
            <a:off x="4605710" y="4183484"/>
            <a:ext cx="3230240" cy="542627"/>
          </a:xfrm>
          <a:prstGeom prst="roundRect">
            <a:avLst>
              <a:gd name="adj" fmla="val 27787"/>
            </a:avLst>
          </a:prstGeom>
          <a:solidFill>
            <a:srgbClr val="00002E"/>
          </a:solidFill>
          <a:ln w="9525">
            <a:solidFill>
              <a:srgbClr val="D7425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715694" y="4293468"/>
            <a:ext cx="1182588" cy="147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Nunito SemiBold" pitchFamily="34" charset="0"/>
                <a:ea typeface="Nunito SemiBold" pitchFamily="34" charset="-122"/>
                <a:cs typeface="Nunito SemiBold" pitchFamily="34" charset="-120"/>
              </a:rPr>
              <a:t>Időben</a:t>
            </a:r>
            <a:endParaRPr lang="en-US" sz="900" dirty="0"/>
          </a:p>
        </p:txBody>
      </p:sp>
      <p:sp>
        <p:nvSpPr>
          <p:cNvPr id="10" name="Text 7"/>
          <p:cNvSpPr/>
          <p:nvPr/>
        </p:nvSpPr>
        <p:spPr>
          <a:xfrm>
            <a:off x="4715694" y="4481736"/>
            <a:ext cx="3010272" cy="134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100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cselekmény időtartama egy kozmikus nap: éjfélről éjfélig tart.</a:t>
            </a:r>
            <a:endParaRPr lang="en-US" sz="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2026-06-15T17:28:21Z</dcterms:created>
  <dcterms:modified xsi:type="dcterms:W3CDTF">2026-06-15T17:28:21Z</dcterms:modified>
</cp:coreProperties>
</file>