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Quattrocento" panose="020B0604020202020204" charset="0"/>
      <p:regular r:id="rId17"/>
    </p:embeddedFont>
    <p:embeddedFont>
      <p:font typeface="Quattrocento Bold" panose="020B0604020202020204" charset="0"/>
      <p:regular r:id="rId18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1" d="100"/>
          <a:sy n="81" d="100"/>
        </p:scale>
        <p:origin x="8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127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577" y="1584350"/>
            <a:ext cx="3977506" cy="440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Szakmai Portfólió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523577" y="2248719"/>
            <a:ext cx="5125045" cy="607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8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 Te sikertörténeted</a:t>
            </a:r>
            <a:endParaRPr lang="en-US" sz="3800" dirty="0"/>
          </a:p>
        </p:txBody>
      </p:sp>
      <p:sp>
        <p:nvSpPr>
          <p:cNvPr id="5" name="Text 2"/>
          <p:cNvSpPr/>
          <p:nvPr/>
        </p:nvSpPr>
        <p:spPr>
          <a:xfrm>
            <a:off x="523577" y="3080296"/>
            <a:ext cx="4667845" cy="4787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Egy jól elkészített portfólió nem csupán vizsgakövetelmény — ez a Te szakmai identitásod, fejlődésed és tudásod hiteles bizonyítéka.</a:t>
            </a:r>
            <a:endParaRPr lang="en-US" sz="11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52577" y="452512"/>
            <a:ext cx="3475583" cy="3575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Kezdjük a jövő építését!</a:t>
            </a:r>
            <a:endParaRPr lang="en-US" sz="22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2577" y="958155"/>
            <a:ext cx="303833" cy="30383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952577" y="1385441"/>
            <a:ext cx="1430089" cy="178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 portfólió te vagy</a:t>
            </a:r>
            <a:endParaRPr lang="en-US" sz="1100" dirty="0"/>
          </a:p>
        </p:txBody>
      </p:sp>
      <p:sp>
        <p:nvSpPr>
          <p:cNvPr id="6" name="Text 2"/>
          <p:cNvSpPr/>
          <p:nvPr/>
        </p:nvSpPr>
        <p:spPr>
          <a:xfrm>
            <a:off x="3952577" y="1623417"/>
            <a:ext cx="4667845" cy="176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Mutasd meg a szakértelmedet — ez a Te egyéni sikertörténeted.</a:t>
            </a:r>
            <a:endParaRPr lang="en-US" sz="9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52577" y="1997199"/>
            <a:ext cx="303833" cy="30383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952577" y="2424485"/>
            <a:ext cx="1430089" cy="178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Rendszeres munka</a:t>
            </a:r>
            <a:endParaRPr lang="en-US" sz="1100" dirty="0"/>
          </a:p>
        </p:txBody>
      </p:sp>
      <p:sp>
        <p:nvSpPr>
          <p:cNvPr id="9" name="Text 4"/>
          <p:cNvSpPr/>
          <p:nvPr/>
        </p:nvSpPr>
        <p:spPr>
          <a:xfrm>
            <a:off x="3952577" y="2662461"/>
            <a:ext cx="4667845" cy="176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 folyamatos dokumentálás magabiztos vizsgát eredményez.</a:t>
            </a:r>
            <a:endParaRPr lang="en-US" sz="9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2577" y="3036243"/>
            <a:ext cx="303833" cy="30383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3952577" y="3463528"/>
            <a:ext cx="1430089" cy="178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Szakmai segítség</a:t>
            </a:r>
            <a:endParaRPr lang="en-US" sz="1100" dirty="0"/>
          </a:p>
        </p:txBody>
      </p:sp>
      <p:sp>
        <p:nvSpPr>
          <p:cNvPr id="12" name="Text 6"/>
          <p:cNvSpPr/>
          <p:nvPr/>
        </p:nvSpPr>
        <p:spPr>
          <a:xfrm>
            <a:off x="3952577" y="3701504"/>
            <a:ext cx="4667845" cy="176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Kérdés esetén az oktatók mindig rendelkezésedre állnak.</a:t>
            </a:r>
            <a:endParaRPr lang="en-US" sz="950" dirty="0"/>
          </a:p>
        </p:txBody>
      </p:sp>
      <p:sp>
        <p:nvSpPr>
          <p:cNvPr id="13" name="Shape 7"/>
          <p:cNvSpPr/>
          <p:nvPr/>
        </p:nvSpPr>
        <p:spPr>
          <a:xfrm>
            <a:off x="3952577" y="3988891"/>
            <a:ext cx="4667845" cy="590996"/>
          </a:xfrm>
          <a:prstGeom prst="roundRect">
            <a:avLst>
              <a:gd name="adj" fmla="val 3085"/>
            </a:avLst>
          </a:prstGeom>
          <a:solidFill>
            <a:srgbClr val="183A13"/>
          </a:solidFill>
          <a:ln/>
        </p:spPr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4096" y="4153495"/>
            <a:ext cx="151879" cy="121518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4347493" y="4108103"/>
            <a:ext cx="4151412" cy="3525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950" b="1" dirty="0">
                <a:solidFill>
                  <a:srgbClr val="FFFFFF"/>
                </a:solidFill>
                <a:latin typeface="Quattrocento Bold" pitchFamily="34" charset="0"/>
                <a:ea typeface="Quattrocento Bold" pitchFamily="34" charset="-122"/>
                <a:cs typeface="Quattrocento Bold" pitchFamily="34" charset="-120"/>
              </a:rPr>
              <a:t>Induljon a dokumentálás!</a:t>
            </a:r>
            <a:r>
              <a:rPr lang="en-US" sz="95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Minden egyes feltöltött dokumentum egy lépés a sikeres szakmai vizda felé.</a:t>
            </a:r>
            <a:endParaRPr lang="en-US" sz="9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437331"/>
            <a:ext cx="3372445" cy="3644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 is az a portfólió?</a:t>
            </a:r>
            <a:endParaRPr lang="en-US" sz="22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77" y="1369665"/>
            <a:ext cx="5157118" cy="2922315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73440" y="1071042"/>
            <a:ext cx="2651671" cy="128669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68703" y="1209154"/>
            <a:ext cx="2318296" cy="3643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Strukturált dokumentumgyűjtemény</a:t>
            </a:r>
            <a:endParaRPr lang="en-US" sz="1100" dirty="0"/>
          </a:p>
        </p:txBody>
      </p:sp>
      <p:sp>
        <p:nvSpPr>
          <p:cNvPr id="6" name="Text 2"/>
          <p:cNvSpPr/>
          <p:nvPr/>
        </p:nvSpPr>
        <p:spPr>
          <a:xfrm>
            <a:off x="6168703" y="1676028"/>
            <a:ext cx="2318296" cy="5435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Rendszerezett összefoglalója a tanulmányaid során végzett munkáidnak és eredményeidnek.</a:t>
            </a:r>
            <a:endParaRPr lang="en-US" sz="9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73440" y="2460278"/>
            <a:ext cx="2651671" cy="92333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168703" y="2598390"/>
            <a:ext cx="2053754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Szakmai fejlődésed bizonyítéka</a:t>
            </a:r>
            <a:endParaRPr lang="en-US" sz="1100" dirty="0"/>
          </a:p>
        </p:txBody>
      </p:sp>
      <p:sp>
        <p:nvSpPr>
          <p:cNvPr id="9" name="Text 4"/>
          <p:cNvSpPr/>
          <p:nvPr/>
        </p:nvSpPr>
        <p:spPr>
          <a:xfrm>
            <a:off x="6168703" y="2883098"/>
            <a:ext cx="2318296" cy="3623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Tükrözi a tudásodat, a fejlődésedet és a szakmához való attitűdödet.</a:t>
            </a:r>
            <a:endParaRPr lang="en-US" sz="9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3440" y="3486150"/>
            <a:ext cx="2651671" cy="110452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168703" y="3624263"/>
            <a:ext cx="1457623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Túl a vizsgán</a:t>
            </a:r>
            <a:endParaRPr lang="en-US" sz="1100" dirty="0"/>
          </a:p>
        </p:txBody>
      </p:sp>
      <p:sp>
        <p:nvSpPr>
          <p:cNvPr id="12" name="Text 6"/>
          <p:cNvSpPr/>
          <p:nvPr/>
        </p:nvSpPr>
        <p:spPr>
          <a:xfrm>
            <a:off x="6168703" y="3908971"/>
            <a:ext cx="2318296" cy="5435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Nemcsak a vizsgára szól — a jövőbeli munkáltatóid számára is értékes dokumentum.</a:t>
            </a:r>
            <a:endParaRPr lang="en-US" sz="9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571872"/>
            <a:ext cx="4603403" cy="440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 portfólió kötelező részei</a:t>
            </a:r>
            <a:endParaRPr lang="en-US" sz="2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577" y="1311101"/>
            <a:ext cx="3973637" cy="155547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420578" y="1423318"/>
            <a:ext cx="179487" cy="22435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692200" y="1909465"/>
            <a:ext cx="1760116" cy="219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Fedőlap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692200" y="2219176"/>
            <a:ext cx="3636392" cy="4787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 portfóliód névjegye — tartalmazza a nevedet, szakmádat és az iskolát.</a:t>
            </a:r>
            <a:endParaRPr lang="en-US" sz="11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6786" y="1311101"/>
            <a:ext cx="3973637" cy="155547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543787" y="1423318"/>
            <a:ext cx="179487" cy="22435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</a:t>
            </a:r>
            <a:endParaRPr lang="en-US" sz="1400" dirty="0"/>
          </a:p>
        </p:txBody>
      </p:sp>
      <p:sp>
        <p:nvSpPr>
          <p:cNvPr id="9" name="Text 5"/>
          <p:cNvSpPr/>
          <p:nvPr/>
        </p:nvSpPr>
        <p:spPr>
          <a:xfrm>
            <a:off x="4815408" y="1909465"/>
            <a:ext cx="1760116" cy="219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Tartalomjegyzék</a:t>
            </a:r>
            <a:endParaRPr lang="en-US" sz="1350" dirty="0"/>
          </a:p>
        </p:txBody>
      </p:sp>
      <p:sp>
        <p:nvSpPr>
          <p:cNvPr id="10" name="Text 6"/>
          <p:cNvSpPr/>
          <p:nvPr/>
        </p:nvSpPr>
        <p:spPr>
          <a:xfrm>
            <a:off x="4815408" y="2219176"/>
            <a:ext cx="3636392" cy="4787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Táblázatos áttekintés a tanulási eredményekről és a dokumentumokról.</a:t>
            </a:r>
            <a:endParaRPr lang="en-US" sz="11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577" y="3016151"/>
            <a:ext cx="3973637" cy="1555477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2420578" y="3128367"/>
            <a:ext cx="179487" cy="22435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</a:t>
            </a:r>
            <a:endParaRPr lang="en-US" sz="1400" dirty="0"/>
          </a:p>
        </p:txBody>
      </p:sp>
      <p:sp>
        <p:nvSpPr>
          <p:cNvPr id="13" name="Text 8"/>
          <p:cNvSpPr/>
          <p:nvPr/>
        </p:nvSpPr>
        <p:spPr>
          <a:xfrm>
            <a:off x="692200" y="3614514"/>
            <a:ext cx="1760116" cy="219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Bevezető</a:t>
            </a:r>
            <a:endParaRPr lang="en-US" sz="1350" dirty="0"/>
          </a:p>
        </p:txBody>
      </p:sp>
      <p:sp>
        <p:nvSpPr>
          <p:cNvPr id="14" name="Text 9"/>
          <p:cNvSpPr/>
          <p:nvPr/>
        </p:nvSpPr>
        <p:spPr>
          <a:xfrm>
            <a:off x="692200" y="3924226"/>
            <a:ext cx="3636392" cy="4787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5–10 mondatos bemutatkozás: miért ezt a szakmát választottad?</a:t>
            </a:r>
            <a:endParaRPr lang="en-US" sz="115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6786" y="3016151"/>
            <a:ext cx="3973637" cy="1555477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543787" y="3128367"/>
            <a:ext cx="179487" cy="22435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4</a:t>
            </a:r>
            <a:endParaRPr lang="en-US" sz="1400" dirty="0"/>
          </a:p>
        </p:txBody>
      </p:sp>
      <p:sp>
        <p:nvSpPr>
          <p:cNvPr id="17" name="Text 11"/>
          <p:cNvSpPr/>
          <p:nvPr/>
        </p:nvSpPr>
        <p:spPr>
          <a:xfrm>
            <a:off x="4815408" y="3614514"/>
            <a:ext cx="1760116" cy="219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Szakmai önéletrajz</a:t>
            </a:r>
            <a:endParaRPr lang="en-US" sz="1350" dirty="0"/>
          </a:p>
        </p:txBody>
      </p:sp>
      <p:sp>
        <p:nvSpPr>
          <p:cNvPr id="18" name="Text 12"/>
          <p:cNvSpPr/>
          <p:nvPr/>
        </p:nvSpPr>
        <p:spPr>
          <a:xfrm>
            <a:off x="4815408" y="3924226"/>
            <a:ext cx="3636392" cy="4787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Fényképes, igényes formátumban, a szakmai elvárásoknak megfelelően.</a:t>
            </a:r>
            <a:endParaRPr lang="en-US" sz="11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413296"/>
            <a:ext cx="5524351" cy="419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6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 tartalom szíve: Dokumentumok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523577" y="1172394"/>
            <a:ext cx="2134791" cy="209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Mit tartalmazzon?</a:t>
            </a:r>
            <a:endParaRPr lang="en-US" sz="13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7007" y="1541971"/>
            <a:ext cx="213866" cy="21386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86954" y="1534864"/>
            <a:ext cx="2144390" cy="6681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Válogatott projektek, kiselőadások és szakmai feladatok</a:t>
            </a:r>
            <a:endParaRPr lang="en-US" sz="11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7007" y="2481895"/>
            <a:ext cx="213866" cy="213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6954" y="2474788"/>
            <a:ext cx="2144390" cy="6681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Dokumentumonkénti leírás: </a:t>
            </a:r>
            <a:r>
              <a:rPr lang="en-US" sz="1100" b="1" dirty="0">
                <a:solidFill>
                  <a:srgbClr val="F9EEE7"/>
                </a:solidFill>
                <a:latin typeface="Quattrocento Bold" pitchFamily="34" charset="0"/>
                <a:ea typeface="Quattrocento Bold" pitchFamily="34" charset="-122"/>
                <a:cs typeface="Quattrocento Bold" pitchFamily="34" charset="-120"/>
              </a:rPr>
              <a:t>miért választottad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hogyan készült?</a:t>
            </a:r>
            <a:endParaRPr lang="en-US" sz="11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7007" y="3421819"/>
            <a:ext cx="213866" cy="21386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986954" y="3414713"/>
            <a:ext cx="2144390" cy="4454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 KKK/PK szakmai követelmények alátámasztása</a:t>
            </a:r>
            <a:endParaRPr lang="en-US" sz="11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7007" y="4139022"/>
            <a:ext cx="213866" cy="21386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86954" y="4131915"/>
            <a:ext cx="2144390" cy="4454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Minden dokumentum </a:t>
            </a:r>
            <a:r>
              <a:rPr lang="en-US" sz="1100" b="1" dirty="0">
                <a:solidFill>
                  <a:srgbClr val="F9EEE7"/>
                </a:solidFill>
                <a:latin typeface="Quattrocento Bold" pitchFamily="34" charset="0"/>
                <a:ea typeface="Quattrocento Bold" pitchFamily="34" charset="-122"/>
                <a:cs typeface="Quattrocento Bold" pitchFamily="34" charset="-120"/>
              </a:rPr>
              <a:t>új oldalon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kezdődik, saját címmel</a:t>
            </a:r>
            <a:endParaRPr lang="en-US" sz="1100" dirty="0"/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3918" y="1426666"/>
            <a:ext cx="5141193" cy="291331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52577" y="744066"/>
            <a:ext cx="4619030" cy="440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 siker titka: Az Önreflexió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52577" y="1408435"/>
            <a:ext cx="4667845" cy="4787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Ez a portfólió </a:t>
            </a:r>
            <a:r>
              <a:rPr lang="en-US" sz="1150" b="1" dirty="0">
                <a:solidFill>
                  <a:srgbClr val="EF9C82"/>
                </a:solidFill>
                <a:latin typeface="Quattrocento Bold" pitchFamily="34" charset="0"/>
                <a:ea typeface="Quattrocento Bold" pitchFamily="34" charset="-122"/>
                <a:cs typeface="Quattrocento Bold" pitchFamily="34" charset="-120"/>
              </a:rPr>
              <a:t>legfontosabb része</a:t>
            </a: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— itt mutathatod meg, hogy valóban tanultál az elvégzett munkákból.</a:t>
            </a:r>
            <a:endParaRPr lang="en-US" sz="1150" dirty="0"/>
          </a:p>
        </p:txBody>
      </p:sp>
      <p:sp>
        <p:nvSpPr>
          <p:cNvPr id="5" name="Shape 2"/>
          <p:cNvSpPr/>
          <p:nvPr/>
        </p:nvSpPr>
        <p:spPr>
          <a:xfrm>
            <a:off x="3952577" y="2055465"/>
            <a:ext cx="2259137" cy="1336551"/>
          </a:xfrm>
          <a:prstGeom prst="roundRect">
            <a:avLst>
              <a:gd name="adj" fmla="val 1679"/>
            </a:avLst>
          </a:prstGeom>
          <a:solidFill>
            <a:srgbClr val="315251"/>
          </a:solidFill>
          <a:ln/>
        </p:spPr>
      </p:sp>
      <p:sp>
        <p:nvSpPr>
          <p:cNvPr id="6" name="Text 3"/>
          <p:cNvSpPr/>
          <p:nvPr/>
        </p:nvSpPr>
        <p:spPr>
          <a:xfrm>
            <a:off x="4102150" y="2205038"/>
            <a:ext cx="1760116" cy="229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💡</a:t>
            </a:r>
            <a:r>
              <a:rPr lang="en-US" sz="1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Mit tanultál?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4102150" y="2524274"/>
            <a:ext cx="1959992" cy="7181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Milyen új ismereteket, készségeket sajátítottál el a feladat során?</a:t>
            </a:r>
            <a:endParaRPr lang="en-US" sz="1150" dirty="0"/>
          </a:p>
        </p:txBody>
      </p:sp>
      <p:sp>
        <p:nvSpPr>
          <p:cNvPr id="8" name="Shape 5"/>
          <p:cNvSpPr/>
          <p:nvPr/>
        </p:nvSpPr>
        <p:spPr>
          <a:xfrm>
            <a:off x="6361286" y="2055465"/>
            <a:ext cx="2259137" cy="1336551"/>
          </a:xfrm>
          <a:prstGeom prst="roundRect">
            <a:avLst>
              <a:gd name="adj" fmla="val 1679"/>
            </a:avLst>
          </a:prstGeom>
          <a:solidFill>
            <a:srgbClr val="315251"/>
          </a:solidFill>
          <a:ln/>
        </p:spPr>
      </p:sp>
      <p:sp>
        <p:nvSpPr>
          <p:cNvPr id="9" name="Text 6"/>
          <p:cNvSpPr/>
          <p:nvPr/>
        </p:nvSpPr>
        <p:spPr>
          <a:xfrm>
            <a:off x="6510858" y="2205038"/>
            <a:ext cx="1959992" cy="44946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⚠️</a:t>
            </a:r>
            <a:r>
              <a:rPr lang="en-US" sz="1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Milyen hibákat vétettél?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6510858" y="2744242"/>
            <a:ext cx="1959992" cy="4787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Ismerd be őszintén, és írd le, hogyan javítottad őket.</a:t>
            </a:r>
            <a:endParaRPr lang="en-US" sz="1150" dirty="0"/>
          </a:p>
        </p:txBody>
      </p:sp>
      <p:sp>
        <p:nvSpPr>
          <p:cNvPr id="11" name="Shape 8"/>
          <p:cNvSpPr/>
          <p:nvPr/>
        </p:nvSpPr>
        <p:spPr>
          <a:xfrm>
            <a:off x="3952577" y="3541588"/>
            <a:ext cx="4667845" cy="857771"/>
          </a:xfrm>
          <a:prstGeom prst="roundRect">
            <a:avLst>
              <a:gd name="adj" fmla="val 2616"/>
            </a:avLst>
          </a:prstGeom>
          <a:solidFill>
            <a:srgbClr val="315251"/>
          </a:solidFill>
          <a:ln/>
        </p:spPr>
      </p:sp>
      <p:sp>
        <p:nvSpPr>
          <p:cNvPr id="12" name="Text 9"/>
          <p:cNvSpPr/>
          <p:nvPr/>
        </p:nvSpPr>
        <p:spPr>
          <a:xfrm>
            <a:off x="4102150" y="3691161"/>
            <a:ext cx="2497410" cy="229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🔄</a:t>
            </a:r>
            <a:r>
              <a:rPr lang="en-US" sz="1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Hogyan csinálnád másképp?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4102150" y="4010397"/>
            <a:ext cx="4368701" cy="239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Mit változtatnál, ha legközelebb hasonló feladatot kapnál?</a:t>
            </a:r>
            <a:endParaRPr lang="en-US" sz="11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413072"/>
            <a:ext cx="2261443" cy="219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Formai követelmények</a:t>
            </a:r>
            <a:endParaRPr lang="en-US" sz="13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77" y="731118"/>
            <a:ext cx="3957191" cy="395719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667994" y="2310929"/>
            <a:ext cx="1458367" cy="109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6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 legfontosabb szabályok</a:t>
            </a:r>
            <a:endParaRPr lang="en-US" sz="650" dirty="0"/>
          </a:p>
        </p:txBody>
      </p:sp>
      <p:sp>
        <p:nvSpPr>
          <p:cNvPr id="5" name="Text 2"/>
          <p:cNvSpPr/>
          <p:nvPr/>
        </p:nvSpPr>
        <p:spPr>
          <a:xfrm>
            <a:off x="4667994" y="2458269"/>
            <a:ext cx="3957191" cy="3980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111760" indent="-111760" algn="l">
              <a:lnSpc>
                <a:spcPct val="100000"/>
              </a:lnSpc>
              <a:buSzPct val="100000"/>
              <a:buChar char="•"/>
            </a:pPr>
            <a:r>
              <a:rPr lang="en-US" sz="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 portfólió legyen </a:t>
            </a:r>
            <a:r>
              <a:rPr lang="en-US" sz="550" b="1" dirty="0">
                <a:solidFill>
                  <a:srgbClr val="F9EEE7"/>
                </a:solidFill>
                <a:latin typeface="Quattrocento Bold" pitchFamily="34" charset="0"/>
                <a:ea typeface="Quattrocento Bold" pitchFamily="34" charset="-122"/>
                <a:cs typeface="Quattrocento Bold" pitchFamily="34" charset="-120"/>
              </a:rPr>
              <a:t>átlátható, számozott</a:t>
            </a:r>
            <a:r>
              <a:rPr lang="en-US" sz="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és logikus sorrendű</a:t>
            </a:r>
            <a:endParaRPr lang="en-US" sz="550" dirty="0"/>
          </a:p>
          <a:p>
            <a:pPr marL="111760" indent="-111760" algn="l">
              <a:lnSpc>
                <a:spcPct val="100000"/>
              </a:lnSpc>
              <a:buSzPct val="100000"/>
              <a:buChar char="•"/>
            </a:pPr>
            <a:r>
              <a:rPr lang="en-US" sz="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Használd a </a:t>
            </a:r>
            <a:r>
              <a:rPr lang="en-US" sz="550" b="1" dirty="0">
                <a:solidFill>
                  <a:srgbClr val="F9EEE7"/>
                </a:solidFill>
                <a:latin typeface="Quattrocento Bold" pitchFamily="34" charset="0"/>
                <a:ea typeface="Quattrocento Bold" pitchFamily="34" charset="-122"/>
                <a:cs typeface="Quattrocento Bold" pitchFamily="34" charset="-120"/>
              </a:rPr>
              <a:t>szakma szakkifejezéseit</a:t>
            </a:r>
            <a:r>
              <a:rPr lang="en-US" sz="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és szabványait</a:t>
            </a:r>
            <a:endParaRPr lang="en-US" sz="550" dirty="0"/>
          </a:p>
          <a:p>
            <a:pPr marL="111760" indent="-111760" algn="l">
              <a:lnSpc>
                <a:spcPct val="100000"/>
              </a:lnSpc>
              <a:buSzPct val="100000"/>
              <a:buChar char="•"/>
            </a:pPr>
            <a:r>
              <a:rPr lang="en-US" sz="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Összes terjedelem: </a:t>
            </a:r>
            <a:r>
              <a:rPr lang="en-US" sz="550" b="1" dirty="0">
                <a:solidFill>
                  <a:srgbClr val="F9EEE7"/>
                </a:solidFill>
                <a:latin typeface="Quattrocento Bold" pitchFamily="34" charset="0"/>
                <a:ea typeface="Quattrocento Bold" pitchFamily="34" charset="-122"/>
                <a:cs typeface="Quattrocento Bold" pitchFamily="34" charset="-120"/>
              </a:rPr>
              <a:t>max. 40 oldal</a:t>
            </a:r>
            <a:endParaRPr lang="en-US" sz="550" dirty="0"/>
          </a:p>
          <a:p>
            <a:pPr marL="111760" indent="-111760" algn="l">
              <a:lnSpc>
                <a:spcPct val="100000"/>
              </a:lnSpc>
              <a:buSzPct val="100000"/>
              <a:buChar char="•"/>
            </a:pPr>
            <a:r>
              <a:rPr lang="en-US" sz="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Egy-egy dokumentum hossza: </a:t>
            </a:r>
            <a:r>
              <a:rPr lang="en-US" sz="550" b="1" dirty="0">
                <a:solidFill>
                  <a:srgbClr val="F9EEE7"/>
                </a:solidFill>
                <a:latin typeface="Quattrocento Bold" pitchFamily="34" charset="0"/>
                <a:ea typeface="Quattrocento Bold" pitchFamily="34" charset="-122"/>
                <a:cs typeface="Quattrocento Bold" pitchFamily="34" charset="-120"/>
              </a:rPr>
              <a:t>2–10 oldal</a:t>
            </a:r>
            <a:endParaRPr lang="en-US" sz="550" dirty="0"/>
          </a:p>
        </p:txBody>
      </p:sp>
      <p:sp>
        <p:nvSpPr>
          <p:cNvPr id="6" name="Shape 3"/>
          <p:cNvSpPr/>
          <p:nvPr/>
        </p:nvSpPr>
        <p:spPr>
          <a:xfrm>
            <a:off x="4667994" y="2898353"/>
            <a:ext cx="3957191" cy="205457"/>
          </a:xfrm>
          <a:prstGeom prst="roundRect">
            <a:avLst>
              <a:gd name="adj" fmla="val 5461"/>
            </a:avLst>
          </a:prstGeom>
          <a:solidFill>
            <a:srgbClr val="71260E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780" y="2991817"/>
            <a:ext cx="93464" cy="7478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911030" y="2950666"/>
            <a:ext cx="4096569" cy="89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55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 formai hibák is értékelési szempontok — a tartalom mellett a megjelenés is számít!</a:t>
            </a:r>
            <a:endParaRPr lang="en-US" sz="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556989"/>
            <a:ext cx="3647405" cy="398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Vizuális megjelenítés</a:t>
            </a:r>
            <a:endParaRPr lang="en-US" sz="2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77" y="1404863"/>
            <a:ext cx="5147146" cy="291665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006182" y="1262807"/>
            <a:ext cx="2052265" cy="1994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Mit használj?</a:t>
            </a:r>
            <a:endParaRPr lang="en-US" sz="1250" dirty="0"/>
          </a:p>
        </p:txBody>
      </p:sp>
      <p:sp>
        <p:nvSpPr>
          <p:cNvPr id="5" name="Shape 2"/>
          <p:cNvSpPr/>
          <p:nvPr/>
        </p:nvSpPr>
        <p:spPr>
          <a:xfrm>
            <a:off x="6006182" y="1600423"/>
            <a:ext cx="305023" cy="305023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6" name="Text 3"/>
          <p:cNvSpPr/>
          <p:nvPr/>
        </p:nvSpPr>
        <p:spPr>
          <a:xfrm>
            <a:off x="6434063" y="1647006"/>
            <a:ext cx="1747168" cy="1994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Saját fényképek és ábrák</a:t>
            </a:r>
            <a:endParaRPr lang="en-US" sz="1250" dirty="0"/>
          </a:p>
        </p:txBody>
      </p:sp>
      <p:sp>
        <p:nvSpPr>
          <p:cNvPr id="7" name="Text 4"/>
          <p:cNvSpPr/>
          <p:nvPr/>
        </p:nvSpPr>
        <p:spPr>
          <a:xfrm>
            <a:off x="6434063" y="1969294"/>
            <a:ext cx="2191048" cy="4134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Az elvégzett munka folyamatát teszik követhetővé és hitelessé.</a:t>
            </a:r>
            <a:endParaRPr lang="en-US" sz="1050" dirty="0"/>
          </a:p>
        </p:txBody>
      </p:sp>
      <p:sp>
        <p:nvSpPr>
          <p:cNvPr id="8" name="Shape 5"/>
          <p:cNvSpPr/>
          <p:nvPr/>
        </p:nvSpPr>
        <p:spPr>
          <a:xfrm>
            <a:off x="6006182" y="2628454"/>
            <a:ext cx="305023" cy="305023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9" name="Text 6"/>
          <p:cNvSpPr/>
          <p:nvPr/>
        </p:nvSpPr>
        <p:spPr>
          <a:xfrm>
            <a:off x="6434063" y="2675037"/>
            <a:ext cx="1666801" cy="1994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Dokumentumsablonok</a:t>
            </a:r>
            <a:endParaRPr lang="en-US" sz="1250" dirty="0"/>
          </a:p>
        </p:txBody>
      </p:sp>
      <p:sp>
        <p:nvSpPr>
          <p:cNvPr id="10" name="Text 7"/>
          <p:cNvSpPr/>
          <p:nvPr/>
        </p:nvSpPr>
        <p:spPr>
          <a:xfrm>
            <a:off x="6434063" y="2997324"/>
            <a:ext cx="2191048" cy="4134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Professzionális megjelenést biztosítanak a munkáidnak.</a:t>
            </a:r>
            <a:endParaRPr lang="en-US" sz="1050" dirty="0"/>
          </a:p>
        </p:txBody>
      </p:sp>
      <p:sp>
        <p:nvSpPr>
          <p:cNvPr id="11" name="Shape 8"/>
          <p:cNvSpPr/>
          <p:nvPr/>
        </p:nvSpPr>
        <p:spPr>
          <a:xfrm>
            <a:off x="6006182" y="3656484"/>
            <a:ext cx="305023" cy="305023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12" name="Text 9"/>
          <p:cNvSpPr/>
          <p:nvPr/>
        </p:nvSpPr>
        <p:spPr>
          <a:xfrm>
            <a:off x="6434063" y="3703067"/>
            <a:ext cx="1795909" cy="208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⚠️</a:t>
            </a:r>
            <a:r>
              <a:rPr lang="en-US" sz="12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Fontos figyelmeztetés</a:t>
            </a:r>
            <a:endParaRPr lang="en-US" sz="1250" dirty="0"/>
          </a:p>
        </p:txBody>
      </p:sp>
      <p:sp>
        <p:nvSpPr>
          <p:cNvPr id="13" name="Text 10"/>
          <p:cNvSpPr/>
          <p:nvPr/>
        </p:nvSpPr>
        <p:spPr>
          <a:xfrm>
            <a:off x="6434063" y="4034879"/>
            <a:ext cx="2191048" cy="4134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Fotók készítése </a:t>
            </a:r>
            <a:r>
              <a:rPr lang="en-US" sz="1050" b="1" dirty="0">
                <a:solidFill>
                  <a:srgbClr val="F9EEE7"/>
                </a:solidFill>
                <a:latin typeface="Quattrocento Bold" pitchFamily="34" charset="0"/>
                <a:ea typeface="Quattrocento Bold" pitchFamily="34" charset="-122"/>
                <a:cs typeface="Quattrocento Bold" pitchFamily="34" charset="-120"/>
              </a:rPr>
              <a:t>csak a duális képzőhely engedélyével</a:t>
            </a:r>
            <a:r>
              <a:rPr lang="en-US" sz="10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lehetséges!</a:t>
            </a:r>
            <a:endParaRPr lang="en-US" sz="10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538460"/>
            <a:ext cx="4908352" cy="440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Digitális tárolás és ütemezés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523577" y="1277689"/>
            <a:ext cx="8554045" cy="239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 portfólió nem egyszeri feladat — egy </a:t>
            </a:r>
            <a:r>
              <a:rPr lang="en-US" sz="1150" b="1" dirty="0">
                <a:solidFill>
                  <a:srgbClr val="EF9C82"/>
                </a:solidFill>
                <a:latin typeface="Quattrocento Bold" pitchFamily="34" charset="0"/>
                <a:ea typeface="Quattrocento Bold" pitchFamily="34" charset="-122"/>
                <a:cs typeface="Quattrocento Bold" pitchFamily="34" charset="-120"/>
              </a:rPr>
              <a:t>folyamatosan bővülő digitális munka</a:t>
            </a: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amit rendszeresen frissítened kell.</a:t>
            </a:r>
            <a:endParaRPr lang="en-US" sz="1150" dirty="0"/>
          </a:p>
        </p:txBody>
      </p:sp>
      <p:sp>
        <p:nvSpPr>
          <p:cNvPr id="4" name="Shape 2"/>
          <p:cNvSpPr/>
          <p:nvPr/>
        </p:nvSpPr>
        <p:spPr>
          <a:xfrm>
            <a:off x="4562475" y="1685330"/>
            <a:ext cx="19050" cy="2919710"/>
          </a:xfrm>
          <a:prstGeom prst="roundRect">
            <a:avLst>
              <a:gd name="adj" fmla="val 117806"/>
            </a:avLst>
          </a:prstGeom>
          <a:solidFill>
            <a:srgbClr val="4A6B6A"/>
          </a:solidFill>
          <a:ln/>
        </p:spPr>
      </p:sp>
      <p:sp>
        <p:nvSpPr>
          <p:cNvPr id="5" name="Shape 3"/>
          <p:cNvSpPr/>
          <p:nvPr/>
        </p:nvSpPr>
        <p:spPr>
          <a:xfrm>
            <a:off x="3973971" y="1844055"/>
            <a:ext cx="448791" cy="19050"/>
          </a:xfrm>
          <a:prstGeom prst="roundRect">
            <a:avLst>
              <a:gd name="adj" fmla="val 117806"/>
            </a:avLst>
          </a:prstGeom>
          <a:solidFill>
            <a:srgbClr val="4A6B6A"/>
          </a:solidFill>
          <a:ln/>
        </p:spPr>
      </p:sp>
      <p:sp>
        <p:nvSpPr>
          <p:cNvPr id="6" name="Shape 4"/>
          <p:cNvSpPr/>
          <p:nvPr/>
        </p:nvSpPr>
        <p:spPr>
          <a:xfrm>
            <a:off x="4403713" y="1685330"/>
            <a:ext cx="336575" cy="336575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7" name="Text 5"/>
          <p:cNvSpPr/>
          <p:nvPr/>
        </p:nvSpPr>
        <p:spPr>
          <a:xfrm>
            <a:off x="4466369" y="1721569"/>
            <a:ext cx="211187" cy="26402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</a:t>
            </a:r>
            <a:endParaRPr lang="en-US" sz="1650" dirty="0"/>
          </a:p>
        </p:txBody>
      </p:sp>
      <p:sp>
        <p:nvSpPr>
          <p:cNvPr id="8" name="Text 6"/>
          <p:cNvSpPr/>
          <p:nvPr/>
        </p:nvSpPr>
        <p:spPr>
          <a:xfrm>
            <a:off x="2063874" y="1736750"/>
            <a:ext cx="1760116" cy="219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4000"/>
              </a:lnSpc>
              <a:buNone/>
            </a:pPr>
            <a:r>
              <a:rPr lang="en-US" sz="1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Folyamatosan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523577" y="2046461"/>
            <a:ext cx="3300413" cy="4787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>
              <a:lnSpc>
                <a:spcPct val="133000"/>
              </a:lnSpc>
              <a:buNone/>
            </a:pP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Új dokumentumok készítése és feltöltése az iskola felhőtárhelyére</a:t>
            </a:r>
            <a:endParaRPr lang="en-US" sz="1150" dirty="0"/>
          </a:p>
        </p:txBody>
      </p:sp>
      <p:sp>
        <p:nvSpPr>
          <p:cNvPr id="10" name="Shape 8"/>
          <p:cNvSpPr/>
          <p:nvPr/>
        </p:nvSpPr>
        <p:spPr>
          <a:xfrm>
            <a:off x="4721237" y="2741712"/>
            <a:ext cx="448791" cy="19050"/>
          </a:xfrm>
          <a:prstGeom prst="roundRect">
            <a:avLst>
              <a:gd name="adj" fmla="val 117806"/>
            </a:avLst>
          </a:prstGeom>
          <a:solidFill>
            <a:srgbClr val="4A6B6A"/>
          </a:solidFill>
          <a:ln/>
        </p:spPr>
      </p:sp>
      <p:sp>
        <p:nvSpPr>
          <p:cNvPr id="11" name="Shape 9"/>
          <p:cNvSpPr/>
          <p:nvPr/>
        </p:nvSpPr>
        <p:spPr>
          <a:xfrm>
            <a:off x="4403713" y="2582987"/>
            <a:ext cx="336575" cy="336575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12" name="Text 10"/>
          <p:cNvSpPr/>
          <p:nvPr/>
        </p:nvSpPr>
        <p:spPr>
          <a:xfrm>
            <a:off x="4466369" y="2619226"/>
            <a:ext cx="211187" cy="26402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</a:t>
            </a:r>
            <a:endParaRPr lang="en-US" sz="1650" dirty="0"/>
          </a:p>
        </p:txBody>
      </p:sp>
      <p:sp>
        <p:nvSpPr>
          <p:cNvPr id="13" name="Text 11"/>
          <p:cNvSpPr/>
          <p:nvPr/>
        </p:nvSpPr>
        <p:spPr>
          <a:xfrm>
            <a:off x="5320010" y="2634407"/>
            <a:ext cx="1760116" cy="219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Félévente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5320010" y="2944118"/>
            <a:ext cx="3300413" cy="239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Legalább </a:t>
            </a:r>
            <a:r>
              <a:rPr lang="en-US" sz="1150" b="1" dirty="0">
                <a:solidFill>
                  <a:srgbClr val="F9EEE7"/>
                </a:solidFill>
                <a:latin typeface="Quattrocento Bold" pitchFamily="34" charset="0"/>
                <a:ea typeface="Quattrocento Bold" pitchFamily="34" charset="-122"/>
                <a:cs typeface="Quattrocento Bold" pitchFamily="34" charset="-120"/>
              </a:rPr>
              <a:t>2 dokumentum</a:t>
            </a: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feltöltése kötelező</a:t>
            </a:r>
            <a:endParaRPr lang="en-US" sz="1150" dirty="0"/>
          </a:p>
        </p:txBody>
      </p:sp>
      <p:sp>
        <p:nvSpPr>
          <p:cNvPr id="15" name="Shape 13"/>
          <p:cNvSpPr/>
          <p:nvPr/>
        </p:nvSpPr>
        <p:spPr>
          <a:xfrm>
            <a:off x="3973971" y="3515469"/>
            <a:ext cx="448791" cy="19050"/>
          </a:xfrm>
          <a:prstGeom prst="roundRect">
            <a:avLst>
              <a:gd name="adj" fmla="val 117806"/>
            </a:avLst>
          </a:prstGeom>
          <a:solidFill>
            <a:srgbClr val="4A6B6A"/>
          </a:solidFill>
          <a:ln/>
        </p:spPr>
      </p:sp>
      <p:sp>
        <p:nvSpPr>
          <p:cNvPr id="16" name="Shape 14"/>
          <p:cNvSpPr/>
          <p:nvPr/>
        </p:nvSpPr>
        <p:spPr>
          <a:xfrm>
            <a:off x="4403713" y="3356744"/>
            <a:ext cx="336575" cy="336575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17" name="Text 15"/>
          <p:cNvSpPr/>
          <p:nvPr/>
        </p:nvSpPr>
        <p:spPr>
          <a:xfrm>
            <a:off x="4466369" y="3392984"/>
            <a:ext cx="211187" cy="26402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</a:t>
            </a:r>
            <a:endParaRPr lang="en-US" sz="1650" dirty="0"/>
          </a:p>
        </p:txBody>
      </p:sp>
      <p:sp>
        <p:nvSpPr>
          <p:cNvPr id="18" name="Text 16"/>
          <p:cNvSpPr/>
          <p:nvPr/>
        </p:nvSpPr>
        <p:spPr>
          <a:xfrm>
            <a:off x="2063874" y="3408164"/>
            <a:ext cx="1760116" cy="219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4000"/>
              </a:lnSpc>
              <a:buNone/>
            </a:pPr>
            <a:r>
              <a:rPr lang="en-US" sz="1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Április első hete</a:t>
            </a:r>
            <a:endParaRPr lang="en-US" sz="1350" dirty="0"/>
          </a:p>
        </p:txBody>
      </p:sp>
      <p:sp>
        <p:nvSpPr>
          <p:cNvPr id="19" name="Text 17"/>
          <p:cNvSpPr/>
          <p:nvPr/>
        </p:nvSpPr>
        <p:spPr>
          <a:xfrm>
            <a:off x="523577" y="3717875"/>
            <a:ext cx="3300413" cy="4787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>
              <a:lnSpc>
                <a:spcPct val="133000"/>
              </a:lnSpc>
              <a:buNone/>
            </a:pPr>
            <a:r>
              <a:rPr lang="en-US" sz="1150" b="1" dirty="0">
                <a:solidFill>
                  <a:srgbClr val="F9EEE7"/>
                </a:solidFill>
                <a:latin typeface="Quattrocento Bold" pitchFamily="34" charset="0"/>
                <a:ea typeface="Quattrocento Bold" pitchFamily="34" charset="-122"/>
                <a:cs typeface="Quattrocento Bold" pitchFamily="34" charset="-120"/>
              </a:rPr>
              <a:t>Végzősöknek</a:t>
            </a: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ez a végső határidő a teljes portfólió leadására</a:t>
            </a:r>
            <a:endParaRPr lang="en-US" sz="11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52577" y="692721"/>
            <a:ext cx="4667845" cy="8800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 vizsga: A portfólió bemutatása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3952577" y="1797100"/>
            <a:ext cx="4667845" cy="2653680"/>
          </a:xfrm>
          <a:prstGeom prst="roundRect">
            <a:avLst>
              <a:gd name="adj" fmla="val 846"/>
            </a:avLst>
          </a:prstGeom>
          <a:solidFill>
            <a:srgbClr val="315251"/>
          </a:solidFill>
          <a:ln/>
        </p:spPr>
      </p:sp>
      <p:sp>
        <p:nvSpPr>
          <p:cNvPr id="5" name="Shape 2"/>
          <p:cNvSpPr/>
          <p:nvPr/>
        </p:nvSpPr>
        <p:spPr>
          <a:xfrm>
            <a:off x="3952577" y="1797100"/>
            <a:ext cx="2333923" cy="1556519"/>
          </a:xfrm>
          <a:prstGeom prst="rect">
            <a:avLst/>
          </a:prstGeom>
          <a:solidFill>
            <a:srgbClr val="315251"/>
          </a:solidFill>
          <a:ln/>
        </p:spPr>
      </p:sp>
      <p:sp>
        <p:nvSpPr>
          <p:cNvPr id="6" name="Text 3"/>
          <p:cNvSpPr/>
          <p:nvPr/>
        </p:nvSpPr>
        <p:spPr>
          <a:xfrm>
            <a:off x="4102150" y="1946672"/>
            <a:ext cx="1760116" cy="229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🎤</a:t>
            </a:r>
            <a:r>
              <a:rPr lang="en-US" sz="1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Kiselőadás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4102150" y="2265908"/>
            <a:ext cx="2034778" cy="7181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 vizsgabizottság előtt tartott prezentáció — használj diákat, akár videókat is.</a:t>
            </a:r>
            <a:endParaRPr lang="en-US" sz="1150" dirty="0"/>
          </a:p>
        </p:txBody>
      </p:sp>
      <p:sp>
        <p:nvSpPr>
          <p:cNvPr id="8" name="Shape 5"/>
          <p:cNvSpPr/>
          <p:nvPr/>
        </p:nvSpPr>
        <p:spPr>
          <a:xfrm>
            <a:off x="6286500" y="1797100"/>
            <a:ext cx="2333923" cy="1556519"/>
          </a:xfrm>
          <a:prstGeom prst="rect">
            <a:avLst/>
          </a:prstGeom>
          <a:solidFill>
            <a:srgbClr val="315251"/>
          </a:solidFill>
          <a:ln/>
        </p:spPr>
      </p:sp>
      <p:sp>
        <p:nvSpPr>
          <p:cNvPr id="9" name="Shape 6"/>
          <p:cNvSpPr/>
          <p:nvPr/>
        </p:nvSpPr>
        <p:spPr>
          <a:xfrm>
            <a:off x="6286500" y="1797100"/>
            <a:ext cx="19050" cy="1556519"/>
          </a:xfrm>
          <a:prstGeom prst="roundRect">
            <a:avLst>
              <a:gd name="adj" fmla="val 117806"/>
            </a:avLst>
          </a:prstGeom>
          <a:solidFill>
            <a:srgbClr val="4A6B6A"/>
          </a:solidFill>
          <a:ln/>
        </p:spPr>
      </p:sp>
      <p:sp>
        <p:nvSpPr>
          <p:cNvPr id="10" name="Text 7"/>
          <p:cNvSpPr/>
          <p:nvPr/>
        </p:nvSpPr>
        <p:spPr>
          <a:xfrm>
            <a:off x="6436072" y="1946672"/>
            <a:ext cx="2034778" cy="44946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💬</a:t>
            </a:r>
            <a:r>
              <a:rPr lang="en-US" sz="1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Magabiztos kommunikáció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6436072" y="2485876"/>
            <a:ext cx="2034778" cy="7181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Mutasd be magabiztosan a megszerzett tudást és a fejlődésedet.</a:t>
            </a:r>
            <a:endParaRPr lang="en-US" sz="1150" dirty="0"/>
          </a:p>
        </p:txBody>
      </p:sp>
      <p:sp>
        <p:nvSpPr>
          <p:cNvPr id="12" name="Shape 9"/>
          <p:cNvSpPr/>
          <p:nvPr/>
        </p:nvSpPr>
        <p:spPr>
          <a:xfrm>
            <a:off x="3952577" y="3353619"/>
            <a:ext cx="4667845" cy="1097161"/>
          </a:xfrm>
          <a:prstGeom prst="rect">
            <a:avLst/>
          </a:prstGeom>
          <a:solidFill>
            <a:srgbClr val="315251"/>
          </a:solidFill>
          <a:ln/>
        </p:spPr>
      </p:sp>
      <p:sp>
        <p:nvSpPr>
          <p:cNvPr id="13" name="Shape 10"/>
          <p:cNvSpPr/>
          <p:nvPr/>
        </p:nvSpPr>
        <p:spPr>
          <a:xfrm>
            <a:off x="3952577" y="3353619"/>
            <a:ext cx="4667845" cy="19050"/>
          </a:xfrm>
          <a:prstGeom prst="roundRect">
            <a:avLst>
              <a:gd name="adj" fmla="val 117806"/>
            </a:avLst>
          </a:prstGeom>
          <a:solidFill>
            <a:srgbClr val="4A6B6A"/>
          </a:solidFill>
          <a:ln/>
        </p:spPr>
      </p:sp>
      <p:sp>
        <p:nvSpPr>
          <p:cNvPr id="14" name="Text 11"/>
          <p:cNvSpPr/>
          <p:nvPr/>
        </p:nvSpPr>
        <p:spPr>
          <a:xfrm>
            <a:off x="4102150" y="3503191"/>
            <a:ext cx="1760116" cy="229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⛔</a:t>
            </a:r>
            <a:r>
              <a:rPr lang="en-US" sz="1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Következmény</a:t>
            </a:r>
            <a:endParaRPr lang="en-US" sz="1350" dirty="0"/>
          </a:p>
        </p:txBody>
      </p:sp>
      <p:sp>
        <p:nvSpPr>
          <p:cNvPr id="15" name="Text 12"/>
          <p:cNvSpPr/>
          <p:nvPr/>
        </p:nvSpPr>
        <p:spPr>
          <a:xfrm>
            <a:off x="4102150" y="3822427"/>
            <a:ext cx="4368701" cy="4787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 portfólió hiánya a </a:t>
            </a:r>
            <a:r>
              <a:rPr lang="en-US" sz="1150" b="1" dirty="0">
                <a:solidFill>
                  <a:srgbClr val="F9EEE7"/>
                </a:solidFill>
                <a:latin typeface="Quattrocento Bold" pitchFamily="34" charset="0"/>
                <a:ea typeface="Quattrocento Bold" pitchFamily="34" charset="-122"/>
                <a:cs typeface="Quattrocento Bold" pitchFamily="34" charset="-120"/>
              </a:rPr>
              <a:t>szakmai vizsgáról való kizárást</a:t>
            </a: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vonja maga után.</a:t>
            </a:r>
            <a:endParaRPr lang="en-US" sz="11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486</Words>
  <Application>Microsoft Office PowerPoint</Application>
  <PresentationFormat>Diavetítés a képernyőre (16:9 oldalarány)</PresentationFormat>
  <Paragraphs>88</Paragraphs>
  <Slides>10</Slides>
  <Notes>10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5" baseType="lpstr">
      <vt:lpstr>Quattrocento Bold</vt:lpstr>
      <vt:lpstr>Arial</vt:lpstr>
      <vt:lpstr>Quattrocento</vt:lpstr>
      <vt:lpstr>Calibri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Ellenberger Andrea</dc:creator>
  <cp:lastModifiedBy>Ellenberger Andrea</cp:lastModifiedBy>
  <cp:revision>1</cp:revision>
  <dcterms:created xsi:type="dcterms:W3CDTF">2026-06-23T09:56:55Z</dcterms:created>
  <dcterms:modified xsi:type="dcterms:W3CDTF">2026-06-23T09:58:10Z</dcterms:modified>
</cp:coreProperties>
</file>