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Syne Bold" panose="020B0604020202020204" charset="-18"/>
      <p:regular r:id="rId13"/>
    </p:embeddedFont>
    <p:embeddedFont>
      <p:font typeface="Overpass Light" panose="020B0604020202020204" charset="-18"/>
      <p:regular r:id="rId14"/>
    </p:embeddedFont>
    <p:embeddedFont>
      <p:font typeface="Overpass Bold" panose="020B0604020202020204" charset="-18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52" d="100"/>
          <a:sy n="152" d="100"/>
        </p:scale>
        <p:origin x="4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09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-3-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-3-5.svg"/><Relationship Id="rId5" Type="http://schemas.openxmlformats.org/officeDocument/2006/relationships/image" Target="../media/image-3-3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-5-6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-5-4.svg"/><Relationship Id="rId5" Type="http://schemas.openxmlformats.org/officeDocument/2006/relationships/image" Target="../media/image8.png"/><Relationship Id="rId10" Type="http://schemas.openxmlformats.org/officeDocument/2006/relationships/image" Target="../media/image-5-8.svg"/><Relationship Id="rId4" Type="http://schemas.openxmlformats.org/officeDocument/2006/relationships/image" Target="../media/image-5-2.sv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-8-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-8-5.svg"/><Relationship Id="rId5" Type="http://schemas.openxmlformats.org/officeDocument/2006/relationships/image" Target="../media/image-8-3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-9-6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-9-4.svg"/><Relationship Id="rId5" Type="http://schemas.openxmlformats.org/officeDocument/2006/relationships/image" Target="../media/image17.png"/><Relationship Id="rId4" Type="http://schemas.openxmlformats.org/officeDocument/2006/relationships/image" Target="../media/image-9-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795611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Sűrítési eljárások az ételkészítésben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2894186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konyhaművészettől a technológiáig — hogyan alakítjuk az ételek állagát, ízét és tápértékét tudatosan és precízen.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639142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Záró gondolat: A tudatos választás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3925119" y="1737717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DDEEE6"/>
          </a:solidFill>
          <a:ln w="4763">
            <a:solidFill>
              <a:srgbClr val="C3D4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385816" y="1786384"/>
            <a:ext cx="270777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Ne sűrítsünk megszokásból!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4385816" y="2092896"/>
            <a:ext cx="426206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Minden étel más megoldást kíván — a rutin helyett a tudatosság vezessen.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3925119" y="2830041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DDEEE6"/>
          </a:solidFill>
          <a:ln w="4763">
            <a:solidFill>
              <a:srgbClr val="C3D4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385816" y="2878708"/>
            <a:ext cx="412663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Válasszuk a technológiát az étel jellegéhez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4385816" y="3185220"/>
            <a:ext cx="426206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hagyományos és modern módszerek egyaránt helyet kapnak — a kulcs a megfelelő alkalmazás.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3925119" y="3922365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DDEEE6"/>
          </a:solidFill>
          <a:ln w="4763">
            <a:solidFill>
              <a:srgbClr val="C3D4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385816" y="3971032"/>
            <a:ext cx="417209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Cél: egészséges, tápláló és élvezetes ételek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4385816" y="4277544"/>
            <a:ext cx="426206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Minden tányéron — ez a szakács valódi küldetése.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447526"/>
            <a:ext cx="3669060" cy="401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Miért sűrítünk?</a:t>
            </a:r>
            <a:endParaRPr lang="en-US" sz="2500" dirty="0"/>
          </a:p>
        </p:txBody>
      </p:sp>
      <p:sp>
        <p:nvSpPr>
          <p:cNvPr id="4" name="Shape 1"/>
          <p:cNvSpPr/>
          <p:nvPr/>
        </p:nvSpPr>
        <p:spPr>
          <a:xfrm>
            <a:off x="496119" y="1023565"/>
            <a:ext cx="4722763" cy="732830"/>
          </a:xfrm>
          <a:prstGeom prst="roundRect">
            <a:avLst>
              <a:gd name="adj" fmla="val 7363"/>
            </a:avLst>
          </a:prstGeom>
          <a:solidFill>
            <a:srgbClr val="DDEEE6"/>
          </a:solidFill>
          <a:ln w="4763">
            <a:solidFill>
              <a:srgbClr val="C3D4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29320" y="1156767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Állag és textúra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629320" y="1427262"/>
            <a:ext cx="4456361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sűrítés meghatározza az étel szájérzetét — a selymestől a krémesig.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496119" y="1872779"/>
            <a:ext cx="4722763" cy="732830"/>
          </a:xfrm>
          <a:prstGeom prst="roundRect">
            <a:avLst>
              <a:gd name="adj" fmla="val 7363"/>
            </a:avLst>
          </a:prstGeom>
          <a:solidFill>
            <a:srgbClr val="DDEEE6"/>
          </a:solidFill>
          <a:ln w="4763">
            <a:solidFill>
              <a:srgbClr val="C3D4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29320" y="2005980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Ízélmény és szín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629320" y="2276475"/>
            <a:ext cx="4456361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koncentrált ízek és a mélyebb színek gazdagabb érzéki élményt teremtenek.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496119" y="2721992"/>
            <a:ext cx="4722763" cy="928762"/>
          </a:xfrm>
          <a:prstGeom prst="roundRect">
            <a:avLst>
              <a:gd name="adj" fmla="val 5810"/>
            </a:avLst>
          </a:prstGeom>
          <a:solidFill>
            <a:srgbClr val="DDEEE6"/>
          </a:solidFill>
          <a:ln w="4763">
            <a:solidFill>
              <a:srgbClr val="C3D4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29320" y="2855193"/>
            <a:ext cx="2020193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Tápérték optimalizálás</a:t>
            </a:r>
            <a:endParaRPr lang="en-US" sz="1250" dirty="0"/>
          </a:p>
        </p:txBody>
      </p:sp>
      <p:sp>
        <p:nvSpPr>
          <p:cNvPr id="12" name="Text 9"/>
          <p:cNvSpPr/>
          <p:nvPr/>
        </p:nvSpPr>
        <p:spPr>
          <a:xfrm>
            <a:off x="629320" y="3125688"/>
            <a:ext cx="4456361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vízmegkötő képesség kihasználásával a tápanyagok hatékonyabban hasznosulnak.</a:t>
            </a:r>
            <a:endParaRPr lang="en-US" sz="1000" dirty="0"/>
          </a:p>
        </p:txBody>
      </p:sp>
      <p:sp>
        <p:nvSpPr>
          <p:cNvPr id="13" name="Shape 10"/>
          <p:cNvSpPr/>
          <p:nvPr/>
        </p:nvSpPr>
        <p:spPr>
          <a:xfrm>
            <a:off x="496119" y="3767138"/>
            <a:ext cx="4722763" cy="928762"/>
          </a:xfrm>
          <a:prstGeom prst="roundRect">
            <a:avLst>
              <a:gd name="adj" fmla="val 5810"/>
            </a:avLst>
          </a:prstGeom>
          <a:solidFill>
            <a:srgbClr val="DDEEE6"/>
          </a:solidFill>
          <a:ln w="4763">
            <a:solidFill>
              <a:srgbClr val="C3D4C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29320" y="3900339"/>
            <a:ext cx="1978744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Keményítő duzzadása</a:t>
            </a:r>
            <a:endParaRPr lang="en-US" sz="1250" dirty="0"/>
          </a:p>
        </p:txBody>
      </p:sp>
      <p:sp>
        <p:nvSpPr>
          <p:cNvPr id="15" name="Text 12"/>
          <p:cNvSpPr/>
          <p:nvPr/>
        </p:nvSpPr>
        <p:spPr>
          <a:xfrm>
            <a:off x="629320" y="4170834"/>
            <a:ext cx="4456361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hő hatására a keményítő vízmegkötő képessége megnő — ez a sűrítés fizikai alapja.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14337"/>
            <a:ext cx="4869433" cy="380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A klasszikus magyar iskola</a:t>
            </a:r>
            <a:endParaRPr lang="en-US" sz="2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368772"/>
            <a:ext cx="5194622" cy="294359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78426" y="1069777"/>
            <a:ext cx="2674218" cy="111077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71679" y="1205880"/>
            <a:ext cx="15228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Rántás</a:t>
            </a:r>
            <a:endParaRPr lang="en-US" sz="1150" dirty="0"/>
          </a:p>
        </p:txBody>
      </p:sp>
      <p:sp>
        <p:nvSpPr>
          <p:cNvPr id="6" name="Text 2"/>
          <p:cNvSpPr/>
          <p:nvPr/>
        </p:nvSpPr>
        <p:spPr>
          <a:xfrm>
            <a:off x="6171679" y="1500857"/>
            <a:ext cx="2344862" cy="5435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9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Liszt és zsiradék pirítása. A pirítási fok és a zsiradék fajtája döntően befolyásolja az emészthetőséget és az ízvilágot.</a:t>
            </a:r>
            <a:endParaRPr lang="en-US" sz="9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78426" y="2285181"/>
            <a:ext cx="2674218" cy="111077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71679" y="2421285"/>
            <a:ext cx="15228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Habarás</a:t>
            </a:r>
            <a:endParaRPr lang="en-US" sz="1150" dirty="0"/>
          </a:p>
        </p:txBody>
      </p:sp>
      <p:sp>
        <p:nvSpPr>
          <p:cNvPr id="9" name="Text 4"/>
          <p:cNvSpPr/>
          <p:nvPr/>
        </p:nvSpPr>
        <p:spPr>
          <a:xfrm>
            <a:off x="6171679" y="2716262"/>
            <a:ext cx="2344862" cy="5435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9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Tejfölös vagy tejszínes sűrítés hőkiegyenlítéssel — a hirtelen hőmérséklet-változtatás megakadályozza a kicsapódást.</a:t>
            </a:r>
            <a:endParaRPr lang="en-US" sz="9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978426" y="3500586"/>
            <a:ext cx="2674218" cy="111077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71679" y="3636690"/>
            <a:ext cx="15228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Hintés</a:t>
            </a:r>
            <a:endParaRPr lang="en-US" sz="1150" dirty="0"/>
          </a:p>
        </p:txBody>
      </p:sp>
      <p:sp>
        <p:nvSpPr>
          <p:cNvPr id="12" name="Text 6"/>
          <p:cNvSpPr/>
          <p:nvPr/>
        </p:nvSpPr>
        <p:spPr>
          <a:xfrm>
            <a:off x="6171679" y="3931667"/>
            <a:ext cx="2344862" cy="5435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9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liszt közvetlen adagolása az ételbe — egyszerű, de kockázatos csomósodás szempontjából.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208112"/>
            <a:ext cx="4722763" cy="18341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A technika a részletekben rejlik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496119" y="3254871"/>
            <a:ext cx="472276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tökéletes mártás nem csupán az összetevőkön múlik — a hőmérséklet, a keverés sebessége és az időzítés egyaránt meghatározó szerepet játszik a végeredményben.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75022"/>
            <a:ext cx="685093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Alternatívák a lisztes sűrítésen túl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96119" y="1501527"/>
            <a:ext cx="354360" cy="3543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203306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Redukció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96119" y="2339578"/>
            <a:ext cx="398725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folyadék elpárologtatása — természetes sűrűség és koncentrált íz, adalékanyagok nélkül.</a:t>
            </a:r>
            <a:endParaRPr lang="en-US" sz="1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60553" y="1501527"/>
            <a:ext cx="354360" cy="3543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660553" y="203306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Pürésítés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4660553" y="2339578"/>
            <a:ext cx="398732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Zöldségek és húsok saját anyagának felhasználása — tápláló és ízgazdag megoldás.</a:t>
            </a:r>
            <a:endParaRPr lang="en-US" sz="11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96119" y="3076724"/>
            <a:ext cx="354360" cy="3543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96119" y="360826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Vajazás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496119" y="3914775"/>
            <a:ext cx="398725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Jeges vaj hozzáadása a kész ételhez — fényes, krémes állag és gazdagabb szájérzet.</a:t>
            </a:r>
            <a:endParaRPr lang="en-US" sz="11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660553" y="3076724"/>
            <a:ext cx="354360" cy="35436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660553" y="3608263"/>
            <a:ext cx="213218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Modern stabilizátorok</a:t>
            </a:r>
            <a:endParaRPr lang="en-US" sz="1350" dirty="0"/>
          </a:p>
        </p:txBody>
      </p:sp>
      <p:sp>
        <p:nvSpPr>
          <p:cNvPr id="14" name="Text 8"/>
          <p:cNvSpPr/>
          <p:nvPr/>
        </p:nvSpPr>
        <p:spPr>
          <a:xfrm>
            <a:off x="4660553" y="3914775"/>
            <a:ext cx="398732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Xantán és egyéb természetes adalékok — kis mennyiségben is hatékony, stabil eredmény.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93576"/>
            <a:ext cx="4717107" cy="228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Ipari lépték: A gyümölcssűrítmények világa</a:t>
            </a:r>
            <a:endParaRPr lang="en-US" sz="1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720849"/>
            <a:ext cx="3986733" cy="39867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65911" y="2385566"/>
            <a:ext cx="1827684" cy="114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7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A koncentráció tudománya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4665911" y="2537445"/>
            <a:ext cx="3986733" cy="177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1000"/>
              </a:lnSpc>
              <a:buNone/>
            </a:pPr>
            <a:r>
              <a:rPr lang="en-US" sz="5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Az ipari gyümölcssűrítmények előállítása precíz folyamatirányítást igényel. A </a:t>
            </a:r>
            <a:r>
              <a:rPr lang="en-US" sz="550" b="1" dirty="0">
                <a:solidFill>
                  <a:srgbClr val="3B4E4E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refrakciós érték</a:t>
            </a:r>
            <a:r>
              <a:rPr lang="en-US" sz="5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és a </a:t>
            </a:r>
            <a:r>
              <a:rPr lang="en-US" sz="550" b="1" dirty="0">
                <a:solidFill>
                  <a:srgbClr val="3B4E4E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színanyag-tartalom</a:t>
            </a:r>
            <a:r>
              <a:rPr lang="en-US" sz="5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a legfontosabb minőségi mutatók.</a:t>
            </a:r>
            <a:endParaRPr lang="en-US" sz="550" dirty="0"/>
          </a:p>
        </p:txBody>
      </p:sp>
      <p:sp>
        <p:nvSpPr>
          <p:cNvPr id="6" name="Shape 3"/>
          <p:cNvSpPr/>
          <p:nvPr/>
        </p:nvSpPr>
        <p:spPr>
          <a:xfrm>
            <a:off x="4665911" y="2756892"/>
            <a:ext cx="3986733" cy="281285"/>
          </a:xfrm>
          <a:prstGeom prst="roundRect">
            <a:avLst>
              <a:gd name="adj" fmla="val 10915"/>
            </a:avLst>
          </a:prstGeom>
          <a:solidFill>
            <a:srgbClr val="B6D6FC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985" y="2848198"/>
            <a:ext cx="91306" cy="730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903366" y="2808982"/>
            <a:ext cx="3676204" cy="177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1000"/>
              </a:lnSpc>
              <a:buNone/>
            </a:pPr>
            <a:r>
              <a:rPr lang="en-US" sz="550" dirty="0">
                <a:solidFill>
                  <a:srgbClr val="000000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Az aszeptikus tárolás lehetővé teszi a tartósítószerek nélküli eltarthatóságot — a higiénia és a technológia együtt garantálja a biztonságot.</a:t>
            </a:r>
            <a:endParaRPr lang="en-US" sz="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932905"/>
            <a:ext cx="5179963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Biofermentáció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496119" y="2756892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jövő sűrítési technológiája — mikrobiológiai folyamatokkal természetes állományjavítók és ízfokozók előállítása fenntartható módon.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03473"/>
            <a:ext cx="5991151" cy="408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HHP: A hideg főzés forradalma</a:t>
            </a:r>
            <a:endParaRPr lang="en-US" sz="2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128043"/>
            <a:ext cx="5187032" cy="293928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06703" y="2038052"/>
            <a:ext cx="2645866" cy="4082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High-Hydrostatic-Pressure technológia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6006703" y="2566764"/>
            <a:ext cx="2645866" cy="6025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b="1" dirty="0">
                <a:solidFill>
                  <a:srgbClr val="3B4E4E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100–600 MPa</a:t>
            </a:r>
            <a:r>
              <a:rPr lang="en-US" sz="10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nyomás alkalmazása hőkezelés nélkül — forradalmi megoldás a modern élelmiszeriparban.</a:t>
            </a:r>
            <a:endParaRPr lang="en-US" sz="10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5083" y="4344851"/>
            <a:ext cx="196007" cy="1960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20800" y="4338340"/>
            <a:ext cx="2192164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Mikrobiológiai biztonság hőkezelés nélkül</a:t>
            </a:r>
            <a:endParaRPr lang="en-US" sz="10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312468" y="4344851"/>
            <a:ext cx="196007" cy="19600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688184" y="4338340"/>
            <a:ext cx="2192238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Vitaminok és friss ízek teljes megőrzése</a:t>
            </a:r>
            <a:endParaRPr lang="en-US" sz="1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079927" y="4344851"/>
            <a:ext cx="196007" cy="19600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455643" y="4338340"/>
            <a:ext cx="2192238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Kiemelt alkalmazás: szószok, öntetek, készételek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839316"/>
            <a:ext cx="8151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A technológia és a hagyomány találkozása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496119" y="2008808"/>
            <a:ext cx="2622724" cy="2295302"/>
          </a:xfrm>
          <a:prstGeom prst="roundRect">
            <a:avLst>
              <a:gd name="adj" fmla="val 2594"/>
            </a:avLst>
          </a:prstGeom>
          <a:solidFill>
            <a:srgbClr val="DDEEE6"/>
          </a:solidFill>
          <a:ln w="4763">
            <a:solidFill>
              <a:srgbClr val="C3D4C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42640" y="2155329"/>
            <a:ext cx="425276" cy="425276"/>
          </a:xfrm>
          <a:prstGeom prst="roundRect">
            <a:avLst>
              <a:gd name="adj" fmla="val 13436988"/>
            </a:avLst>
          </a:prstGeom>
          <a:solidFill>
            <a:srgbClr val="224435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9619" y="2272233"/>
            <a:ext cx="191319" cy="19131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42640" y="2722364"/>
            <a:ext cx="2329681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Biztonságos konyhaüzem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42640" y="3250332"/>
            <a:ext cx="2329681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konyhaüzem balesetveszélyes termelőhely — a rend és a fegyelem nem opcionális, hanem alapkövetelmény.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3260601" y="2008808"/>
            <a:ext cx="2622724" cy="2295302"/>
          </a:xfrm>
          <a:prstGeom prst="roundRect">
            <a:avLst>
              <a:gd name="adj" fmla="val 2594"/>
            </a:avLst>
          </a:prstGeom>
          <a:solidFill>
            <a:srgbClr val="DDEEE6"/>
          </a:solidFill>
          <a:ln w="4763">
            <a:solidFill>
              <a:srgbClr val="C3D4C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407122" y="2155329"/>
            <a:ext cx="425276" cy="425276"/>
          </a:xfrm>
          <a:prstGeom prst="roundRect">
            <a:avLst>
              <a:gd name="adj" fmla="val 13436988"/>
            </a:avLst>
          </a:prstGeom>
          <a:solidFill>
            <a:srgbClr val="224435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524101" y="2272233"/>
            <a:ext cx="191319" cy="19131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407122" y="2722364"/>
            <a:ext cx="2329681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Higiénia és szabálykövetés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3407122" y="3250332"/>
            <a:ext cx="2329681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minőség alapja a következetes higiéniai gyakorlat és az előírások maradéktalan betartása.</a:t>
            </a:r>
            <a:endParaRPr lang="en-US" sz="1100" dirty="0"/>
          </a:p>
        </p:txBody>
      </p:sp>
      <p:sp>
        <p:nvSpPr>
          <p:cNvPr id="13" name="Shape 9"/>
          <p:cNvSpPr/>
          <p:nvPr/>
        </p:nvSpPr>
        <p:spPr>
          <a:xfrm>
            <a:off x="6025083" y="2008808"/>
            <a:ext cx="2622724" cy="2295302"/>
          </a:xfrm>
          <a:prstGeom prst="roundRect">
            <a:avLst>
              <a:gd name="adj" fmla="val 2594"/>
            </a:avLst>
          </a:prstGeom>
          <a:solidFill>
            <a:srgbClr val="DDEEE6"/>
          </a:solidFill>
          <a:ln w="4763">
            <a:solidFill>
              <a:srgbClr val="C3D4CC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6171605" y="2155329"/>
            <a:ext cx="425276" cy="425276"/>
          </a:xfrm>
          <a:prstGeom prst="roundRect">
            <a:avLst>
              <a:gd name="adj" fmla="val 13436988"/>
            </a:avLst>
          </a:prstGeom>
          <a:solidFill>
            <a:srgbClr val="224435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288584" y="2272233"/>
            <a:ext cx="191319" cy="19131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6171605" y="2722364"/>
            <a:ext cx="211559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Társadalmi felelősség</a:t>
            </a:r>
            <a:endParaRPr lang="en-US" sz="1350" dirty="0"/>
          </a:p>
        </p:txBody>
      </p:sp>
      <p:sp>
        <p:nvSpPr>
          <p:cNvPr id="17" name="Text 12"/>
          <p:cNvSpPr/>
          <p:nvPr/>
        </p:nvSpPr>
        <p:spPr>
          <a:xfrm>
            <a:off x="6171605" y="3028876"/>
            <a:ext cx="2329681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Élelmezés vs. táplálkozás: a szakács felelőssége túlmutat a tányéron — élettani és társadalmi hatás.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Diavetítés a képernyőre (16:9 oldalarány)</PresentationFormat>
  <Paragraphs>65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6" baseType="lpstr">
      <vt:lpstr>Syne Bold</vt:lpstr>
      <vt:lpstr>Arial</vt:lpstr>
      <vt:lpstr>Overpass Light</vt:lpstr>
      <vt:lpstr>Overpass Bold</vt:lpstr>
      <vt:lpstr>Calibri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felhasználó</dc:creator>
  <cp:lastModifiedBy>felhasználó</cp:lastModifiedBy>
  <cp:revision>2</cp:revision>
  <dcterms:created xsi:type="dcterms:W3CDTF">2026-06-23T10:12:42Z</dcterms:created>
  <dcterms:modified xsi:type="dcterms:W3CDTF">2026-06-23T10:13:06Z</dcterms:modified>
</cp:coreProperties>
</file>