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true" autoCompressPictures="0" embedTrueTypeFonts="true">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9144000" cy="5143500"/>
  <p:notesSz cx="5143500" cy="9144000"/>
  <p:embeddedFontLst>
    <p:embeddedFont>
      <p:font typeface="Lato Bold"/>
      <p:regular r:id="rId201314"/>
    </p:embeddedFont>
    <p:embeddedFont>
      <p:font typeface="Lato"/>
      <p:regular r:id="rId201315"/>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201314" Target="fonts/201314.fntdata" Type="http://schemas.openxmlformats.org/officeDocument/2006/relationships/font"/><Relationship Id="rId201315" Target="fonts/201315.fntdata" Type="http://schemas.openxmlformats.org/officeDocument/2006/relationships/font"/></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DDD6CC"/>
          </a:solidFill>
          <a:ln/>
        </p:spPr>
      </p:sp>
      <p:sp>
        <p:nvSpPr>
          <p:cNvPr id="3" name="Shape 1"/>
          <p:cNvSpPr/>
          <p:nvPr/>
        </p:nvSpPr>
        <p:spPr>
          <a:xfrm>
            <a:off x="0" y="0"/>
            <a:ext cx="9144000" cy="5143500"/>
          </a:xfrm>
          <a:prstGeom prst="rect">
            <a:avLst/>
          </a:prstGeom>
          <a:solidFill>
            <a:srgbClr val="EFECE6"/>
          </a:solidFill>
          <a:ln/>
        </p:spPr>
      </p:sp>
      <p:pic>
        <p:nvPicPr>
          <p:cNvPr id="4"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5" name="Shape 2"/>
          <p:cNvSpPr/>
          <p:nvPr/>
        </p:nvSpPr>
        <p:spPr>
          <a:xfrm>
            <a:off x="0" y="0"/>
            <a:ext cx="9144000" cy="5143500"/>
          </a:xfrm>
          <a:prstGeom prst="rect">
            <a:avLst/>
          </a:prstGeom>
          <a:solidFill>
            <a:srgbClr val="EFECE6">
              <a:alpha val="85000"/>
            </a:srgbClr>
          </a:solidFill>
          <a:ln/>
        </p:spPr>
      </p:sp>
      <p:pic>
        <p:nvPicPr>
          <p:cNvPr id="6" name="Image 1" descr="preencoded.png">
            <a:hlinkClick r:id="rId3" tooltip=""/>
          </p:cNvPr>
          <p:cNvPicPr>
            <a:picLocks noChangeAspect="1"/>
          </p:cNvPicPr>
          <p:nvPr/>
        </p:nvPicPr>
        <p:blipFill>
          <a:blip r:embed="rId2"/>
          <a:stretch>
            <a:fillRect/>
          </a:stretch>
        </p:blipFill>
        <p:spPr>
          <a:xfrm>
            <a:off x="8029180" y="4844491"/>
            <a:ext cx="1071843" cy="256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master 2">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DDD6CC"/>
          </a:solidFill>
          <a:ln/>
        </p:spPr>
      </p:sp>
      <p:sp>
        <p:nvSpPr>
          <p:cNvPr id="3" name="Shape 1"/>
          <p:cNvSpPr/>
          <p:nvPr/>
        </p:nvSpPr>
        <p:spPr>
          <a:xfrm>
            <a:off x="0" y="0"/>
            <a:ext cx="9144000" cy="5143500"/>
          </a:xfrm>
          <a:prstGeom prst="rect">
            <a:avLst/>
          </a:prstGeom>
          <a:solidFill>
            <a:srgbClr val="EFECE6"/>
          </a:solidFill>
          <a:ln/>
        </p:spPr>
      </p:sp>
      <p:pic>
        <p:nvPicPr>
          <p:cNvPr id="4" name="Image 0" descr="preencoded.png">
            <a:hlinkClick r:id="rId2" tooltip=""/>
          </p:cNvPr>
          <p:cNvPicPr>
            <a:picLocks noChangeAspect="1"/>
          </p:cNvPicPr>
          <p:nvPr/>
        </p:nvPicPr>
        <p:blipFill>
          <a:blip r:embed="rId1"/>
          <a:stretch>
            <a:fillRect/>
          </a:stretch>
        </p:blipFill>
        <p:spPr>
          <a:xfrm>
            <a:off x="8029180" y="4844491"/>
            <a:ext cx="1071843" cy="2560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3.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3.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3.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3.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3.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sv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sv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sv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slideLayout" Target="../slideLayouts/slideLayout3.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540023" y="1248221"/>
            <a:ext cx="8063954" cy="964406"/>
          </a:xfrm>
          <a:prstGeom prst="rect">
            <a:avLst/>
          </a:prstGeom>
          <a:noFill/>
          <a:ln/>
        </p:spPr>
        <p:txBody>
          <a:bodyPr wrap="square" lIns="0" tIns="0" rIns="0" bIns="0" rtlCol="0" anchor="t">
            <a:normAutofit/>
          </a:bodyPr>
          <a:lstStyle/>
          <a:p>
            <a:pPr algn="l" indent="0" marL="0">
              <a:lnSpc>
                <a:spcPct val="104000"/>
              </a:lnSpc>
              <a:buNone/>
            </a:pPr>
            <a:r>
              <a:rPr lang="en-US" sz="3000" b="1" dirty="0">
                <a:solidFill>
                  <a:srgbClr val="282824"/>
                </a:solidFill>
                <a:latin typeface="Lato Bold" pitchFamily="34" charset="0"/>
                <a:ea typeface="Lato Bold" pitchFamily="34" charset="-122"/>
                <a:cs typeface="Lato Bold" pitchFamily="34" charset="-120"/>
              </a:rPr>
              <a:t>Present Simple: 3rd Person Singular Verb Endings</a:t>
            </a:r>
            <a:endParaRPr lang="en-US" sz="3000" dirty="0"/>
          </a:p>
        </p:txBody>
      </p:sp>
      <p:sp>
        <p:nvSpPr>
          <p:cNvPr id="3" name="Shape 1"/>
          <p:cNvSpPr/>
          <p:nvPr/>
        </p:nvSpPr>
        <p:spPr>
          <a:xfrm>
            <a:off x="540023" y="2444055"/>
            <a:ext cx="878458" cy="290066"/>
          </a:xfrm>
          <a:prstGeom prst="roundRect">
            <a:avLst>
              <a:gd name="adj" fmla="val 6384"/>
            </a:avLst>
          </a:prstGeom>
          <a:solidFill>
            <a:srgbClr val="E7E7E4"/>
          </a:solidFill>
          <a:ln/>
        </p:spPr>
      </p:sp>
      <p:sp>
        <p:nvSpPr>
          <p:cNvPr id="4" name="Text 2"/>
          <p:cNvSpPr/>
          <p:nvPr/>
        </p:nvSpPr>
        <p:spPr>
          <a:xfrm>
            <a:off x="632594" y="2490341"/>
            <a:ext cx="1150516" cy="197495"/>
          </a:xfrm>
          <a:prstGeom prst="rect">
            <a:avLst/>
          </a:prstGeom>
          <a:noFill/>
          <a:ln/>
        </p:spPr>
        <p:txBody>
          <a:bodyPr wrap="none" lIns="0" tIns="0" rIns="0" bIns="0" rtlCol="0" anchor="t"/>
          <a:lstStyle/>
          <a:p>
            <a:pPr algn="l" indent="0" marL="0">
              <a:lnSpc>
                <a:spcPct val="133000"/>
              </a:lnSpc>
              <a:buNone/>
            </a:pPr>
            <a:r>
              <a:rPr lang="en-US" sz="950" dirty="0">
                <a:solidFill>
                  <a:srgbClr val="4A4A45"/>
                </a:solidFill>
                <a:latin typeface="Lato" pitchFamily="34" charset="0"/>
                <a:ea typeface="Lato" pitchFamily="34" charset="-122"/>
                <a:cs typeface="Lato" pitchFamily="34" charset="-120"/>
              </a:rPr>
              <a:t>HE / SHE / IT</a:t>
            </a:r>
            <a:endParaRPr lang="en-US" sz="950" dirty="0"/>
          </a:p>
        </p:txBody>
      </p:sp>
      <p:sp>
        <p:nvSpPr>
          <p:cNvPr id="5" name="Text 3"/>
          <p:cNvSpPr/>
          <p:nvPr/>
        </p:nvSpPr>
        <p:spPr>
          <a:xfrm>
            <a:off x="540023" y="2907655"/>
            <a:ext cx="8063954" cy="987623"/>
          </a:xfrm>
          <a:prstGeom prst="rect">
            <a:avLst/>
          </a:prstGeom>
          <a:noFill/>
          <a:ln/>
        </p:spPr>
        <p:txBody>
          <a:bodyPr wrap="square" lIns="0" tIns="0" rIns="0" bIns="0" rtlCol="0" anchor="t">
            <a:normAutofit/>
          </a:bodyPr>
          <a:lstStyle/>
          <a:p>
            <a:pPr algn="l" indent="0" marL="0">
              <a:lnSpc>
                <a:spcPct val="133000"/>
              </a:lnSpc>
              <a:buNone/>
            </a:pPr>
            <a:r>
              <a:rPr lang="en-US" sz="1200" dirty="0">
                <a:solidFill>
                  <a:srgbClr val="4A4A45"/>
                </a:solidFill>
                <a:latin typeface="Lato" pitchFamily="34" charset="0"/>
                <a:ea typeface="Lato" pitchFamily="34" charset="-122"/>
                <a:cs typeface="Lato" pitchFamily="34" charset="-120"/>
              </a:rPr>
              <a:t>Welcome to your guide on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He/She/It verb endings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in the Present Simple tense! In English, when we talk about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one other person or thing</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the verb changes its form. This poster will show you exactly how and when to add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-es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or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-ies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to verbs. By the end, you'll be able to spot the patterns, practise with real examples, and feel confident using these endings in your own speaking and writing. Let's get started!</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17847" y="442689"/>
            <a:ext cx="4391546" cy="458763"/>
          </a:xfrm>
          <a:prstGeom prst="rect">
            <a:avLst/>
          </a:prstGeom>
          <a:noFill/>
          <a:ln/>
        </p:spPr>
        <p:txBody>
          <a:bodyPr wrap="none" lIns="0" tIns="0" rIns="0" bIns="0" rtlCol="0" anchor="t"/>
          <a:lstStyle/>
          <a:p>
            <a:pPr algn="l" indent="0" marL="0">
              <a:lnSpc>
                <a:spcPct val="104000"/>
              </a:lnSpc>
              <a:buNone/>
            </a:pPr>
            <a:r>
              <a:rPr lang="en-US" sz="2800" b="1" dirty="0">
                <a:solidFill>
                  <a:srgbClr val="282824"/>
                </a:solidFill>
                <a:latin typeface="Lato Bold" pitchFamily="34" charset="0"/>
                <a:ea typeface="Lato Bold" pitchFamily="34" charset="-122"/>
                <a:cs typeface="Lato Bold" pitchFamily="34" charset="-120"/>
              </a:rPr>
              <a:t>Finish Strong: Spot It! </a:t>
            </a:r>
            <a:pPr algn="l" indent="0" marL="0">
              <a:lnSpc>
                <a:spcPct val="104000"/>
              </a:lnSpc>
              <a:buNone/>
            </a:pPr>
            <a:r>
              <a:rPr lang="en-US" sz="2800" b="1" dirty="0">
                <a:solidFill>
                  <a:srgbClr val="000000"/>
                </a:solidFill>
                <a:latin typeface="Lato Bold" pitchFamily="34" charset="0"/>
                <a:ea typeface="Lato Bold" pitchFamily="34" charset="-122"/>
                <a:cs typeface="Lato Bold" pitchFamily="34" charset="-120"/>
              </a:rPr>
              <a:t>🔍</a:t>
            </a:r>
            <a:endParaRPr lang="en-US" sz="2800" dirty="0"/>
          </a:p>
        </p:txBody>
      </p:sp>
      <p:sp>
        <p:nvSpPr>
          <p:cNvPr id="3" name="Text 1"/>
          <p:cNvSpPr/>
          <p:nvPr/>
        </p:nvSpPr>
        <p:spPr>
          <a:xfrm>
            <a:off x="517847" y="1163687"/>
            <a:ext cx="8108231" cy="437406"/>
          </a:xfrm>
          <a:prstGeom prst="rect">
            <a:avLst/>
          </a:prstGeom>
          <a:noFill/>
          <a:ln/>
        </p:spPr>
        <p:txBody>
          <a:bodyPr wrap="square" lIns="0" tIns="0" rIns="0" bIns="0" rtlCol="0" anchor="t">
            <a:normAutofit/>
          </a:bodyPr>
          <a:lstStyle/>
          <a:p>
            <a:pPr algn="l" indent="0" marL="0">
              <a:lnSpc>
                <a:spcPct val="128000"/>
              </a:lnSpc>
              <a:buNone/>
            </a:pPr>
            <a:r>
              <a:rPr lang="en-US" sz="1100" dirty="0">
                <a:solidFill>
                  <a:srgbClr val="4A4A45"/>
                </a:solidFill>
                <a:latin typeface="Lato" pitchFamily="34" charset="0"/>
                <a:ea typeface="Lato" pitchFamily="34" charset="-122"/>
                <a:cs typeface="Lato" pitchFamily="34" charset="-120"/>
              </a:rPr>
              <a:t>Look at each scene below and </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fill in the blank</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with the correct verb ending. Circle </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-s</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-es</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or </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-ies</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on your poster. Then say the full sentence out loud! This is your final challenge — use everything you have learned on this poster to complete each one correctly.</a:t>
            </a:r>
            <a:endParaRPr lang="en-US" sz="1100" dirty="0"/>
          </a:p>
        </p:txBody>
      </p:sp>
      <p:pic>
        <p:nvPicPr>
          <p:cNvPr id="4" name="Image 0" descr="preencoded.png">    </p:cNvPr>
          <p:cNvPicPr>
            <a:picLocks noChangeAspect="1"/>
          </p:cNvPicPr>
          <p:nvPr/>
        </p:nvPicPr>
        <p:blipFill>
          <a:blip r:embed="rId1"/>
          <a:stretch>
            <a:fillRect/>
          </a:stretch>
        </p:blipFill>
        <p:spPr>
          <a:xfrm>
            <a:off x="517847" y="1748582"/>
            <a:ext cx="1504206" cy="929655"/>
          </a:xfrm>
          <a:prstGeom prst="rect">
            <a:avLst/>
          </a:prstGeom>
        </p:spPr>
      </p:pic>
      <p:sp>
        <p:nvSpPr>
          <p:cNvPr id="5" name="Text 2"/>
          <p:cNvSpPr/>
          <p:nvPr/>
        </p:nvSpPr>
        <p:spPr>
          <a:xfrm>
            <a:off x="517847" y="2842096"/>
            <a:ext cx="1797993" cy="222275"/>
          </a:xfrm>
          <a:prstGeom prst="rect">
            <a:avLst/>
          </a:prstGeom>
          <a:noFill/>
          <a:ln/>
        </p:spPr>
        <p:txBody>
          <a:bodyPr wrap="none" lIns="0" tIns="0" rIns="0" bIns="0" rtlCol="0" anchor="t"/>
          <a:lstStyle/>
          <a:p>
            <a:pPr algn="l" indent="0" marL="0">
              <a:lnSpc>
                <a:spcPct val="104000"/>
              </a:lnSpc>
              <a:buNone/>
            </a:pPr>
            <a:r>
              <a:rPr lang="en-US" sz="1400" b="1" dirty="0">
                <a:solidFill>
                  <a:srgbClr val="4A4A45"/>
                </a:solidFill>
                <a:latin typeface="Lato Bold" pitchFamily="34" charset="0"/>
                <a:ea typeface="Lato Bold" pitchFamily="34" charset="-122"/>
                <a:cs typeface="Lato Bold" pitchFamily="34" charset="-120"/>
              </a:rPr>
              <a:t>He swim___ in the pool.</a:t>
            </a:r>
            <a:endParaRPr lang="en-US" sz="1400" dirty="0"/>
          </a:p>
        </p:txBody>
      </p:sp>
      <p:sp>
        <p:nvSpPr>
          <p:cNvPr id="6" name="Text 3"/>
          <p:cNvSpPr/>
          <p:nvPr/>
        </p:nvSpPr>
        <p:spPr>
          <a:xfrm>
            <a:off x="517847" y="3143027"/>
            <a:ext cx="2593479" cy="520824"/>
          </a:xfrm>
          <a:prstGeom prst="rect">
            <a:avLst/>
          </a:prstGeom>
          <a:noFill/>
          <a:ln/>
        </p:spPr>
        <p:txBody>
          <a:bodyPr wrap="square" lIns="0" tIns="0" rIns="0" bIns="0" rtlCol="0" anchor="t"/>
          <a:lstStyle/>
          <a:p>
            <a:pPr algn="l" indent="0" marL="0">
              <a:lnSpc>
                <a:spcPct val="128000"/>
              </a:lnSpc>
              <a:buNone/>
            </a:pPr>
            <a:r>
              <a:rPr lang="en-US" sz="1100" dirty="0">
                <a:solidFill>
                  <a:srgbClr val="4A4A45"/>
                </a:solidFill>
                <a:latin typeface="Lato" pitchFamily="34" charset="0"/>
                <a:ea typeface="Lato" pitchFamily="34" charset="-122"/>
                <a:cs typeface="Lato" pitchFamily="34" charset="-120"/>
              </a:rPr>
              <a:t>Circle: </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-s</a:t>
            </a:r>
            <a:pPr algn="l" indent="0" marL="0">
              <a:lnSpc>
                <a:spcPct val="128000"/>
              </a:lnSpc>
              <a:spcAft>
                <a:spcPts val="600"/>
              </a:spcAft>
              <a:buNone/>
            </a:pPr>
            <a:r>
              <a:rPr lang="en-US" sz="1100" dirty="0">
                <a:solidFill>
                  <a:srgbClr val="4A4A45"/>
                </a:solidFill>
                <a:latin typeface="Lato" pitchFamily="34" charset="0"/>
                <a:ea typeface="Lato" pitchFamily="34" charset="-122"/>
                <a:cs typeface="Lato" pitchFamily="34" charset="-120"/>
              </a:rPr>
              <a:t> / -es / -ies</a:t>
            </a:r>
            <a:endParaRPr lang="en-US" sz="1100" dirty="0"/>
          </a:p>
          <a:p>
            <a:pPr algn="l" indent="0" marL="0">
              <a:lnSpc>
                <a:spcPct val="128000"/>
              </a:lnSpc>
              <a:buNone/>
            </a:pPr>
            <a:r>
              <a:rPr lang="en-US" sz="1100" dirty="0">
                <a:solidFill>
                  <a:srgbClr val="000000"/>
                </a:solidFill>
                <a:latin typeface="Lato" pitchFamily="34" charset="0"/>
                <a:ea typeface="Lato" pitchFamily="34" charset="-122"/>
                <a:cs typeface="Lato" pitchFamily="34" charset="-120"/>
              </a:rPr>
              <a:t>✅</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He swim</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s</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in the pool. </a:t>
            </a:r>
            <a:pPr algn="l" indent="0" marL="0">
              <a:lnSpc>
                <a:spcPct val="128000"/>
              </a:lnSpc>
              <a:buNone/>
            </a:pPr>
            <a:r>
              <a:rPr lang="en-US" sz="1100" dirty="0">
                <a:solidFill>
                  <a:srgbClr val="000000"/>
                </a:solidFill>
                <a:latin typeface="Lato" pitchFamily="34" charset="0"/>
                <a:ea typeface="Lato" pitchFamily="34" charset="-122"/>
                <a:cs typeface="Lato" pitchFamily="34" charset="-120"/>
              </a:rPr>
              <a:t>🏊</a:t>
            </a:r>
            <a:endParaRPr lang="en-US" sz="1100" dirty="0"/>
          </a:p>
        </p:txBody>
      </p:sp>
      <p:pic>
        <p:nvPicPr>
          <p:cNvPr id="7" name="Image 1" descr="preencoded.png">    </p:cNvPr>
          <p:cNvPicPr>
            <a:picLocks noChangeAspect="1"/>
          </p:cNvPicPr>
          <p:nvPr/>
        </p:nvPicPr>
        <p:blipFill>
          <a:blip r:embed="rId2"/>
          <a:stretch>
            <a:fillRect/>
          </a:stretch>
        </p:blipFill>
        <p:spPr>
          <a:xfrm>
            <a:off x="3275186" y="1748582"/>
            <a:ext cx="1504206" cy="929655"/>
          </a:xfrm>
          <a:prstGeom prst="rect">
            <a:avLst/>
          </a:prstGeom>
        </p:spPr>
      </p:pic>
      <p:sp>
        <p:nvSpPr>
          <p:cNvPr id="8" name="Text 4"/>
          <p:cNvSpPr/>
          <p:nvPr/>
        </p:nvSpPr>
        <p:spPr>
          <a:xfrm>
            <a:off x="3275186" y="2842096"/>
            <a:ext cx="1778124" cy="222275"/>
          </a:xfrm>
          <a:prstGeom prst="rect">
            <a:avLst/>
          </a:prstGeom>
          <a:noFill/>
          <a:ln/>
        </p:spPr>
        <p:txBody>
          <a:bodyPr wrap="none" lIns="0" tIns="0" rIns="0" bIns="0" rtlCol="0" anchor="t"/>
          <a:lstStyle/>
          <a:p>
            <a:pPr algn="l" indent="0" marL="0">
              <a:lnSpc>
                <a:spcPct val="104000"/>
              </a:lnSpc>
              <a:buNone/>
            </a:pPr>
            <a:r>
              <a:rPr lang="en-US" sz="1400" b="1" dirty="0">
                <a:solidFill>
                  <a:srgbClr val="4A4A45"/>
                </a:solidFill>
                <a:latin typeface="Lato Bold" pitchFamily="34" charset="0"/>
                <a:ea typeface="Lato Bold" pitchFamily="34" charset="-122"/>
                <a:cs typeface="Lato Bold" pitchFamily="34" charset="-120"/>
              </a:rPr>
              <a:t>She teach___ English.</a:t>
            </a:r>
            <a:endParaRPr lang="en-US" sz="1400" dirty="0"/>
          </a:p>
        </p:txBody>
      </p:sp>
      <p:sp>
        <p:nvSpPr>
          <p:cNvPr id="9" name="Text 5"/>
          <p:cNvSpPr/>
          <p:nvPr/>
        </p:nvSpPr>
        <p:spPr>
          <a:xfrm>
            <a:off x="3275186" y="3143027"/>
            <a:ext cx="2593479" cy="520824"/>
          </a:xfrm>
          <a:prstGeom prst="rect">
            <a:avLst/>
          </a:prstGeom>
          <a:noFill/>
          <a:ln/>
        </p:spPr>
        <p:txBody>
          <a:bodyPr wrap="square" lIns="0" tIns="0" rIns="0" bIns="0" rtlCol="0" anchor="t"/>
          <a:lstStyle/>
          <a:p>
            <a:pPr algn="l" indent="0" marL="0">
              <a:lnSpc>
                <a:spcPct val="128000"/>
              </a:lnSpc>
              <a:buNone/>
            </a:pPr>
            <a:r>
              <a:rPr lang="en-US" sz="1100" dirty="0">
                <a:solidFill>
                  <a:srgbClr val="4A4A45"/>
                </a:solidFill>
                <a:latin typeface="Lato" pitchFamily="34" charset="0"/>
                <a:ea typeface="Lato" pitchFamily="34" charset="-122"/>
                <a:cs typeface="Lato" pitchFamily="34" charset="-120"/>
              </a:rPr>
              <a:t>Circle: -s / </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-es</a:t>
            </a:r>
            <a:pPr algn="l" indent="0" marL="0">
              <a:lnSpc>
                <a:spcPct val="128000"/>
              </a:lnSpc>
              <a:spcAft>
                <a:spcPts val="600"/>
              </a:spcAft>
              <a:buNone/>
            </a:pPr>
            <a:r>
              <a:rPr lang="en-US" sz="1100" dirty="0">
                <a:solidFill>
                  <a:srgbClr val="4A4A45"/>
                </a:solidFill>
                <a:latin typeface="Lato" pitchFamily="34" charset="0"/>
                <a:ea typeface="Lato" pitchFamily="34" charset="-122"/>
                <a:cs typeface="Lato" pitchFamily="34" charset="-120"/>
              </a:rPr>
              <a:t> / -ies</a:t>
            </a:r>
            <a:endParaRPr lang="en-US" sz="1100" dirty="0"/>
          </a:p>
          <a:p>
            <a:pPr algn="l" indent="0" marL="0">
              <a:lnSpc>
                <a:spcPct val="128000"/>
              </a:lnSpc>
              <a:buNone/>
            </a:pPr>
            <a:r>
              <a:rPr lang="en-US" sz="1100" dirty="0">
                <a:solidFill>
                  <a:srgbClr val="000000"/>
                </a:solidFill>
                <a:latin typeface="Lato" pitchFamily="34" charset="0"/>
                <a:ea typeface="Lato" pitchFamily="34" charset="-122"/>
                <a:cs typeface="Lato" pitchFamily="34" charset="-120"/>
              </a:rPr>
              <a:t>✅</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She teach</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es</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English. </a:t>
            </a:r>
            <a:pPr algn="l" indent="0" marL="0">
              <a:lnSpc>
                <a:spcPct val="128000"/>
              </a:lnSpc>
              <a:buNone/>
            </a:pPr>
            <a:r>
              <a:rPr lang="en-US" sz="1100" dirty="0">
                <a:solidFill>
                  <a:srgbClr val="000000"/>
                </a:solidFill>
                <a:latin typeface="Lato" pitchFamily="34" charset="0"/>
                <a:ea typeface="Lato" pitchFamily="34" charset="-122"/>
                <a:cs typeface="Lato" pitchFamily="34" charset="-120"/>
              </a:rPr>
              <a:t>👩‍🏫</a:t>
            </a:r>
            <a:endParaRPr lang="en-US" sz="1100" dirty="0"/>
          </a:p>
        </p:txBody>
      </p:sp>
      <p:pic>
        <p:nvPicPr>
          <p:cNvPr id="10" name="Image 2" descr="preencoded.png">    </p:cNvPr>
          <p:cNvPicPr>
            <a:picLocks noChangeAspect="1"/>
          </p:cNvPicPr>
          <p:nvPr/>
        </p:nvPicPr>
        <p:blipFill>
          <a:blip r:embed="rId3"/>
          <a:stretch>
            <a:fillRect/>
          </a:stretch>
        </p:blipFill>
        <p:spPr>
          <a:xfrm>
            <a:off x="6032525" y="1748582"/>
            <a:ext cx="1504206" cy="929655"/>
          </a:xfrm>
          <a:prstGeom prst="rect">
            <a:avLst/>
          </a:prstGeom>
        </p:spPr>
      </p:pic>
      <p:sp>
        <p:nvSpPr>
          <p:cNvPr id="11" name="Text 6"/>
          <p:cNvSpPr/>
          <p:nvPr/>
        </p:nvSpPr>
        <p:spPr>
          <a:xfrm>
            <a:off x="6032525" y="2842096"/>
            <a:ext cx="1929780" cy="222275"/>
          </a:xfrm>
          <a:prstGeom prst="rect">
            <a:avLst/>
          </a:prstGeom>
          <a:noFill/>
          <a:ln/>
        </p:spPr>
        <p:txBody>
          <a:bodyPr wrap="none" lIns="0" tIns="0" rIns="0" bIns="0" rtlCol="0" anchor="t"/>
          <a:lstStyle/>
          <a:p>
            <a:pPr algn="l" indent="0" marL="0">
              <a:lnSpc>
                <a:spcPct val="104000"/>
              </a:lnSpc>
              <a:buNone/>
            </a:pPr>
            <a:r>
              <a:rPr lang="en-US" sz="1400" b="1" dirty="0">
                <a:solidFill>
                  <a:srgbClr val="4A4A45"/>
                </a:solidFill>
                <a:latin typeface="Lato Bold" pitchFamily="34" charset="0"/>
                <a:ea typeface="Lato Bold" pitchFamily="34" charset="-122"/>
                <a:cs typeface="Lato Bold" pitchFamily="34" charset="-120"/>
              </a:rPr>
              <a:t>It carr___ the newspaper.</a:t>
            </a:r>
            <a:endParaRPr lang="en-US" sz="1400" dirty="0"/>
          </a:p>
        </p:txBody>
      </p:sp>
      <p:sp>
        <p:nvSpPr>
          <p:cNvPr id="12" name="Text 7"/>
          <p:cNvSpPr/>
          <p:nvPr/>
        </p:nvSpPr>
        <p:spPr>
          <a:xfrm>
            <a:off x="6032525" y="3143027"/>
            <a:ext cx="2593479" cy="520824"/>
          </a:xfrm>
          <a:prstGeom prst="rect">
            <a:avLst/>
          </a:prstGeom>
          <a:noFill/>
          <a:ln/>
        </p:spPr>
        <p:txBody>
          <a:bodyPr wrap="square" lIns="0" tIns="0" rIns="0" bIns="0" rtlCol="0" anchor="t"/>
          <a:lstStyle/>
          <a:p>
            <a:pPr algn="l" indent="0" marL="0">
              <a:lnSpc>
                <a:spcPct val="128000"/>
              </a:lnSpc>
              <a:buNone/>
            </a:pPr>
            <a:r>
              <a:rPr lang="en-US" sz="1100" dirty="0">
                <a:solidFill>
                  <a:srgbClr val="4A4A45"/>
                </a:solidFill>
                <a:latin typeface="Lato" pitchFamily="34" charset="0"/>
                <a:ea typeface="Lato" pitchFamily="34" charset="-122"/>
                <a:cs typeface="Lato" pitchFamily="34" charset="-120"/>
              </a:rPr>
              <a:t>Circle: -s / -es / </a:t>
            </a:r>
            <a:pPr algn="l" indent="0" marL="0">
              <a:lnSpc>
                <a:spcPct val="128000"/>
              </a:lnSpc>
              <a:spcAft>
                <a:spcPts val="600"/>
              </a:spcAft>
              <a:buNone/>
            </a:pPr>
            <a:r>
              <a:rPr lang="en-US" sz="1100" b="1" dirty="0">
                <a:solidFill>
                  <a:srgbClr val="4A4A45"/>
                </a:solidFill>
                <a:latin typeface="Lato" pitchFamily="34" charset="0"/>
                <a:ea typeface="Lato" pitchFamily="34" charset="-122"/>
                <a:cs typeface="Lato" pitchFamily="34" charset="-120"/>
              </a:rPr>
              <a:t>-ies</a:t>
            </a:r>
            <a:endParaRPr lang="en-US" sz="1100" dirty="0"/>
          </a:p>
          <a:p>
            <a:pPr algn="l" indent="0" marL="0">
              <a:lnSpc>
                <a:spcPct val="128000"/>
              </a:lnSpc>
              <a:buNone/>
            </a:pPr>
            <a:r>
              <a:rPr lang="en-US" sz="1100" dirty="0">
                <a:solidFill>
                  <a:srgbClr val="000000"/>
                </a:solidFill>
                <a:latin typeface="Lato" pitchFamily="34" charset="0"/>
                <a:ea typeface="Lato" pitchFamily="34" charset="-122"/>
                <a:cs typeface="Lato" pitchFamily="34" charset="-120"/>
              </a:rPr>
              <a:t>✅</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It carr</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ies</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the newspaper. </a:t>
            </a:r>
            <a:pPr algn="l" indent="0" marL="0">
              <a:lnSpc>
                <a:spcPct val="128000"/>
              </a:lnSpc>
              <a:buNone/>
            </a:pPr>
            <a:r>
              <a:rPr lang="en-US" sz="1100" dirty="0">
                <a:solidFill>
                  <a:srgbClr val="000000"/>
                </a:solidFill>
                <a:latin typeface="Lato" pitchFamily="34" charset="0"/>
                <a:ea typeface="Lato" pitchFamily="34" charset="-122"/>
                <a:cs typeface="Lato" pitchFamily="34" charset="-120"/>
              </a:rPr>
              <a:t>🐕</a:t>
            </a:r>
            <a:endParaRPr lang="en-US" sz="1100" dirty="0"/>
          </a:p>
        </p:txBody>
      </p:sp>
      <p:sp>
        <p:nvSpPr>
          <p:cNvPr id="13" name="Text 8"/>
          <p:cNvSpPr/>
          <p:nvPr/>
        </p:nvSpPr>
        <p:spPr>
          <a:xfrm>
            <a:off x="731193" y="3958828"/>
            <a:ext cx="7894886" cy="446931"/>
          </a:xfrm>
          <a:prstGeom prst="rect">
            <a:avLst/>
          </a:prstGeom>
          <a:noFill/>
          <a:ln/>
        </p:spPr>
        <p:txBody>
          <a:bodyPr wrap="square" lIns="0" tIns="0" rIns="0" bIns="0" rtlCol="0" anchor="t">
            <a:normAutofit/>
          </a:bodyPr>
          <a:lstStyle/>
          <a:p>
            <a:pPr algn="l" indent="0" marL="0">
              <a:lnSpc>
                <a:spcPct val="128000"/>
              </a:lnSpc>
              <a:buNone/>
            </a:pPr>
            <a:r>
              <a:rPr lang="en-US" sz="1100" dirty="0">
                <a:solidFill>
                  <a:srgbClr val="000000"/>
                </a:solidFill>
                <a:latin typeface="Lato" pitchFamily="34" charset="0"/>
                <a:ea typeface="Lato" pitchFamily="34" charset="-122"/>
                <a:cs typeface="Lato" pitchFamily="34" charset="-120"/>
              </a:rPr>
              <a:t>🌟</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a:t>
            </a:r>
            <a:pPr algn="l" indent="0" marL="0">
              <a:lnSpc>
                <a:spcPct val="128000"/>
              </a:lnSpc>
              <a:buNone/>
            </a:pPr>
            <a:r>
              <a:rPr lang="en-US" sz="1100" b="1" dirty="0">
                <a:solidFill>
                  <a:srgbClr val="4A4A45"/>
                </a:solidFill>
                <a:latin typeface="Lato" pitchFamily="34" charset="0"/>
                <a:ea typeface="Lato" pitchFamily="34" charset="-122"/>
                <a:cs typeface="Lato" pitchFamily="34" charset="-120"/>
              </a:rPr>
              <a:t>"He / She / It makes verbs change!"</a:t>
            </a:r>
            <a:pPr algn="l" indent="0" marL="0">
              <a:lnSpc>
                <a:spcPct val="128000"/>
              </a:lnSpc>
              <a:buNone/>
            </a:pPr>
            <a:r>
              <a:rPr lang="en-US" sz="1100" dirty="0">
                <a:solidFill>
                  <a:srgbClr val="4A4A45"/>
                </a:solidFill>
                <a:latin typeface="Lato" pitchFamily="34" charset="0"/>
                <a:ea typeface="Lato" pitchFamily="34" charset="-122"/>
                <a:cs typeface="Lato" pitchFamily="34" charset="-120"/>
              </a:rPr>
              <a:t> — Remember this golden rule and you'll never forget! Keep practising every day and soon these endings will feel completely natural. You've got this! </a:t>
            </a:r>
            <a:pPr algn="l" indent="0" marL="0">
              <a:lnSpc>
                <a:spcPct val="128000"/>
              </a:lnSpc>
              <a:buNone/>
            </a:pPr>
            <a:r>
              <a:rPr lang="en-US" sz="1100" dirty="0">
                <a:solidFill>
                  <a:srgbClr val="000000"/>
                </a:solidFill>
                <a:latin typeface="Lato" pitchFamily="34" charset="0"/>
                <a:ea typeface="Lato" pitchFamily="34" charset="-122"/>
                <a:cs typeface="Lato" pitchFamily="34" charset="-120"/>
              </a:rPr>
              <a:t>💪</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98860" y="391269"/>
            <a:ext cx="4738762" cy="391790"/>
          </a:xfrm>
          <a:prstGeom prst="rect">
            <a:avLst/>
          </a:prstGeom>
          <a:noFill/>
          <a:ln/>
        </p:spPr>
        <p:txBody>
          <a:bodyPr wrap="none" lIns="0" tIns="0" rIns="0" bIns="0" rtlCol="0" anchor="t"/>
          <a:lstStyle/>
          <a:p>
            <a:pPr algn="l" indent="0" marL="0">
              <a:lnSpc>
                <a:spcPct val="104000"/>
              </a:lnSpc>
              <a:buNone/>
            </a:pPr>
            <a:r>
              <a:rPr lang="en-US" sz="2450" b="1" dirty="0">
                <a:solidFill>
                  <a:srgbClr val="282824"/>
                </a:solidFill>
                <a:latin typeface="Lato Bold" pitchFamily="34" charset="0"/>
                <a:ea typeface="Lato Bold" pitchFamily="34" charset="-122"/>
                <a:cs typeface="Lato Bold" pitchFamily="34" charset="-120"/>
              </a:rPr>
              <a:t>When Do We Use He / She / It?</a:t>
            </a:r>
            <a:endParaRPr lang="en-US" sz="2450" dirty="0"/>
          </a:p>
        </p:txBody>
      </p:sp>
      <p:sp>
        <p:nvSpPr>
          <p:cNvPr id="3" name="Text 1"/>
          <p:cNvSpPr/>
          <p:nvPr/>
        </p:nvSpPr>
        <p:spPr>
          <a:xfrm>
            <a:off x="998860" y="986730"/>
            <a:ext cx="7146206" cy="727174"/>
          </a:xfrm>
          <a:prstGeom prst="rect">
            <a:avLst/>
          </a:prstGeom>
          <a:noFill/>
          <a:ln/>
        </p:spPr>
        <p:txBody>
          <a:bodyPr wrap="square" lIns="0" tIns="0" rIns="0" bIns="0" rtlCol="0" anchor="t">
            <a:normAutofit/>
          </a:bodyPr>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We use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He / She / It</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with verbs in the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Present Simple tense</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to talk about things that are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generally true</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or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happen regularly</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This includes daily routines, habits, facts, and things that are always or often true. For example, if something happens every day, every week, or is simply a fact about the world, we use the Present Simple. Remember: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He</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She</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and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It</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are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third person singular</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 they each refer to just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one</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person or thing. That is why the verb needs a special ending!</a:t>
            </a:r>
            <a:endParaRPr lang="en-US" sz="950" dirty="0"/>
          </a:p>
        </p:txBody>
      </p:sp>
      <p:pic>
        <p:nvPicPr>
          <p:cNvPr id="4" name="Image 0" descr="preencoded.png">    </p:cNvPr>
          <p:cNvPicPr>
            <a:picLocks noChangeAspect="1"/>
          </p:cNvPicPr>
          <p:nvPr/>
        </p:nvPicPr>
        <p:blipFill>
          <a:blip r:embed="rId1"/>
          <a:stretch>
            <a:fillRect/>
          </a:stretch>
        </p:blipFill>
        <p:spPr>
          <a:xfrm>
            <a:off x="998860" y="1828502"/>
            <a:ext cx="1332309" cy="1332309"/>
          </a:xfrm>
          <a:prstGeom prst="rect">
            <a:avLst/>
          </a:prstGeom>
        </p:spPr>
      </p:pic>
      <p:sp>
        <p:nvSpPr>
          <p:cNvPr id="5" name="Text 2"/>
          <p:cNvSpPr/>
          <p:nvPr/>
        </p:nvSpPr>
        <p:spPr>
          <a:xfrm>
            <a:off x="998860" y="3288134"/>
            <a:ext cx="1567160" cy="200620"/>
          </a:xfrm>
          <a:prstGeom prst="rect">
            <a:avLst/>
          </a:prstGeom>
          <a:noFill/>
          <a:ln/>
        </p:spPr>
        <p:txBody>
          <a:bodyPr wrap="none" lIns="0" tIns="0" rIns="0" bIns="0" rtlCol="0" anchor="t"/>
          <a:lstStyle/>
          <a:p>
            <a:pPr algn="l" indent="0" marL="0">
              <a:lnSpc>
                <a:spcPct val="104000"/>
              </a:lnSpc>
              <a:buNone/>
            </a:pPr>
            <a:r>
              <a:rPr lang="en-US" sz="1200" b="1" dirty="0">
                <a:solidFill>
                  <a:srgbClr val="4A4A45"/>
                </a:solidFill>
                <a:latin typeface="Lato Bold" pitchFamily="34" charset="0"/>
                <a:ea typeface="Lato Bold" pitchFamily="34" charset="-122"/>
                <a:cs typeface="Lato Bold" pitchFamily="34" charset="-120"/>
              </a:rPr>
              <a:t>He </a:t>
            </a:r>
            <a:pPr algn="l" indent="0" marL="0">
              <a:lnSpc>
                <a:spcPct val="104000"/>
              </a:lnSpc>
              <a:buNone/>
            </a:pPr>
            <a:r>
              <a:rPr lang="en-US" sz="1200" b="1" dirty="0">
                <a:solidFill>
                  <a:srgbClr val="000000"/>
                </a:solidFill>
                <a:latin typeface="Lato Bold" pitchFamily="34" charset="0"/>
                <a:ea typeface="Lato Bold" pitchFamily="34" charset="-122"/>
                <a:cs typeface="Lato Bold" pitchFamily="34" charset="-120"/>
              </a:rPr>
              <a:t>👦</a:t>
            </a:r>
            <a:endParaRPr lang="en-US" sz="1200" dirty="0"/>
          </a:p>
        </p:txBody>
      </p:sp>
      <p:sp>
        <p:nvSpPr>
          <p:cNvPr id="6" name="Text 3"/>
          <p:cNvSpPr/>
          <p:nvPr/>
        </p:nvSpPr>
        <p:spPr>
          <a:xfrm>
            <a:off x="998860" y="3549848"/>
            <a:ext cx="2297162" cy="545381"/>
          </a:xfrm>
          <a:prstGeom prst="rect">
            <a:avLst/>
          </a:prstGeom>
          <a:noFill/>
          <a:ln/>
        </p:spPr>
        <p:txBody>
          <a:bodyPr wrap="square" lIns="0" tIns="0" rIns="0" bIns="0" rtlCol="0" anchor="t">
            <a:normAutofit/>
          </a:bodyPr>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Refers to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one boy or man</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We use "he" when talking about a male person. Example: </a:t>
            </a:r>
            <a:pPr algn="l" indent="0" marL="0">
              <a:lnSpc>
                <a:spcPct val="121000"/>
              </a:lnSpc>
              <a:buNone/>
            </a:pPr>
            <a:r>
              <a:rPr lang="en-US" sz="950" i="1" dirty="0">
                <a:solidFill>
                  <a:srgbClr val="4A4A45"/>
                </a:solidFill>
                <a:latin typeface="Lato" pitchFamily="34" charset="0"/>
                <a:ea typeface="Lato" pitchFamily="34" charset="-122"/>
                <a:cs typeface="Lato" pitchFamily="34" charset="-120"/>
              </a:rPr>
              <a:t>He plays football every day.</a:t>
            </a:r>
            <a:endParaRPr lang="en-US" sz="950" dirty="0"/>
          </a:p>
        </p:txBody>
      </p:sp>
      <p:pic>
        <p:nvPicPr>
          <p:cNvPr id="7" name="Image 1" descr="preencoded.png">    </p:cNvPr>
          <p:cNvPicPr>
            <a:picLocks noChangeAspect="1"/>
          </p:cNvPicPr>
          <p:nvPr/>
        </p:nvPicPr>
        <p:blipFill>
          <a:blip r:embed="rId2"/>
          <a:stretch>
            <a:fillRect/>
          </a:stretch>
        </p:blipFill>
        <p:spPr>
          <a:xfrm>
            <a:off x="3423345" y="1828502"/>
            <a:ext cx="1332309" cy="1332309"/>
          </a:xfrm>
          <a:prstGeom prst="rect">
            <a:avLst/>
          </a:prstGeom>
        </p:spPr>
      </p:pic>
      <p:sp>
        <p:nvSpPr>
          <p:cNvPr id="8" name="Text 4"/>
          <p:cNvSpPr/>
          <p:nvPr/>
        </p:nvSpPr>
        <p:spPr>
          <a:xfrm>
            <a:off x="3423345" y="3288134"/>
            <a:ext cx="1567160" cy="200620"/>
          </a:xfrm>
          <a:prstGeom prst="rect">
            <a:avLst/>
          </a:prstGeom>
          <a:noFill/>
          <a:ln/>
        </p:spPr>
        <p:txBody>
          <a:bodyPr wrap="none" lIns="0" tIns="0" rIns="0" bIns="0" rtlCol="0" anchor="t"/>
          <a:lstStyle/>
          <a:p>
            <a:pPr algn="l" indent="0" marL="0">
              <a:lnSpc>
                <a:spcPct val="104000"/>
              </a:lnSpc>
              <a:buNone/>
            </a:pPr>
            <a:r>
              <a:rPr lang="en-US" sz="1200" b="1" dirty="0">
                <a:solidFill>
                  <a:srgbClr val="4A4A45"/>
                </a:solidFill>
                <a:latin typeface="Lato Bold" pitchFamily="34" charset="0"/>
                <a:ea typeface="Lato Bold" pitchFamily="34" charset="-122"/>
                <a:cs typeface="Lato Bold" pitchFamily="34" charset="-120"/>
              </a:rPr>
              <a:t>She </a:t>
            </a:r>
            <a:pPr algn="l" indent="0" marL="0">
              <a:lnSpc>
                <a:spcPct val="104000"/>
              </a:lnSpc>
              <a:buNone/>
            </a:pPr>
            <a:r>
              <a:rPr lang="en-US" sz="1200" b="1" dirty="0">
                <a:solidFill>
                  <a:srgbClr val="000000"/>
                </a:solidFill>
                <a:latin typeface="Lato Bold" pitchFamily="34" charset="0"/>
                <a:ea typeface="Lato Bold" pitchFamily="34" charset="-122"/>
                <a:cs typeface="Lato Bold" pitchFamily="34" charset="-120"/>
              </a:rPr>
              <a:t>👩</a:t>
            </a:r>
            <a:endParaRPr lang="en-US" sz="1200" dirty="0"/>
          </a:p>
        </p:txBody>
      </p:sp>
      <p:sp>
        <p:nvSpPr>
          <p:cNvPr id="9" name="Text 5"/>
          <p:cNvSpPr/>
          <p:nvPr/>
        </p:nvSpPr>
        <p:spPr>
          <a:xfrm>
            <a:off x="3423345" y="3549848"/>
            <a:ext cx="2297162" cy="545381"/>
          </a:xfrm>
          <a:prstGeom prst="rect">
            <a:avLst/>
          </a:prstGeom>
          <a:noFill/>
          <a:ln/>
        </p:spPr>
        <p:txBody>
          <a:bodyPr wrap="square" lIns="0" tIns="0" rIns="0" bIns="0" rtlCol="0" anchor="t">
            <a:normAutofit/>
          </a:bodyPr>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Refers to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one girl or woman</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We use "she" when talking about a female person. Example: </a:t>
            </a:r>
            <a:pPr algn="l" indent="0" marL="0">
              <a:lnSpc>
                <a:spcPct val="121000"/>
              </a:lnSpc>
              <a:buNone/>
            </a:pPr>
            <a:r>
              <a:rPr lang="en-US" sz="950" i="1" dirty="0">
                <a:solidFill>
                  <a:srgbClr val="4A4A45"/>
                </a:solidFill>
                <a:latin typeface="Lato" pitchFamily="34" charset="0"/>
                <a:ea typeface="Lato" pitchFamily="34" charset="-122"/>
                <a:cs typeface="Lato" pitchFamily="34" charset="-120"/>
              </a:rPr>
              <a:t>She reads books every evening.</a:t>
            </a:r>
            <a:endParaRPr lang="en-US" sz="950" dirty="0"/>
          </a:p>
        </p:txBody>
      </p:sp>
      <p:pic>
        <p:nvPicPr>
          <p:cNvPr id="10" name="Image 2" descr="preencoded.png">    </p:cNvPr>
          <p:cNvPicPr>
            <a:picLocks noChangeAspect="1"/>
          </p:cNvPicPr>
          <p:nvPr/>
        </p:nvPicPr>
        <p:blipFill>
          <a:blip r:embed="rId3"/>
          <a:stretch>
            <a:fillRect/>
          </a:stretch>
        </p:blipFill>
        <p:spPr>
          <a:xfrm>
            <a:off x="5847829" y="1828502"/>
            <a:ext cx="1332309" cy="1332309"/>
          </a:xfrm>
          <a:prstGeom prst="rect">
            <a:avLst/>
          </a:prstGeom>
        </p:spPr>
      </p:pic>
      <p:sp>
        <p:nvSpPr>
          <p:cNvPr id="11" name="Text 6"/>
          <p:cNvSpPr/>
          <p:nvPr/>
        </p:nvSpPr>
        <p:spPr>
          <a:xfrm>
            <a:off x="5847829" y="3288134"/>
            <a:ext cx="1567160" cy="200620"/>
          </a:xfrm>
          <a:prstGeom prst="rect">
            <a:avLst/>
          </a:prstGeom>
          <a:noFill/>
          <a:ln/>
        </p:spPr>
        <p:txBody>
          <a:bodyPr wrap="none" lIns="0" tIns="0" rIns="0" bIns="0" rtlCol="0" anchor="t"/>
          <a:lstStyle/>
          <a:p>
            <a:pPr algn="l" indent="0" marL="0">
              <a:lnSpc>
                <a:spcPct val="104000"/>
              </a:lnSpc>
              <a:buNone/>
            </a:pPr>
            <a:r>
              <a:rPr lang="en-US" sz="1200" b="1" dirty="0">
                <a:solidFill>
                  <a:srgbClr val="4A4A45"/>
                </a:solidFill>
                <a:latin typeface="Lato Bold" pitchFamily="34" charset="0"/>
                <a:ea typeface="Lato Bold" pitchFamily="34" charset="-122"/>
                <a:cs typeface="Lato Bold" pitchFamily="34" charset="-120"/>
              </a:rPr>
              <a:t>It </a:t>
            </a:r>
            <a:pPr algn="l" indent="0" marL="0">
              <a:lnSpc>
                <a:spcPct val="104000"/>
              </a:lnSpc>
              <a:buNone/>
            </a:pPr>
            <a:r>
              <a:rPr lang="en-US" sz="1200" b="1" dirty="0">
                <a:solidFill>
                  <a:srgbClr val="000000"/>
                </a:solidFill>
                <a:latin typeface="Lato Bold" pitchFamily="34" charset="0"/>
                <a:ea typeface="Lato Bold" pitchFamily="34" charset="-122"/>
                <a:cs typeface="Lato Bold" pitchFamily="34" charset="-120"/>
              </a:rPr>
              <a:t>🐱</a:t>
            </a:r>
            <a:endParaRPr lang="en-US" sz="1200" dirty="0"/>
          </a:p>
        </p:txBody>
      </p:sp>
      <p:sp>
        <p:nvSpPr>
          <p:cNvPr id="12" name="Text 7"/>
          <p:cNvSpPr/>
          <p:nvPr/>
        </p:nvSpPr>
        <p:spPr>
          <a:xfrm>
            <a:off x="5847829" y="3549848"/>
            <a:ext cx="2297162" cy="545381"/>
          </a:xfrm>
          <a:prstGeom prst="rect">
            <a:avLst/>
          </a:prstGeom>
          <a:noFill/>
          <a:ln/>
        </p:spPr>
        <p:txBody>
          <a:bodyPr wrap="square" lIns="0" tIns="0" rIns="0" bIns="0" rtlCol="0" anchor="t">
            <a:normAutofit/>
          </a:bodyPr>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Refers to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one animal or thing</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We use "it" for animals, objects, or anything that is not a person. Example: </a:t>
            </a:r>
            <a:pPr algn="l" indent="0" marL="0">
              <a:lnSpc>
                <a:spcPct val="121000"/>
              </a:lnSpc>
              <a:buNone/>
            </a:pPr>
            <a:r>
              <a:rPr lang="en-US" sz="950" i="1" dirty="0">
                <a:solidFill>
                  <a:srgbClr val="4A4A45"/>
                </a:solidFill>
                <a:latin typeface="Lato" pitchFamily="34" charset="0"/>
                <a:ea typeface="Lato" pitchFamily="34" charset="-122"/>
                <a:cs typeface="Lato" pitchFamily="34" charset="-120"/>
              </a:rPr>
              <a:t>It sleeps on the sofa.</a:t>
            </a:r>
            <a:endParaRPr lang="en-US" sz="950" dirty="0"/>
          </a:p>
        </p:txBody>
      </p:sp>
      <p:sp>
        <p:nvSpPr>
          <p:cNvPr id="13" name="Shape 8"/>
          <p:cNvSpPr/>
          <p:nvPr/>
        </p:nvSpPr>
        <p:spPr>
          <a:xfrm>
            <a:off x="998860" y="4209827"/>
            <a:ext cx="7146206" cy="427806"/>
          </a:xfrm>
          <a:prstGeom prst="roundRect">
            <a:avLst>
              <a:gd name="adj" fmla="val 4396"/>
            </a:avLst>
          </a:prstGeom>
          <a:solidFill>
            <a:srgbClr val="B6D6FC"/>
          </a:solidFill>
          <a:ln/>
        </p:spPr>
      </p:sp>
      <p:pic>
        <p:nvPicPr>
          <p:cNvPr id="14" name="Image 3" descr="preencoded.png">    </p:cNvPr>
          <p:cNvPicPr>
            <a:picLocks noChangeAspect="1"/>
          </p:cNvPicPr>
          <p:nvPr/>
        </p:nvPicPr>
        <p:blipFill>
          <a:blip r:embed="rId4"/>
          <a:stretch>
            <a:fillRect/>
          </a:stretch>
        </p:blipFill>
        <p:spPr>
          <a:xfrm>
            <a:off x="1124173" y="4380607"/>
            <a:ext cx="156716" cy="125313"/>
          </a:xfrm>
          <a:prstGeom prst="rect">
            <a:avLst/>
          </a:prstGeom>
        </p:spPr>
      </p:pic>
      <p:sp>
        <p:nvSpPr>
          <p:cNvPr id="15" name="Text 9"/>
          <p:cNvSpPr/>
          <p:nvPr/>
        </p:nvSpPr>
        <p:spPr>
          <a:xfrm>
            <a:off x="1406203" y="4332833"/>
            <a:ext cx="7070750" cy="181794"/>
          </a:xfrm>
          <a:prstGeom prst="rect">
            <a:avLst/>
          </a:prstGeom>
          <a:noFill/>
          <a:ln/>
        </p:spPr>
        <p:txBody>
          <a:bodyPr wrap="none" lIns="0" tIns="0" rIns="0" bIns="0" rtlCol="0" anchor="t"/>
          <a:lstStyle/>
          <a:p>
            <a:pPr algn="l" indent="0" marL="0">
              <a:lnSpc>
                <a:spcPct val="121000"/>
              </a:lnSpc>
              <a:buNone/>
            </a:pPr>
            <a:r>
              <a:rPr lang="en-US" sz="950" b="1" dirty="0">
                <a:solidFill>
                  <a:srgbClr val="000000"/>
                </a:solidFill>
                <a:latin typeface="Lato" pitchFamily="34" charset="0"/>
                <a:ea typeface="Lato" pitchFamily="34" charset="-122"/>
                <a:cs typeface="Lato" pitchFamily="34" charset="-120"/>
              </a:rPr>
              <a:t>Remember:</a:t>
            </a:r>
            <a:pPr algn="l" indent="0" marL="0">
              <a:lnSpc>
                <a:spcPct val="121000"/>
              </a:lnSpc>
              <a:buNone/>
            </a:pPr>
            <a:r>
              <a:rPr lang="en-US" sz="950" dirty="0">
                <a:solidFill>
                  <a:srgbClr val="000000"/>
                </a:solidFill>
                <a:latin typeface="Lato" pitchFamily="34" charset="0"/>
                <a:ea typeface="Lato" pitchFamily="34" charset="-122"/>
                <a:cs typeface="Lato" pitchFamily="34" charset="-120"/>
              </a:rPr>
              <a:t> He / She / It = </a:t>
            </a:r>
            <a:pPr algn="l" indent="0" marL="0">
              <a:lnSpc>
                <a:spcPct val="121000"/>
              </a:lnSpc>
              <a:buNone/>
            </a:pPr>
            <a:r>
              <a:rPr lang="en-US" sz="950" b="1" dirty="0">
                <a:solidFill>
                  <a:srgbClr val="000000"/>
                </a:solidFill>
                <a:latin typeface="Lato" pitchFamily="34" charset="0"/>
                <a:ea typeface="Lato" pitchFamily="34" charset="-122"/>
                <a:cs typeface="Lato" pitchFamily="34" charset="-120"/>
              </a:rPr>
              <a:t>one person or thing</a:t>
            </a:r>
            <a:pPr algn="l" indent="0" marL="0">
              <a:lnSpc>
                <a:spcPct val="121000"/>
              </a:lnSpc>
              <a:buNone/>
            </a:pPr>
            <a:r>
              <a:rPr lang="en-US" sz="950" dirty="0">
                <a:solidFill>
                  <a:srgbClr val="000000"/>
                </a:solidFill>
                <a:latin typeface="Lato" pitchFamily="34" charset="0"/>
                <a:ea typeface="Lato" pitchFamily="34" charset="-122"/>
                <a:cs typeface="Lato" pitchFamily="34" charset="-120"/>
              </a:rPr>
              <a:t>. Always use a changed verb form with these pronouns!</a:t>
            </a:r>
            <a:endParaRPr lang="en-US" sz="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2029569" y="294829"/>
            <a:ext cx="3483918" cy="278755"/>
          </a:xfrm>
          <a:prstGeom prst="rect">
            <a:avLst/>
          </a:prstGeom>
          <a:noFill/>
          <a:ln/>
        </p:spPr>
        <p:txBody>
          <a:bodyPr wrap="none" lIns="0" tIns="0" rIns="0" bIns="0" rtlCol="0" anchor="t"/>
          <a:lstStyle/>
          <a:p>
            <a:pPr algn="l" indent="0" marL="0">
              <a:lnSpc>
                <a:spcPct val="104000"/>
              </a:lnSpc>
              <a:buNone/>
            </a:pPr>
            <a:r>
              <a:rPr lang="en-US" sz="1750" b="1" dirty="0">
                <a:solidFill>
                  <a:srgbClr val="282824"/>
                </a:solidFill>
                <a:latin typeface="Lato Bold" pitchFamily="34" charset="0"/>
                <a:ea typeface="Lato Bold" pitchFamily="34" charset="-122"/>
                <a:cs typeface="Lato Bold" pitchFamily="34" charset="-120"/>
              </a:rPr>
              <a:t>Base Verb vs He / She / It Form</a:t>
            </a:r>
            <a:endParaRPr lang="en-US" sz="1750" dirty="0"/>
          </a:p>
        </p:txBody>
      </p:sp>
      <p:sp>
        <p:nvSpPr>
          <p:cNvPr id="3" name="Text 1"/>
          <p:cNvSpPr/>
          <p:nvPr/>
        </p:nvSpPr>
        <p:spPr>
          <a:xfrm>
            <a:off x="2029569" y="676721"/>
            <a:ext cx="5084787" cy="337765"/>
          </a:xfrm>
          <a:prstGeom prst="rect">
            <a:avLst/>
          </a:prstGeom>
          <a:noFill/>
          <a:ln/>
        </p:spPr>
        <p:txBody>
          <a:bodyPr wrap="square" lIns="0" tIns="0" rIns="0" bIns="0" rtlCol="0" anchor="t">
            <a:normAutofit/>
          </a:bodyPr>
          <a:lstStyle/>
          <a:p>
            <a:pPr algn="l" indent="0" marL="0">
              <a:lnSpc>
                <a:spcPct val="105000"/>
              </a:lnSpc>
              <a:buNone/>
            </a:pPr>
            <a:r>
              <a:rPr lang="en-US" sz="700" dirty="0">
                <a:solidFill>
                  <a:srgbClr val="4A4A45"/>
                </a:solidFill>
                <a:latin typeface="Lato" pitchFamily="34" charset="0"/>
                <a:ea typeface="Lato" pitchFamily="34" charset="-122"/>
                <a:cs typeface="Lato" pitchFamily="34" charset="-120"/>
              </a:rPr>
              <a:t>In English, the verb form changes depending on </a:t>
            </a:r>
            <a:pPr algn="l" indent="0" marL="0">
              <a:lnSpc>
                <a:spcPct val="105000"/>
              </a:lnSpc>
              <a:buNone/>
            </a:pPr>
            <a:r>
              <a:rPr lang="en-US" sz="700" b="1" dirty="0">
                <a:solidFill>
                  <a:srgbClr val="4A4A45"/>
                </a:solidFill>
                <a:latin typeface="Lato" pitchFamily="34" charset="0"/>
                <a:ea typeface="Lato" pitchFamily="34" charset="-122"/>
                <a:cs typeface="Lato" pitchFamily="34" charset="-120"/>
              </a:rPr>
              <a:t>who</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is doing the action. For </a:t>
            </a:r>
            <a:pPr algn="l" indent="0" marL="0">
              <a:lnSpc>
                <a:spcPct val="105000"/>
              </a:lnSpc>
              <a:buNone/>
            </a:pPr>
            <a:r>
              <a:rPr lang="en-US" sz="700" b="1" dirty="0">
                <a:solidFill>
                  <a:srgbClr val="4A4A45"/>
                </a:solidFill>
                <a:latin typeface="Lato" pitchFamily="34" charset="0"/>
                <a:ea typeface="Lato" pitchFamily="34" charset="-122"/>
                <a:cs typeface="Lato" pitchFamily="34" charset="-120"/>
              </a:rPr>
              <a:t>I / You / We / They</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we use the </a:t>
            </a:r>
            <a:pPr algn="l" indent="0" marL="0">
              <a:lnSpc>
                <a:spcPct val="105000"/>
              </a:lnSpc>
              <a:buNone/>
            </a:pPr>
            <a:r>
              <a:rPr lang="en-US" sz="700" b="1" dirty="0">
                <a:solidFill>
                  <a:srgbClr val="4A4A45"/>
                </a:solidFill>
                <a:latin typeface="Lato" pitchFamily="34" charset="0"/>
                <a:ea typeface="Lato" pitchFamily="34" charset="-122"/>
                <a:cs typeface="Lato" pitchFamily="34" charset="-120"/>
              </a:rPr>
              <a:t>base verb</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 the plain form with no ending. But for </a:t>
            </a:r>
            <a:pPr algn="l" indent="0" marL="0">
              <a:lnSpc>
                <a:spcPct val="105000"/>
              </a:lnSpc>
              <a:buNone/>
            </a:pPr>
            <a:r>
              <a:rPr lang="en-US" sz="700" b="1" dirty="0">
                <a:solidFill>
                  <a:srgbClr val="4A4A45"/>
                </a:solidFill>
                <a:latin typeface="Lato" pitchFamily="34" charset="0"/>
                <a:ea typeface="Lato" pitchFamily="34" charset="-122"/>
                <a:cs typeface="Lato" pitchFamily="34" charset="-120"/>
              </a:rPr>
              <a:t>He / She / It</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we must </a:t>
            </a:r>
            <a:pPr algn="l" indent="0" marL="0">
              <a:lnSpc>
                <a:spcPct val="105000"/>
              </a:lnSpc>
              <a:buNone/>
            </a:pPr>
            <a:r>
              <a:rPr lang="en-US" sz="700" b="1" dirty="0">
                <a:solidFill>
                  <a:srgbClr val="4A4A45"/>
                </a:solidFill>
                <a:latin typeface="Lato" pitchFamily="34" charset="0"/>
                <a:ea typeface="Lato" pitchFamily="34" charset="-122"/>
                <a:cs typeface="Lato" pitchFamily="34" charset="-120"/>
              </a:rPr>
              <a:t>change</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the verb by adding </a:t>
            </a:r>
            <a:pPr algn="l" indent="0" marL="0">
              <a:lnSpc>
                <a:spcPct val="105000"/>
              </a:lnSpc>
              <a:buNone/>
            </a:pPr>
            <a:r>
              <a:rPr lang="en-US" sz="700" b="1" dirty="0">
                <a:solidFill>
                  <a:srgbClr val="4A4A45"/>
                </a:solidFill>
                <a:latin typeface="Lato" pitchFamily="34" charset="0"/>
                <a:ea typeface="Lato" pitchFamily="34" charset="-122"/>
                <a:cs typeface="Lato" pitchFamily="34" charset="-120"/>
              </a:rPr>
              <a:t>-s</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or </a:t>
            </a:r>
            <a:pPr algn="l" indent="0" marL="0">
              <a:lnSpc>
                <a:spcPct val="105000"/>
              </a:lnSpc>
              <a:buNone/>
            </a:pPr>
            <a:r>
              <a:rPr lang="en-US" sz="700" b="1" dirty="0">
                <a:solidFill>
                  <a:srgbClr val="4A4A45"/>
                </a:solidFill>
                <a:latin typeface="Lato" pitchFamily="34" charset="0"/>
                <a:ea typeface="Lato" pitchFamily="34" charset="-122"/>
                <a:cs typeface="Lato" pitchFamily="34" charset="-120"/>
              </a:rPr>
              <a:t>-es</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This is one of the most important grammar rules in English! Look at the comparison below to see the difference clearly.</a:t>
            </a:r>
            <a:endParaRPr lang="en-US" sz="700" dirty="0"/>
          </a:p>
        </p:txBody>
      </p:sp>
      <p:sp>
        <p:nvSpPr>
          <p:cNvPr id="4" name="Shape 2"/>
          <p:cNvSpPr/>
          <p:nvPr/>
        </p:nvSpPr>
        <p:spPr>
          <a:xfrm>
            <a:off x="1965350" y="1072455"/>
            <a:ext cx="2562002" cy="923851"/>
          </a:xfrm>
          <a:prstGeom prst="roundRect">
            <a:avLst>
              <a:gd name="adj" fmla="val 1448"/>
            </a:avLst>
          </a:prstGeom>
          <a:solidFill>
            <a:srgbClr val="282824"/>
          </a:solidFill>
          <a:ln/>
        </p:spPr>
      </p:sp>
      <p:sp>
        <p:nvSpPr>
          <p:cNvPr id="5" name="Text 3"/>
          <p:cNvSpPr/>
          <p:nvPr/>
        </p:nvSpPr>
        <p:spPr>
          <a:xfrm>
            <a:off x="2054498" y="1124024"/>
            <a:ext cx="1572295" cy="139378"/>
          </a:xfrm>
          <a:prstGeom prst="rect">
            <a:avLst/>
          </a:prstGeom>
          <a:noFill/>
          <a:ln/>
        </p:spPr>
        <p:txBody>
          <a:bodyPr wrap="none" lIns="0" tIns="0" rIns="0" bIns="0" rtlCol="0" anchor="t"/>
          <a:lstStyle/>
          <a:p>
            <a:pPr algn="l" indent="0" marL="0">
              <a:lnSpc>
                <a:spcPct val="104000"/>
              </a:lnSpc>
              <a:buNone/>
            </a:pPr>
            <a:r>
              <a:rPr lang="en-US" sz="850" b="1" dirty="0">
                <a:solidFill>
                  <a:srgbClr val="FFFFFF"/>
                </a:solidFill>
                <a:latin typeface="Lato Bold" pitchFamily="34" charset="0"/>
                <a:ea typeface="Lato Bold" pitchFamily="34" charset="-122"/>
                <a:cs typeface="Lato Bold" pitchFamily="34" charset="-120"/>
              </a:rPr>
              <a:t>I / You / We / They</a:t>
            </a:r>
            <a:endParaRPr lang="en-US" sz="850" dirty="0"/>
          </a:p>
        </p:txBody>
      </p:sp>
      <p:sp>
        <p:nvSpPr>
          <p:cNvPr id="6" name="Text 4"/>
          <p:cNvSpPr/>
          <p:nvPr/>
        </p:nvSpPr>
        <p:spPr>
          <a:xfrm>
            <a:off x="2054498" y="1314971"/>
            <a:ext cx="2840906" cy="112588"/>
          </a:xfrm>
          <a:prstGeom prst="rect">
            <a:avLst/>
          </a:prstGeom>
          <a:noFill/>
          <a:ln/>
        </p:spPr>
        <p:txBody>
          <a:bodyPr wrap="none" lIns="0" tIns="0" rIns="0" bIns="0" rtlCol="0" anchor="t"/>
          <a:lstStyle/>
          <a:p>
            <a:pPr algn="l" indent="0" marL="0">
              <a:lnSpc>
                <a:spcPct val="105000"/>
              </a:lnSpc>
              <a:buNone/>
            </a:pPr>
            <a:r>
              <a:rPr lang="en-US" sz="700" dirty="0">
                <a:solidFill>
                  <a:srgbClr val="FFFFFF"/>
                </a:solidFill>
                <a:latin typeface="Lato" pitchFamily="34" charset="0"/>
                <a:ea typeface="Lato" pitchFamily="34" charset="-122"/>
                <a:cs typeface="Lato" pitchFamily="34" charset="-120"/>
              </a:rPr>
              <a:t>Use the </a:t>
            </a:r>
            <a:pPr algn="l" indent="0" marL="0">
              <a:lnSpc>
                <a:spcPct val="105000"/>
              </a:lnSpc>
              <a:buNone/>
            </a:pPr>
            <a:r>
              <a:rPr lang="en-US" sz="700" b="1" dirty="0">
                <a:solidFill>
                  <a:srgbClr val="FFFFFF"/>
                </a:solidFill>
                <a:latin typeface="Lato" pitchFamily="34" charset="0"/>
                <a:ea typeface="Lato" pitchFamily="34" charset="-122"/>
                <a:cs typeface="Lato" pitchFamily="34" charset="-120"/>
              </a:rPr>
              <a:t>base verb</a:t>
            </a:r>
            <a:pPr algn="l" indent="0" marL="0">
              <a:lnSpc>
                <a:spcPct val="105000"/>
              </a:lnSpc>
              <a:buNone/>
            </a:pPr>
            <a:r>
              <a:rPr lang="en-US" sz="700" dirty="0">
                <a:solidFill>
                  <a:srgbClr val="FFFFFF"/>
                </a:solidFill>
                <a:latin typeface="Lato" pitchFamily="34" charset="0"/>
                <a:ea typeface="Lato" pitchFamily="34" charset="-122"/>
                <a:cs typeface="Lato" pitchFamily="34" charset="-120"/>
              </a:rPr>
              <a:t> — no change needed!</a:t>
            </a:r>
            <a:endParaRPr lang="en-US" sz="700" dirty="0"/>
          </a:p>
        </p:txBody>
      </p:sp>
      <p:sp>
        <p:nvSpPr>
          <p:cNvPr id="7" name="Text 5"/>
          <p:cNvSpPr/>
          <p:nvPr/>
        </p:nvSpPr>
        <p:spPr>
          <a:xfrm>
            <a:off x="2054498" y="1473919"/>
            <a:ext cx="2383706" cy="504379"/>
          </a:xfrm>
          <a:prstGeom prst="rect">
            <a:avLst/>
          </a:prstGeom>
          <a:noFill/>
          <a:ln/>
        </p:spPr>
        <p:txBody>
          <a:bodyPr wrap="square" lIns="0" tIns="0" rIns="0" bIns="0" rtlCol="0" anchor="t">
            <a:normAutofit/>
          </a:bodyPr>
          <a:lstStyle/>
          <a:p>
            <a:pPr algn="l" marL="342900" indent="-342900">
              <a:lnSpc>
                <a:spcPct val="105000"/>
              </a:lnSpc>
              <a:buSzPct val="100000"/>
              <a:buChar char="•"/>
            </a:pPr>
            <a:r>
              <a:rPr lang="en-US" sz="700" dirty="0">
                <a:solidFill>
                  <a:srgbClr val="FFFFFF"/>
                </a:solidFill>
                <a:latin typeface="Lato" pitchFamily="34" charset="0"/>
                <a:ea typeface="Lato" pitchFamily="34" charset="-122"/>
                <a:cs typeface="Lato" pitchFamily="34" charset="-120"/>
              </a:rPr>
              <a:t>I </a:t>
            </a:r>
            <a:pPr algn="l" marL="342900" indent="-342900">
              <a:lnSpc>
                <a:spcPct val="105000"/>
              </a:lnSpc>
              <a:buSzPct val="100000"/>
              <a:buChar char="•"/>
            </a:pPr>
            <a:r>
              <a:rPr lang="en-US" sz="700" b="1" dirty="0">
                <a:solidFill>
                  <a:srgbClr val="FFFFFF"/>
                </a:solidFill>
                <a:latin typeface="Lato" pitchFamily="34" charset="0"/>
                <a:ea typeface="Lato" pitchFamily="34" charset="-122"/>
                <a:cs typeface="Lato" pitchFamily="34" charset="-120"/>
              </a:rPr>
              <a:t>play</a:t>
            </a:r>
            <a:pPr algn="l" marL="342900" indent="-342900">
              <a:lnSpc>
                <a:spcPct val="105000"/>
              </a:lnSpc>
              <a:buSzPct val="100000"/>
              <a:buChar char="•"/>
            </a:pPr>
            <a:r>
              <a:rPr lang="en-US" sz="700" dirty="0">
                <a:solidFill>
                  <a:srgbClr val="FFFFFF"/>
                </a:solidFill>
                <a:latin typeface="Lato" pitchFamily="34" charset="0"/>
                <a:ea typeface="Lato" pitchFamily="34" charset="-122"/>
                <a:cs typeface="Lato" pitchFamily="34" charset="-120"/>
              </a:rPr>
              <a:t> football.</a:t>
            </a:r>
            <a:endParaRPr lang="en-US" sz="700" dirty="0"/>
          </a:p>
          <a:p>
            <a:pPr algn="l" marL="342900" indent="-342900">
              <a:lnSpc>
                <a:spcPct val="105000"/>
              </a:lnSpc>
              <a:buSzPct val="100000"/>
              <a:buChar char="•"/>
            </a:pPr>
            <a:r>
              <a:rPr lang="en-US" sz="700" dirty="0">
                <a:solidFill>
                  <a:srgbClr val="FFFFFF"/>
                </a:solidFill>
                <a:latin typeface="Lato" pitchFamily="34" charset="0"/>
                <a:ea typeface="Lato" pitchFamily="34" charset="-122"/>
                <a:cs typeface="Lato" pitchFamily="34" charset="-120"/>
              </a:rPr>
              <a:t>You </a:t>
            </a:r>
            <a:pPr algn="l" marL="342900" indent="-342900">
              <a:lnSpc>
                <a:spcPct val="105000"/>
              </a:lnSpc>
              <a:buSzPct val="100000"/>
              <a:buChar char="•"/>
            </a:pPr>
            <a:r>
              <a:rPr lang="en-US" sz="700" b="1" dirty="0">
                <a:solidFill>
                  <a:srgbClr val="FFFFFF"/>
                </a:solidFill>
                <a:latin typeface="Lato" pitchFamily="34" charset="0"/>
                <a:ea typeface="Lato" pitchFamily="34" charset="-122"/>
                <a:cs typeface="Lato" pitchFamily="34" charset="-120"/>
              </a:rPr>
              <a:t>read</a:t>
            </a:r>
            <a:pPr algn="l" marL="342900" indent="-342900">
              <a:lnSpc>
                <a:spcPct val="105000"/>
              </a:lnSpc>
              <a:buSzPct val="100000"/>
              <a:buChar char="•"/>
            </a:pPr>
            <a:r>
              <a:rPr lang="en-US" sz="700" dirty="0">
                <a:solidFill>
                  <a:srgbClr val="FFFFFF"/>
                </a:solidFill>
                <a:latin typeface="Lato" pitchFamily="34" charset="0"/>
                <a:ea typeface="Lato" pitchFamily="34" charset="-122"/>
                <a:cs typeface="Lato" pitchFamily="34" charset="-120"/>
              </a:rPr>
              <a:t> every day.</a:t>
            </a:r>
            <a:endParaRPr lang="en-US" sz="700" dirty="0"/>
          </a:p>
          <a:p>
            <a:pPr algn="l" marL="342900" indent="-342900">
              <a:lnSpc>
                <a:spcPct val="105000"/>
              </a:lnSpc>
              <a:buSzPct val="100000"/>
              <a:buChar char="•"/>
            </a:pPr>
            <a:r>
              <a:rPr lang="en-US" sz="700" dirty="0">
                <a:solidFill>
                  <a:srgbClr val="FFFFFF"/>
                </a:solidFill>
                <a:latin typeface="Lato" pitchFamily="34" charset="0"/>
                <a:ea typeface="Lato" pitchFamily="34" charset="-122"/>
                <a:cs typeface="Lato" pitchFamily="34" charset="-120"/>
              </a:rPr>
              <a:t>We </a:t>
            </a:r>
            <a:pPr algn="l" marL="342900" indent="-342900">
              <a:lnSpc>
                <a:spcPct val="105000"/>
              </a:lnSpc>
              <a:buSzPct val="100000"/>
              <a:buChar char="•"/>
            </a:pPr>
            <a:r>
              <a:rPr lang="en-US" sz="700" b="1" dirty="0">
                <a:solidFill>
                  <a:srgbClr val="FFFFFF"/>
                </a:solidFill>
                <a:latin typeface="Lato" pitchFamily="34" charset="0"/>
                <a:ea typeface="Lato" pitchFamily="34" charset="-122"/>
                <a:cs typeface="Lato" pitchFamily="34" charset="-120"/>
              </a:rPr>
              <a:t>watch</a:t>
            </a:r>
            <a:pPr algn="l" marL="342900" indent="-342900">
              <a:lnSpc>
                <a:spcPct val="105000"/>
              </a:lnSpc>
              <a:buSzPct val="100000"/>
              <a:buChar char="•"/>
            </a:pPr>
            <a:r>
              <a:rPr lang="en-US" sz="700" dirty="0">
                <a:solidFill>
                  <a:srgbClr val="FFFFFF"/>
                </a:solidFill>
                <a:latin typeface="Lato" pitchFamily="34" charset="0"/>
                <a:ea typeface="Lato" pitchFamily="34" charset="-122"/>
                <a:cs typeface="Lato" pitchFamily="34" charset="-120"/>
              </a:rPr>
              <a:t> TV together.</a:t>
            </a:r>
            <a:endParaRPr lang="en-US" sz="700" dirty="0"/>
          </a:p>
          <a:p>
            <a:pPr algn="l" marL="342900" indent="-342900">
              <a:lnSpc>
                <a:spcPct val="105000"/>
              </a:lnSpc>
              <a:buSzPct val="100000"/>
              <a:buChar char="•"/>
            </a:pPr>
            <a:r>
              <a:rPr lang="en-US" sz="700" dirty="0">
                <a:solidFill>
                  <a:srgbClr val="FFFFFF"/>
                </a:solidFill>
                <a:latin typeface="Lato" pitchFamily="34" charset="0"/>
                <a:ea typeface="Lato" pitchFamily="34" charset="-122"/>
                <a:cs typeface="Lato" pitchFamily="34" charset="-120"/>
              </a:rPr>
              <a:t>They </a:t>
            </a:r>
            <a:pPr algn="l" marL="342900" indent="-342900">
              <a:lnSpc>
                <a:spcPct val="105000"/>
              </a:lnSpc>
              <a:buSzPct val="100000"/>
              <a:buChar char="•"/>
            </a:pPr>
            <a:r>
              <a:rPr lang="en-US" sz="700" b="1" dirty="0">
                <a:solidFill>
                  <a:srgbClr val="FFFFFF"/>
                </a:solidFill>
                <a:latin typeface="Lato" pitchFamily="34" charset="0"/>
                <a:ea typeface="Lato" pitchFamily="34" charset="-122"/>
                <a:cs typeface="Lato" pitchFamily="34" charset="-120"/>
              </a:rPr>
              <a:t>go</a:t>
            </a:r>
            <a:pPr algn="l" marL="342900" indent="-342900">
              <a:lnSpc>
                <a:spcPct val="105000"/>
              </a:lnSpc>
              <a:buSzPct val="100000"/>
              <a:buChar char="•"/>
            </a:pPr>
            <a:r>
              <a:rPr lang="en-US" sz="700" dirty="0">
                <a:solidFill>
                  <a:srgbClr val="FFFFFF"/>
                </a:solidFill>
                <a:latin typeface="Lato" pitchFamily="34" charset="0"/>
                <a:ea typeface="Lato" pitchFamily="34" charset="-122"/>
                <a:cs typeface="Lato" pitchFamily="34" charset="-120"/>
              </a:rPr>
              <a:t> to school.</a:t>
            </a:r>
            <a:endParaRPr lang="en-US" sz="700" dirty="0"/>
          </a:p>
        </p:txBody>
      </p:sp>
      <p:sp>
        <p:nvSpPr>
          <p:cNvPr id="8" name="Text 6"/>
          <p:cNvSpPr/>
          <p:nvPr/>
        </p:nvSpPr>
        <p:spPr>
          <a:xfrm>
            <a:off x="4685481" y="1124024"/>
            <a:ext cx="1572295" cy="139378"/>
          </a:xfrm>
          <a:prstGeom prst="rect">
            <a:avLst/>
          </a:prstGeom>
          <a:noFill/>
          <a:ln/>
        </p:spPr>
        <p:txBody>
          <a:bodyPr wrap="none" lIns="0" tIns="0" rIns="0" bIns="0" rtlCol="0" anchor="t"/>
          <a:lstStyle/>
          <a:p>
            <a:pPr algn="l" indent="0" marL="0">
              <a:lnSpc>
                <a:spcPct val="104000"/>
              </a:lnSpc>
              <a:buNone/>
            </a:pPr>
            <a:r>
              <a:rPr lang="en-US" sz="850" b="1" dirty="0">
                <a:solidFill>
                  <a:srgbClr val="282824"/>
                </a:solidFill>
                <a:latin typeface="Lato Bold" pitchFamily="34" charset="0"/>
                <a:ea typeface="Lato Bold" pitchFamily="34" charset="-122"/>
                <a:cs typeface="Lato Bold" pitchFamily="34" charset="-120"/>
              </a:rPr>
              <a:t>He / She / It</a:t>
            </a:r>
            <a:endParaRPr lang="en-US" sz="850" dirty="0"/>
          </a:p>
        </p:txBody>
      </p:sp>
      <p:sp>
        <p:nvSpPr>
          <p:cNvPr id="9" name="Text 7"/>
          <p:cNvSpPr/>
          <p:nvPr/>
        </p:nvSpPr>
        <p:spPr>
          <a:xfrm>
            <a:off x="4685481" y="1314971"/>
            <a:ext cx="2890763" cy="112588"/>
          </a:xfrm>
          <a:prstGeom prst="rect">
            <a:avLst/>
          </a:prstGeom>
          <a:noFill/>
          <a:ln/>
        </p:spPr>
        <p:txBody>
          <a:bodyPr wrap="none" lIns="0" tIns="0" rIns="0" bIns="0" rtlCol="0" anchor="t"/>
          <a:lstStyle/>
          <a:p>
            <a:pPr algn="l" indent="0" marL="0">
              <a:lnSpc>
                <a:spcPct val="105000"/>
              </a:lnSpc>
              <a:buNone/>
            </a:pPr>
            <a:r>
              <a:rPr lang="en-US" sz="700" b="1" dirty="0">
                <a:solidFill>
                  <a:srgbClr val="4A4A45"/>
                </a:solidFill>
                <a:latin typeface="Lato" pitchFamily="34" charset="0"/>
                <a:ea typeface="Lato" pitchFamily="34" charset="-122"/>
                <a:cs typeface="Lato" pitchFamily="34" charset="-120"/>
              </a:rPr>
              <a:t>Add -s or -es</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to the verb!</a:t>
            </a:r>
            <a:endParaRPr lang="en-US" sz="700" dirty="0"/>
          </a:p>
        </p:txBody>
      </p:sp>
      <p:sp>
        <p:nvSpPr>
          <p:cNvPr id="10" name="Text 8"/>
          <p:cNvSpPr/>
          <p:nvPr/>
        </p:nvSpPr>
        <p:spPr>
          <a:xfrm>
            <a:off x="4685481" y="1473919"/>
            <a:ext cx="2433563" cy="504379"/>
          </a:xfrm>
          <a:prstGeom prst="rect">
            <a:avLst/>
          </a:prstGeom>
          <a:noFill/>
          <a:ln/>
        </p:spPr>
        <p:txBody>
          <a:bodyPr wrap="square" lIns="0" tIns="0" rIns="0" bIns="0" rtlCol="0" anchor="t">
            <a:normAutofit/>
          </a:bodyPr>
          <a:lstStyle/>
          <a:p>
            <a:pPr algn="l" marL="342900" indent="-342900">
              <a:lnSpc>
                <a:spcPct val="105000"/>
              </a:lnSpc>
              <a:buSzPct val="100000"/>
              <a:buChar char="•"/>
            </a:pPr>
            <a:r>
              <a:rPr lang="en-US" sz="700" dirty="0">
                <a:solidFill>
                  <a:srgbClr val="4A4A45"/>
                </a:solidFill>
                <a:latin typeface="Lato" pitchFamily="34" charset="0"/>
                <a:ea typeface="Lato" pitchFamily="34" charset="-122"/>
                <a:cs typeface="Lato" pitchFamily="34" charset="-120"/>
              </a:rPr>
              <a:t>He </a:t>
            </a:r>
            <a:pPr algn="l" marL="342900" indent="-342900">
              <a:lnSpc>
                <a:spcPct val="105000"/>
              </a:lnSpc>
              <a:buSzPct val="100000"/>
              <a:buChar char="•"/>
            </a:pPr>
            <a:r>
              <a:rPr lang="en-US" sz="700" b="1" dirty="0">
                <a:solidFill>
                  <a:srgbClr val="4A4A45"/>
                </a:solidFill>
                <a:latin typeface="Lato" pitchFamily="34" charset="0"/>
                <a:ea typeface="Lato" pitchFamily="34" charset="-122"/>
                <a:cs typeface="Lato" pitchFamily="34" charset="-120"/>
              </a:rPr>
              <a:t>plays</a:t>
            </a:r>
            <a:pPr algn="l" marL="342900" indent="-342900">
              <a:lnSpc>
                <a:spcPct val="105000"/>
              </a:lnSpc>
              <a:buSzPct val="100000"/>
              <a:buChar char="•"/>
            </a:pPr>
            <a:r>
              <a:rPr lang="en-US" sz="700" dirty="0">
                <a:solidFill>
                  <a:srgbClr val="4A4A45"/>
                </a:solidFill>
                <a:latin typeface="Lato" pitchFamily="34" charset="0"/>
                <a:ea typeface="Lato" pitchFamily="34" charset="-122"/>
                <a:cs typeface="Lato" pitchFamily="34" charset="-120"/>
              </a:rPr>
              <a:t> football.</a:t>
            </a:r>
            <a:endParaRPr lang="en-US" sz="700" dirty="0"/>
          </a:p>
          <a:p>
            <a:pPr algn="l" marL="342900" indent="-342900">
              <a:lnSpc>
                <a:spcPct val="105000"/>
              </a:lnSpc>
              <a:buSzPct val="100000"/>
              <a:buChar char="•"/>
            </a:pPr>
            <a:r>
              <a:rPr lang="en-US" sz="700" dirty="0">
                <a:solidFill>
                  <a:srgbClr val="4A4A45"/>
                </a:solidFill>
                <a:latin typeface="Lato" pitchFamily="34" charset="0"/>
                <a:ea typeface="Lato" pitchFamily="34" charset="-122"/>
                <a:cs typeface="Lato" pitchFamily="34" charset="-120"/>
              </a:rPr>
              <a:t>She </a:t>
            </a:r>
            <a:pPr algn="l" marL="342900" indent="-342900">
              <a:lnSpc>
                <a:spcPct val="105000"/>
              </a:lnSpc>
              <a:buSzPct val="100000"/>
              <a:buChar char="•"/>
            </a:pPr>
            <a:r>
              <a:rPr lang="en-US" sz="700" b="1" dirty="0">
                <a:solidFill>
                  <a:srgbClr val="4A4A45"/>
                </a:solidFill>
                <a:latin typeface="Lato" pitchFamily="34" charset="0"/>
                <a:ea typeface="Lato" pitchFamily="34" charset="-122"/>
                <a:cs typeface="Lato" pitchFamily="34" charset="-120"/>
              </a:rPr>
              <a:t>reads</a:t>
            </a:r>
            <a:pPr algn="l" marL="342900" indent="-342900">
              <a:lnSpc>
                <a:spcPct val="105000"/>
              </a:lnSpc>
              <a:buSzPct val="100000"/>
              <a:buChar char="•"/>
            </a:pPr>
            <a:r>
              <a:rPr lang="en-US" sz="700" dirty="0">
                <a:solidFill>
                  <a:srgbClr val="4A4A45"/>
                </a:solidFill>
                <a:latin typeface="Lato" pitchFamily="34" charset="0"/>
                <a:ea typeface="Lato" pitchFamily="34" charset="-122"/>
                <a:cs typeface="Lato" pitchFamily="34" charset="-120"/>
              </a:rPr>
              <a:t> every day.</a:t>
            </a:r>
            <a:endParaRPr lang="en-US" sz="700" dirty="0"/>
          </a:p>
          <a:p>
            <a:pPr algn="l" marL="342900" indent="-342900">
              <a:lnSpc>
                <a:spcPct val="105000"/>
              </a:lnSpc>
              <a:buSzPct val="100000"/>
              <a:buChar char="•"/>
            </a:pPr>
            <a:r>
              <a:rPr lang="en-US" sz="700" dirty="0">
                <a:solidFill>
                  <a:srgbClr val="4A4A45"/>
                </a:solidFill>
                <a:latin typeface="Lato" pitchFamily="34" charset="0"/>
                <a:ea typeface="Lato" pitchFamily="34" charset="-122"/>
                <a:cs typeface="Lato" pitchFamily="34" charset="-120"/>
              </a:rPr>
              <a:t>He </a:t>
            </a:r>
            <a:pPr algn="l" marL="342900" indent="-342900">
              <a:lnSpc>
                <a:spcPct val="105000"/>
              </a:lnSpc>
              <a:buSzPct val="100000"/>
              <a:buChar char="•"/>
            </a:pPr>
            <a:r>
              <a:rPr lang="en-US" sz="700" b="1" dirty="0">
                <a:solidFill>
                  <a:srgbClr val="4A4A45"/>
                </a:solidFill>
                <a:latin typeface="Lato" pitchFamily="34" charset="0"/>
                <a:ea typeface="Lato" pitchFamily="34" charset="-122"/>
                <a:cs typeface="Lato" pitchFamily="34" charset="-120"/>
              </a:rPr>
              <a:t>watches</a:t>
            </a:r>
            <a:pPr algn="l" marL="342900" indent="-342900">
              <a:lnSpc>
                <a:spcPct val="105000"/>
              </a:lnSpc>
              <a:buSzPct val="100000"/>
              <a:buChar char="•"/>
            </a:pPr>
            <a:r>
              <a:rPr lang="en-US" sz="700" dirty="0">
                <a:solidFill>
                  <a:srgbClr val="4A4A45"/>
                </a:solidFill>
                <a:latin typeface="Lato" pitchFamily="34" charset="0"/>
                <a:ea typeface="Lato" pitchFamily="34" charset="-122"/>
                <a:cs typeface="Lato" pitchFamily="34" charset="-120"/>
              </a:rPr>
              <a:t> TV.</a:t>
            </a:r>
            <a:endParaRPr lang="en-US" sz="700" dirty="0"/>
          </a:p>
          <a:p>
            <a:pPr algn="l" marL="342900" indent="-342900">
              <a:lnSpc>
                <a:spcPct val="105000"/>
              </a:lnSpc>
              <a:buSzPct val="100000"/>
              <a:buChar char="•"/>
            </a:pPr>
            <a:r>
              <a:rPr lang="en-US" sz="700" dirty="0">
                <a:solidFill>
                  <a:srgbClr val="4A4A45"/>
                </a:solidFill>
                <a:latin typeface="Lato" pitchFamily="34" charset="0"/>
                <a:ea typeface="Lato" pitchFamily="34" charset="-122"/>
                <a:cs typeface="Lato" pitchFamily="34" charset="-120"/>
              </a:rPr>
              <a:t>She </a:t>
            </a:r>
            <a:pPr algn="l" marL="342900" indent="-342900">
              <a:lnSpc>
                <a:spcPct val="105000"/>
              </a:lnSpc>
              <a:buSzPct val="100000"/>
              <a:buChar char="•"/>
            </a:pPr>
            <a:r>
              <a:rPr lang="en-US" sz="700" b="1" dirty="0">
                <a:solidFill>
                  <a:srgbClr val="4A4A45"/>
                </a:solidFill>
                <a:latin typeface="Lato" pitchFamily="34" charset="0"/>
                <a:ea typeface="Lato" pitchFamily="34" charset="-122"/>
                <a:cs typeface="Lato" pitchFamily="34" charset="-120"/>
              </a:rPr>
              <a:t>goes</a:t>
            </a:r>
            <a:pPr algn="l" marL="342900" indent="-342900">
              <a:lnSpc>
                <a:spcPct val="105000"/>
              </a:lnSpc>
              <a:buSzPct val="100000"/>
              <a:buChar char="•"/>
            </a:pPr>
            <a:r>
              <a:rPr lang="en-US" sz="700" dirty="0">
                <a:solidFill>
                  <a:srgbClr val="4A4A45"/>
                </a:solidFill>
                <a:latin typeface="Lato" pitchFamily="34" charset="0"/>
                <a:ea typeface="Lato" pitchFamily="34" charset="-122"/>
                <a:cs typeface="Lato" pitchFamily="34" charset="-120"/>
              </a:rPr>
              <a:t> to school.</a:t>
            </a:r>
            <a:endParaRPr lang="en-US" sz="700" dirty="0"/>
          </a:p>
        </p:txBody>
      </p:sp>
      <p:pic>
        <p:nvPicPr>
          <p:cNvPr id="11" name="Image 0" descr="preencoded.png">    </p:cNvPr>
          <p:cNvPicPr>
            <a:picLocks noChangeAspect="1"/>
          </p:cNvPicPr>
          <p:nvPr/>
        </p:nvPicPr>
        <p:blipFill>
          <a:blip r:embed="rId1"/>
          <a:stretch>
            <a:fillRect/>
          </a:stretch>
        </p:blipFill>
        <p:spPr>
          <a:xfrm>
            <a:off x="2044229" y="2054275"/>
            <a:ext cx="5055468" cy="2511251"/>
          </a:xfrm>
          <a:prstGeom prst="rect">
            <a:avLst/>
          </a:prstGeom>
        </p:spPr>
      </p:pic>
      <p:sp>
        <p:nvSpPr>
          <p:cNvPr id="12" name="Text 9"/>
          <p:cNvSpPr/>
          <p:nvPr/>
        </p:nvSpPr>
        <p:spPr>
          <a:xfrm>
            <a:off x="5774473" y="2762210"/>
            <a:ext cx="1144052" cy="143006"/>
          </a:xfrm>
          <a:prstGeom prst="rect">
            <a:avLst/>
          </a:prstGeom>
          <a:noFill/>
          <a:ln/>
        </p:spPr>
        <p:txBody>
          <a:bodyPr wrap="none" lIns="0" tIns="0" rIns="0" bIns="0" rtlCol="0" anchor="t"/>
          <a:lstStyle/>
          <a:p>
            <a:pPr algn="l" indent="0" marL="0">
              <a:lnSpc>
                <a:spcPct val="104000"/>
              </a:lnSpc>
              <a:buNone/>
            </a:pPr>
            <a:r>
              <a:rPr lang="en-US" sz="900" b="1" dirty="0">
                <a:solidFill>
                  <a:srgbClr val="4A4A45"/>
                </a:solidFill>
                <a:latin typeface="Lato Bold" pitchFamily="34" charset="0"/>
                <a:ea typeface="Lato Bold" pitchFamily="34" charset="-122"/>
                <a:cs typeface="Lato Bold" pitchFamily="34" charset="-120"/>
              </a:rPr>
              <a:t>add -s / -es</a:t>
            </a:r>
            <a:endParaRPr lang="en-US" sz="900" dirty="0"/>
          </a:p>
        </p:txBody>
      </p:sp>
      <p:sp>
        <p:nvSpPr>
          <p:cNvPr id="13" name="Text 10"/>
          <p:cNvSpPr/>
          <p:nvPr/>
        </p:nvSpPr>
        <p:spPr>
          <a:xfrm>
            <a:off x="5774473" y="3708039"/>
            <a:ext cx="1144052" cy="143006"/>
          </a:xfrm>
          <a:prstGeom prst="rect">
            <a:avLst/>
          </a:prstGeom>
          <a:noFill/>
          <a:ln/>
        </p:spPr>
        <p:txBody>
          <a:bodyPr wrap="none" lIns="0" tIns="0" rIns="0" bIns="0" rtlCol="0" anchor="t"/>
          <a:lstStyle/>
          <a:p>
            <a:pPr algn="l" indent="0" marL="0">
              <a:lnSpc>
                <a:spcPct val="104000"/>
              </a:lnSpc>
              <a:buNone/>
            </a:pPr>
            <a:r>
              <a:rPr lang="en-US" sz="900" b="1" dirty="0">
                <a:solidFill>
                  <a:srgbClr val="4A4A45"/>
                </a:solidFill>
                <a:latin typeface="Lato Bold" pitchFamily="34" charset="0"/>
                <a:ea typeface="Lato Bold" pitchFamily="34" charset="-122"/>
                <a:cs typeface="Lato Bold" pitchFamily="34" charset="-120"/>
              </a:rPr>
              <a:t>He / She / It</a:t>
            </a:r>
            <a:endParaRPr lang="en-US" sz="900" dirty="0"/>
          </a:p>
        </p:txBody>
      </p:sp>
      <p:sp>
        <p:nvSpPr>
          <p:cNvPr id="14" name="Text 11"/>
          <p:cNvSpPr/>
          <p:nvPr/>
        </p:nvSpPr>
        <p:spPr>
          <a:xfrm>
            <a:off x="2225372" y="3708039"/>
            <a:ext cx="1144051" cy="143006"/>
          </a:xfrm>
          <a:prstGeom prst="rect">
            <a:avLst/>
          </a:prstGeom>
          <a:noFill/>
          <a:ln/>
        </p:spPr>
        <p:txBody>
          <a:bodyPr wrap="none" lIns="0" tIns="0" rIns="0" bIns="0" rtlCol="0" anchor="t"/>
          <a:lstStyle/>
          <a:p>
            <a:pPr algn="r" indent="0" marL="0">
              <a:lnSpc>
                <a:spcPct val="104000"/>
              </a:lnSpc>
              <a:buNone/>
            </a:pPr>
            <a:r>
              <a:rPr lang="en-US" sz="900" b="1" dirty="0">
                <a:solidFill>
                  <a:srgbClr val="4A4A45"/>
                </a:solidFill>
                <a:latin typeface="Lato Bold" pitchFamily="34" charset="0"/>
                <a:ea typeface="Lato Bold" pitchFamily="34" charset="-122"/>
                <a:cs typeface="Lato Bold" pitchFamily="34" charset="-120"/>
              </a:rPr>
              <a:t>use base verb</a:t>
            </a:r>
            <a:endParaRPr lang="en-US" sz="900" dirty="0"/>
          </a:p>
        </p:txBody>
      </p:sp>
      <p:sp>
        <p:nvSpPr>
          <p:cNvPr id="15" name="Text 12"/>
          <p:cNvSpPr/>
          <p:nvPr/>
        </p:nvSpPr>
        <p:spPr>
          <a:xfrm>
            <a:off x="2225848" y="2759748"/>
            <a:ext cx="1144051" cy="143006"/>
          </a:xfrm>
          <a:prstGeom prst="rect">
            <a:avLst/>
          </a:prstGeom>
          <a:noFill/>
          <a:ln/>
        </p:spPr>
        <p:txBody>
          <a:bodyPr wrap="none" lIns="0" tIns="0" rIns="0" bIns="0" rtlCol="0" anchor="t"/>
          <a:lstStyle/>
          <a:p>
            <a:pPr algn="r" indent="0" marL="0">
              <a:lnSpc>
                <a:spcPct val="104000"/>
              </a:lnSpc>
              <a:buNone/>
            </a:pPr>
            <a:r>
              <a:rPr lang="en-US" sz="900" b="1" dirty="0">
                <a:solidFill>
                  <a:srgbClr val="4A4A45"/>
                </a:solidFill>
                <a:latin typeface="Lato Bold" pitchFamily="34" charset="0"/>
                <a:ea typeface="Lato Bold" pitchFamily="34" charset="-122"/>
                <a:cs typeface="Lato Bold" pitchFamily="34" charset="-120"/>
              </a:rPr>
              <a:t>I / You / We / They</a:t>
            </a:r>
            <a:endParaRPr lang="en-US" sz="900" dirty="0"/>
          </a:p>
        </p:txBody>
      </p:sp>
      <p:sp>
        <p:nvSpPr>
          <p:cNvPr id="16" name="Text 13"/>
          <p:cNvSpPr/>
          <p:nvPr/>
        </p:nvSpPr>
        <p:spPr>
          <a:xfrm>
            <a:off x="2029569" y="4623495"/>
            <a:ext cx="5084787" cy="225177"/>
          </a:xfrm>
          <a:prstGeom prst="rect">
            <a:avLst/>
          </a:prstGeom>
          <a:noFill/>
          <a:ln/>
        </p:spPr>
        <p:txBody>
          <a:bodyPr wrap="square" lIns="0" tIns="0" rIns="0" bIns="0" rtlCol="0" anchor="t">
            <a:normAutofit/>
          </a:bodyPr>
          <a:lstStyle/>
          <a:p>
            <a:pPr algn="l" indent="0" marL="0">
              <a:lnSpc>
                <a:spcPct val="105000"/>
              </a:lnSpc>
              <a:buNone/>
            </a:pPr>
            <a:r>
              <a:rPr lang="en-US" sz="700" dirty="0">
                <a:solidFill>
                  <a:srgbClr val="4A4A45"/>
                </a:solidFill>
                <a:latin typeface="Lato" pitchFamily="34" charset="0"/>
                <a:ea typeface="Lato" pitchFamily="34" charset="-122"/>
                <a:cs typeface="Lato" pitchFamily="34" charset="-120"/>
              </a:rPr>
              <a:t>This diagram shows the key difference: the subject pronoun determines whether the verb stays the same or gets an ending. Always check </a:t>
            </a:r>
            <a:pPr algn="l" indent="0" marL="0">
              <a:lnSpc>
                <a:spcPct val="105000"/>
              </a:lnSpc>
              <a:buNone/>
            </a:pPr>
            <a:r>
              <a:rPr lang="en-US" sz="700" b="1" dirty="0">
                <a:solidFill>
                  <a:srgbClr val="4A4A45"/>
                </a:solidFill>
                <a:latin typeface="Lato" pitchFamily="34" charset="0"/>
                <a:ea typeface="Lato" pitchFamily="34" charset="-122"/>
                <a:cs typeface="Lato" pitchFamily="34" charset="-120"/>
              </a:rPr>
              <a:t>who</a:t>
            </a:r>
            <a:pPr algn="l" indent="0" marL="0">
              <a:lnSpc>
                <a:spcPct val="105000"/>
              </a:lnSpc>
              <a:buNone/>
            </a:pPr>
            <a:r>
              <a:rPr lang="en-US" sz="700" dirty="0">
                <a:solidFill>
                  <a:srgbClr val="4A4A45"/>
                </a:solidFill>
                <a:latin typeface="Lato" pitchFamily="34" charset="0"/>
                <a:ea typeface="Lato" pitchFamily="34" charset="-122"/>
                <a:cs typeface="Lato" pitchFamily="34" charset="-120"/>
              </a:rPr>
              <a:t> is doing the action before choosing your verb form!</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40023" y="698078"/>
            <a:ext cx="4520505" cy="482203"/>
          </a:xfrm>
          <a:prstGeom prst="rect">
            <a:avLst/>
          </a:prstGeom>
          <a:noFill/>
          <a:ln/>
        </p:spPr>
        <p:txBody>
          <a:bodyPr wrap="none" lIns="0" tIns="0" rIns="0" bIns="0" rtlCol="0" anchor="t"/>
          <a:lstStyle/>
          <a:p>
            <a:pPr algn="l" indent="0" marL="0">
              <a:lnSpc>
                <a:spcPct val="104000"/>
              </a:lnSpc>
              <a:buNone/>
            </a:pPr>
            <a:r>
              <a:rPr lang="en-US" sz="3000" b="1" dirty="0">
                <a:solidFill>
                  <a:srgbClr val="282824"/>
                </a:solidFill>
                <a:latin typeface="Lato Bold" pitchFamily="34" charset="0"/>
                <a:ea typeface="Lato Bold" pitchFamily="34" charset="-122"/>
                <a:cs typeface="Lato Bold" pitchFamily="34" charset="-120"/>
              </a:rPr>
              <a:t>Most Verbs: Just Add </a:t>
            </a:r>
            <a:pPr algn="l" indent="0" marL="0">
              <a:lnSpc>
                <a:spcPct val="104000"/>
              </a:lnSpc>
              <a:buNone/>
            </a:pPr>
            <a:r>
              <a:rPr lang="en-US" sz="3000" b="1" dirty="0">
                <a:solidFill>
                  <a:srgbClr val="282824"/>
                </a:solidFill>
                <a:latin typeface="Lato Bold" pitchFamily="34" charset="0"/>
                <a:ea typeface="Lato Bold" pitchFamily="34" charset="-122"/>
                <a:cs typeface="Lato Bold" pitchFamily="34" charset="-120"/>
              </a:rPr>
              <a:t>-S</a:t>
            </a:r>
            <a:endParaRPr lang="en-US" sz="3000" dirty="0"/>
          </a:p>
        </p:txBody>
      </p:sp>
      <p:sp>
        <p:nvSpPr>
          <p:cNvPr id="3" name="Text 1"/>
          <p:cNvSpPr/>
          <p:nvPr/>
        </p:nvSpPr>
        <p:spPr>
          <a:xfrm>
            <a:off x="540023" y="1488877"/>
            <a:ext cx="8063954" cy="740718"/>
          </a:xfrm>
          <a:prstGeom prst="rect">
            <a:avLst/>
          </a:prstGeom>
          <a:noFill/>
          <a:ln/>
        </p:spPr>
        <p:txBody>
          <a:bodyPr wrap="square" lIns="0" tIns="0" rIns="0" bIns="0" rtlCol="0" anchor="t">
            <a:normAutofit/>
          </a:bodyPr>
          <a:lstStyle/>
          <a:p>
            <a:pPr algn="l" indent="0" marL="0">
              <a:lnSpc>
                <a:spcPct val="133000"/>
              </a:lnSpc>
              <a:buNone/>
            </a:pPr>
            <a:r>
              <a:rPr lang="en-US" sz="1200" dirty="0">
                <a:solidFill>
                  <a:srgbClr val="4A4A45"/>
                </a:solidFill>
                <a:latin typeface="Lato" pitchFamily="34" charset="0"/>
                <a:ea typeface="Lato" pitchFamily="34" charset="-122"/>
                <a:cs typeface="Lato" pitchFamily="34" charset="-120"/>
              </a:rPr>
              <a:t>For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most verbs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in English, the rule is simple — just add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to the end of the base verb when using He / She / It. This is the most common pattern, so it is a great place to start! Look at these everyday examples. Notice how the verb gets a little longer with an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at the end.</a:t>
            </a:r>
            <a:endParaRPr lang="en-US" sz="1200" dirty="0"/>
          </a:p>
        </p:txBody>
      </p:sp>
      <p:pic>
        <p:nvPicPr>
          <p:cNvPr id="4" name="Image 0" descr="preencoded.png">    </p:cNvPr>
          <p:cNvPicPr>
            <a:picLocks noChangeAspect="1"/>
          </p:cNvPicPr>
          <p:nvPr/>
        </p:nvPicPr>
        <p:blipFill>
          <a:blip r:embed="rId1"/>
          <a:stretch>
            <a:fillRect/>
          </a:stretch>
        </p:blipFill>
        <p:spPr>
          <a:xfrm>
            <a:off x="540023" y="2403128"/>
            <a:ext cx="411659" cy="411659"/>
          </a:xfrm>
          <a:prstGeom prst="rect">
            <a:avLst/>
          </a:prstGeom>
        </p:spPr>
      </p:pic>
      <p:sp>
        <p:nvSpPr>
          <p:cNvPr id="5" name="Text 2"/>
          <p:cNvSpPr/>
          <p:nvPr/>
        </p:nvSpPr>
        <p:spPr>
          <a:xfrm>
            <a:off x="1144563" y="2403128"/>
            <a:ext cx="1266751" cy="241102"/>
          </a:xfrm>
          <a:prstGeom prst="rect">
            <a:avLst/>
          </a:prstGeom>
          <a:noFill/>
          <a:ln/>
        </p:spPr>
        <p:txBody>
          <a:bodyPr wrap="none" lIns="0" tIns="0" rIns="0" bIns="0" rtlCol="0" anchor="t"/>
          <a:lstStyle/>
          <a:p>
            <a:pPr algn="l" indent="0" marL="0">
              <a:lnSpc>
                <a:spcPct val="104000"/>
              </a:lnSpc>
              <a:buNone/>
            </a:pPr>
            <a:r>
              <a:rPr lang="en-US" sz="1500" b="1" dirty="0">
                <a:solidFill>
                  <a:srgbClr val="4A4A45"/>
                </a:solidFill>
                <a:latin typeface="Lato Bold" pitchFamily="34" charset="0"/>
                <a:ea typeface="Lato Bold" pitchFamily="34" charset="-122"/>
                <a:cs typeface="Lato Bold" pitchFamily="34" charset="-120"/>
              </a:rPr>
              <a:t>play → play</a:t>
            </a:r>
            <a:pPr algn="l" indent="0" marL="0">
              <a:lnSpc>
                <a:spcPct val="104000"/>
              </a:lnSpc>
              <a:buNone/>
            </a:pPr>
            <a:r>
              <a:rPr lang="en-US" sz="1500" b="1" dirty="0">
                <a:solidFill>
                  <a:srgbClr val="4A4A45"/>
                </a:solidFill>
                <a:latin typeface="Lato Bold" pitchFamily="34" charset="0"/>
                <a:ea typeface="Lato Bold" pitchFamily="34" charset="-122"/>
                <a:cs typeface="Lato Bold" pitchFamily="34" charset="-120"/>
              </a:rPr>
              <a:t>s</a:t>
            </a:r>
            <a:endParaRPr lang="en-US" sz="1500" dirty="0"/>
          </a:p>
        </p:txBody>
      </p:sp>
      <p:sp>
        <p:nvSpPr>
          <p:cNvPr id="6" name="Text 3"/>
          <p:cNvSpPr/>
          <p:nvPr/>
        </p:nvSpPr>
        <p:spPr>
          <a:xfrm>
            <a:off x="1144563" y="2736800"/>
            <a:ext cx="1266751" cy="750243"/>
          </a:xfrm>
          <a:prstGeom prst="rect">
            <a:avLst/>
          </a:prstGeom>
          <a:noFill/>
          <a:ln/>
        </p:spPr>
        <p:txBody>
          <a:bodyPr wrap="square" lIns="0" tIns="0" rIns="0" bIns="0" rtlCol="0" anchor="t">
            <a:normAutofit/>
          </a:bodyPr>
          <a:lstStyle/>
          <a:p>
            <a:pPr algn="l" indent="0" marL="0">
              <a:lnSpc>
                <a:spcPct val="133000"/>
              </a:lnSpc>
              <a:buNone/>
            </a:pPr>
            <a:r>
              <a:rPr lang="en-US" sz="1200" dirty="0">
                <a:solidFill>
                  <a:srgbClr val="4A4A45"/>
                </a:solidFill>
                <a:latin typeface="Lato" pitchFamily="34" charset="0"/>
                <a:ea typeface="Lato" pitchFamily="34" charset="-122"/>
                <a:cs typeface="Lato" pitchFamily="34" charset="-120"/>
              </a:rPr>
              <a:t>He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plays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football every Saturday. </a:t>
            </a:r>
            <a:pPr algn="l" indent="0" marL="0">
              <a:lnSpc>
                <a:spcPct val="133000"/>
              </a:lnSpc>
              <a:buNone/>
            </a:pPr>
            <a:r>
              <a:rPr lang="en-US" sz="1200" dirty="0">
                <a:solidFill>
                  <a:srgbClr val="000000"/>
                </a:solidFill>
                <a:latin typeface="Lato" pitchFamily="34" charset="0"/>
                <a:ea typeface="Lato" pitchFamily="34" charset="-122"/>
                <a:cs typeface="Lato" pitchFamily="34" charset="-120"/>
              </a:rPr>
              <a:t>⚽</a:t>
            </a:r>
            <a:endParaRPr lang="en-US" sz="1200" dirty="0"/>
          </a:p>
          <a:p>
            <a:pPr algn="l" indent="0" marL="0">
              <a:lnSpc>
                <a:spcPct val="133000"/>
              </a:lnSpc>
              <a:buNone/>
            </a:pPr>
            <a:r>
              <a:rPr lang="en-US" sz="1200" i="1" dirty="0">
                <a:solidFill>
                  <a:srgbClr val="4A4A45"/>
                </a:solidFill>
                <a:latin typeface="Lato" pitchFamily="34" charset="0"/>
                <a:ea typeface="Lato" pitchFamily="34" charset="-122"/>
                <a:cs typeface="Lato" pitchFamily="34" charset="-120"/>
              </a:rPr>
              <a:t>(play + s = plays)</a:t>
            </a:r>
            <a:endParaRPr lang="en-US" sz="1200" dirty="0"/>
          </a:p>
        </p:txBody>
      </p:sp>
      <p:pic>
        <p:nvPicPr>
          <p:cNvPr id="7" name="Image 1" descr="preencoded.png">    </p:cNvPr>
          <p:cNvPicPr>
            <a:picLocks noChangeAspect="1"/>
          </p:cNvPicPr>
          <p:nvPr/>
        </p:nvPicPr>
        <p:blipFill>
          <a:blip r:embed="rId2"/>
          <a:stretch>
            <a:fillRect/>
          </a:stretch>
        </p:blipFill>
        <p:spPr>
          <a:xfrm>
            <a:off x="2604195" y="2403128"/>
            <a:ext cx="411659" cy="411659"/>
          </a:xfrm>
          <a:prstGeom prst="rect">
            <a:avLst/>
          </a:prstGeom>
        </p:spPr>
      </p:pic>
      <p:sp>
        <p:nvSpPr>
          <p:cNvPr id="8" name="Text 4"/>
          <p:cNvSpPr/>
          <p:nvPr/>
        </p:nvSpPr>
        <p:spPr>
          <a:xfrm>
            <a:off x="3208734" y="2403128"/>
            <a:ext cx="1266825" cy="241102"/>
          </a:xfrm>
          <a:prstGeom prst="rect">
            <a:avLst/>
          </a:prstGeom>
          <a:noFill/>
          <a:ln/>
        </p:spPr>
        <p:txBody>
          <a:bodyPr wrap="none" lIns="0" tIns="0" rIns="0" bIns="0" rtlCol="0" anchor="t"/>
          <a:lstStyle/>
          <a:p>
            <a:pPr algn="l" indent="0" marL="0">
              <a:lnSpc>
                <a:spcPct val="104000"/>
              </a:lnSpc>
              <a:buNone/>
            </a:pPr>
            <a:r>
              <a:rPr lang="en-US" sz="1500" b="1" dirty="0">
                <a:solidFill>
                  <a:srgbClr val="4A4A45"/>
                </a:solidFill>
                <a:latin typeface="Lato Bold" pitchFamily="34" charset="0"/>
                <a:ea typeface="Lato Bold" pitchFamily="34" charset="-122"/>
                <a:cs typeface="Lato Bold" pitchFamily="34" charset="-120"/>
              </a:rPr>
              <a:t>read → read</a:t>
            </a:r>
            <a:pPr algn="l" indent="0" marL="0">
              <a:lnSpc>
                <a:spcPct val="104000"/>
              </a:lnSpc>
              <a:buNone/>
            </a:pPr>
            <a:r>
              <a:rPr lang="en-US" sz="1500" b="1" dirty="0">
                <a:solidFill>
                  <a:srgbClr val="4A4A45"/>
                </a:solidFill>
                <a:latin typeface="Lato Bold" pitchFamily="34" charset="0"/>
                <a:ea typeface="Lato Bold" pitchFamily="34" charset="-122"/>
                <a:cs typeface="Lato Bold" pitchFamily="34" charset="-120"/>
              </a:rPr>
              <a:t>s</a:t>
            </a:r>
            <a:endParaRPr lang="en-US" sz="1500" dirty="0"/>
          </a:p>
        </p:txBody>
      </p:sp>
      <p:sp>
        <p:nvSpPr>
          <p:cNvPr id="9" name="Text 5"/>
          <p:cNvSpPr/>
          <p:nvPr/>
        </p:nvSpPr>
        <p:spPr>
          <a:xfrm>
            <a:off x="3208734" y="2736800"/>
            <a:ext cx="1266825" cy="750243"/>
          </a:xfrm>
          <a:prstGeom prst="rect">
            <a:avLst/>
          </a:prstGeom>
          <a:noFill/>
          <a:ln/>
        </p:spPr>
        <p:txBody>
          <a:bodyPr wrap="square" lIns="0" tIns="0" rIns="0" bIns="0" rtlCol="0" anchor="t">
            <a:normAutofit/>
          </a:bodyPr>
          <a:lstStyle/>
          <a:p>
            <a:pPr algn="l" indent="0" marL="0">
              <a:lnSpc>
                <a:spcPct val="133000"/>
              </a:lnSpc>
              <a:buNone/>
            </a:pPr>
            <a:r>
              <a:rPr lang="en-US" sz="1200" dirty="0">
                <a:solidFill>
                  <a:srgbClr val="4A4A45"/>
                </a:solidFill>
                <a:latin typeface="Lato" pitchFamily="34" charset="0"/>
                <a:ea typeface="Lato" pitchFamily="34" charset="-122"/>
                <a:cs typeface="Lato" pitchFamily="34" charset="-120"/>
              </a:rPr>
              <a:t>She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reads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a book every night. </a:t>
            </a:r>
            <a:pPr algn="l" indent="0" marL="0">
              <a:lnSpc>
                <a:spcPct val="133000"/>
              </a:lnSpc>
              <a:buNone/>
            </a:pPr>
            <a:r>
              <a:rPr lang="en-US" sz="1200" dirty="0">
                <a:solidFill>
                  <a:srgbClr val="000000"/>
                </a:solidFill>
                <a:latin typeface="Lato" pitchFamily="34" charset="0"/>
                <a:ea typeface="Lato" pitchFamily="34" charset="-122"/>
                <a:cs typeface="Lato" pitchFamily="34" charset="-120"/>
              </a:rPr>
              <a:t>📖</a:t>
            </a:r>
            <a:endParaRPr lang="en-US" sz="1200" dirty="0"/>
          </a:p>
          <a:p>
            <a:pPr algn="l" indent="0" marL="0">
              <a:lnSpc>
                <a:spcPct val="133000"/>
              </a:lnSpc>
              <a:buNone/>
            </a:pPr>
            <a:r>
              <a:rPr lang="en-US" sz="1200" i="1" dirty="0">
                <a:solidFill>
                  <a:srgbClr val="4A4A45"/>
                </a:solidFill>
                <a:latin typeface="Lato" pitchFamily="34" charset="0"/>
                <a:ea typeface="Lato" pitchFamily="34" charset="-122"/>
                <a:cs typeface="Lato" pitchFamily="34" charset="-120"/>
              </a:rPr>
              <a:t>(read + s = reads)</a:t>
            </a:r>
            <a:endParaRPr lang="en-US" sz="1200" dirty="0"/>
          </a:p>
        </p:txBody>
      </p:sp>
      <p:pic>
        <p:nvPicPr>
          <p:cNvPr id="10" name="Image 2" descr="preencoded.png">    </p:cNvPr>
          <p:cNvPicPr>
            <a:picLocks noChangeAspect="1"/>
          </p:cNvPicPr>
          <p:nvPr/>
        </p:nvPicPr>
        <p:blipFill>
          <a:blip r:embed="rId3"/>
          <a:stretch>
            <a:fillRect/>
          </a:stretch>
        </p:blipFill>
        <p:spPr>
          <a:xfrm>
            <a:off x="4668441" y="2403128"/>
            <a:ext cx="411659" cy="411659"/>
          </a:xfrm>
          <a:prstGeom prst="rect">
            <a:avLst/>
          </a:prstGeom>
        </p:spPr>
      </p:pic>
      <p:sp>
        <p:nvSpPr>
          <p:cNvPr id="11" name="Text 6"/>
          <p:cNvSpPr/>
          <p:nvPr/>
        </p:nvSpPr>
        <p:spPr>
          <a:xfrm>
            <a:off x="5272980" y="2403128"/>
            <a:ext cx="1266751" cy="241102"/>
          </a:xfrm>
          <a:prstGeom prst="rect">
            <a:avLst/>
          </a:prstGeom>
          <a:noFill/>
          <a:ln/>
        </p:spPr>
        <p:txBody>
          <a:bodyPr wrap="none" lIns="0" tIns="0" rIns="0" bIns="0" rtlCol="0" anchor="t"/>
          <a:lstStyle/>
          <a:p>
            <a:pPr algn="l" indent="0" marL="0">
              <a:lnSpc>
                <a:spcPct val="104000"/>
              </a:lnSpc>
              <a:buNone/>
            </a:pPr>
            <a:r>
              <a:rPr lang="en-US" sz="1500" b="1" dirty="0">
                <a:solidFill>
                  <a:srgbClr val="4A4A45"/>
                </a:solidFill>
                <a:latin typeface="Lato Bold" pitchFamily="34" charset="0"/>
                <a:ea typeface="Lato Bold" pitchFamily="34" charset="-122"/>
                <a:cs typeface="Lato Bold" pitchFamily="34" charset="-120"/>
              </a:rPr>
              <a:t>eat → eat</a:t>
            </a:r>
            <a:pPr algn="l" indent="0" marL="0">
              <a:lnSpc>
                <a:spcPct val="104000"/>
              </a:lnSpc>
              <a:buNone/>
            </a:pPr>
            <a:r>
              <a:rPr lang="en-US" sz="1500" b="1" dirty="0">
                <a:solidFill>
                  <a:srgbClr val="4A4A45"/>
                </a:solidFill>
                <a:latin typeface="Lato Bold" pitchFamily="34" charset="0"/>
                <a:ea typeface="Lato Bold" pitchFamily="34" charset="-122"/>
                <a:cs typeface="Lato Bold" pitchFamily="34" charset="-120"/>
              </a:rPr>
              <a:t>s</a:t>
            </a:r>
            <a:endParaRPr lang="en-US" sz="1500" dirty="0"/>
          </a:p>
        </p:txBody>
      </p:sp>
      <p:sp>
        <p:nvSpPr>
          <p:cNvPr id="12" name="Text 7"/>
          <p:cNvSpPr/>
          <p:nvPr/>
        </p:nvSpPr>
        <p:spPr>
          <a:xfrm>
            <a:off x="5272980" y="2736800"/>
            <a:ext cx="1266751" cy="750243"/>
          </a:xfrm>
          <a:prstGeom prst="rect">
            <a:avLst/>
          </a:prstGeom>
          <a:noFill/>
          <a:ln/>
        </p:spPr>
        <p:txBody>
          <a:bodyPr wrap="square" lIns="0" tIns="0" rIns="0" bIns="0" rtlCol="0" anchor="t">
            <a:normAutofit/>
          </a:bodyPr>
          <a:lstStyle/>
          <a:p>
            <a:pPr algn="l" indent="0" marL="0">
              <a:lnSpc>
                <a:spcPct val="133000"/>
              </a:lnSpc>
              <a:buNone/>
            </a:pPr>
            <a:r>
              <a:rPr lang="en-US" sz="1200" dirty="0">
                <a:solidFill>
                  <a:srgbClr val="4A4A45"/>
                </a:solidFill>
                <a:latin typeface="Lato" pitchFamily="34" charset="0"/>
                <a:ea typeface="Lato" pitchFamily="34" charset="-122"/>
                <a:cs typeface="Lato" pitchFamily="34" charset="-120"/>
              </a:rPr>
              <a:t>He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eats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an apple for snack time. </a:t>
            </a:r>
            <a:pPr algn="l" indent="0" marL="0">
              <a:lnSpc>
                <a:spcPct val="133000"/>
              </a:lnSpc>
              <a:buNone/>
            </a:pPr>
            <a:r>
              <a:rPr lang="en-US" sz="1200" dirty="0">
                <a:solidFill>
                  <a:srgbClr val="000000"/>
                </a:solidFill>
                <a:latin typeface="Lato" pitchFamily="34" charset="0"/>
                <a:ea typeface="Lato" pitchFamily="34" charset="-122"/>
                <a:cs typeface="Lato" pitchFamily="34" charset="-120"/>
              </a:rPr>
              <a:t>🍎</a:t>
            </a:r>
            <a:endParaRPr lang="en-US" sz="1200" dirty="0"/>
          </a:p>
          <a:p>
            <a:pPr algn="l" indent="0" marL="0">
              <a:lnSpc>
                <a:spcPct val="133000"/>
              </a:lnSpc>
              <a:buNone/>
            </a:pPr>
            <a:r>
              <a:rPr lang="en-US" sz="1200" i="1" dirty="0">
                <a:solidFill>
                  <a:srgbClr val="4A4A45"/>
                </a:solidFill>
                <a:latin typeface="Lato" pitchFamily="34" charset="0"/>
                <a:ea typeface="Lato" pitchFamily="34" charset="-122"/>
                <a:cs typeface="Lato" pitchFamily="34" charset="-120"/>
              </a:rPr>
              <a:t>(eat + s = eats)</a:t>
            </a:r>
            <a:endParaRPr lang="en-US" sz="1200" dirty="0"/>
          </a:p>
        </p:txBody>
      </p:sp>
      <p:pic>
        <p:nvPicPr>
          <p:cNvPr id="13" name="Image 3" descr="preencoded.png">    </p:cNvPr>
          <p:cNvPicPr>
            <a:picLocks noChangeAspect="1"/>
          </p:cNvPicPr>
          <p:nvPr/>
        </p:nvPicPr>
        <p:blipFill>
          <a:blip r:embed="rId4"/>
          <a:stretch>
            <a:fillRect/>
          </a:stretch>
        </p:blipFill>
        <p:spPr>
          <a:xfrm>
            <a:off x="6732612" y="2403128"/>
            <a:ext cx="411659" cy="411659"/>
          </a:xfrm>
          <a:prstGeom prst="rect">
            <a:avLst/>
          </a:prstGeom>
        </p:spPr>
      </p:pic>
      <p:sp>
        <p:nvSpPr>
          <p:cNvPr id="14" name="Text 8"/>
          <p:cNvSpPr/>
          <p:nvPr/>
        </p:nvSpPr>
        <p:spPr>
          <a:xfrm>
            <a:off x="7337152" y="2403128"/>
            <a:ext cx="1266825" cy="241102"/>
          </a:xfrm>
          <a:prstGeom prst="rect">
            <a:avLst/>
          </a:prstGeom>
          <a:noFill/>
          <a:ln/>
        </p:spPr>
        <p:txBody>
          <a:bodyPr wrap="none" lIns="0" tIns="0" rIns="0" bIns="0" rtlCol="0" anchor="t"/>
          <a:lstStyle/>
          <a:p>
            <a:pPr algn="l" indent="0" marL="0">
              <a:lnSpc>
                <a:spcPct val="104000"/>
              </a:lnSpc>
              <a:buNone/>
            </a:pPr>
            <a:r>
              <a:rPr lang="en-US" sz="1500" b="1" dirty="0">
                <a:solidFill>
                  <a:srgbClr val="4A4A45"/>
                </a:solidFill>
                <a:latin typeface="Lato Bold" pitchFamily="34" charset="0"/>
                <a:ea typeface="Lato Bold" pitchFamily="34" charset="-122"/>
                <a:cs typeface="Lato Bold" pitchFamily="34" charset="-120"/>
              </a:rPr>
              <a:t>run → run</a:t>
            </a:r>
            <a:pPr algn="l" indent="0" marL="0">
              <a:lnSpc>
                <a:spcPct val="104000"/>
              </a:lnSpc>
              <a:buNone/>
            </a:pPr>
            <a:r>
              <a:rPr lang="en-US" sz="1500" b="1" dirty="0">
                <a:solidFill>
                  <a:srgbClr val="4A4A45"/>
                </a:solidFill>
                <a:latin typeface="Lato Bold" pitchFamily="34" charset="0"/>
                <a:ea typeface="Lato Bold" pitchFamily="34" charset="-122"/>
                <a:cs typeface="Lato Bold" pitchFamily="34" charset="-120"/>
              </a:rPr>
              <a:t>s</a:t>
            </a:r>
            <a:endParaRPr lang="en-US" sz="1500" dirty="0"/>
          </a:p>
        </p:txBody>
      </p:sp>
      <p:sp>
        <p:nvSpPr>
          <p:cNvPr id="15" name="Text 9"/>
          <p:cNvSpPr/>
          <p:nvPr/>
        </p:nvSpPr>
        <p:spPr>
          <a:xfrm>
            <a:off x="7337152" y="2736800"/>
            <a:ext cx="1266825" cy="750243"/>
          </a:xfrm>
          <a:prstGeom prst="rect">
            <a:avLst/>
          </a:prstGeom>
          <a:noFill/>
          <a:ln/>
        </p:spPr>
        <p:txBody>
          <a:bodyPr wrap="square" lIns="0" tIns="0" rIns="0" bIns="0" rtlCol="0" anchor="t">
            <a:normAutofit/>
          </a:bodyPr>
          <a:lstStyle/>
          <a:p>
            <a:pPr algn="l" indent="0" marL="0">
              <a:lnSpc>
                <a:spcPct val="133000"/>
              </a:lnSpc>
              <a:buNone/>
            </a:pPr>
            <a:r>
              <a:rPr lang="en-US" sz="1200" dirty="0">
                <a:solidFill>
                  <a:srgbClr val="4A4A45"/>
                </a:solidFill>
                <a:latin typeface="Lato" pitchFamily="34" charset="0"/>
                <a:ea typeface="Lato" pitchFamily="34" charset="-122"/>
                <a:cs typeface="Lato" pitchFamily="34" charset="-120"/>
              </a:rPr>
              <a:t>He </a:t>
            </a:r>
            <a:pPr algn="l" indent="0" marL="0">
              <a:lnSpc>
                <a:spcPct val="133000"/>
              </a:lnSpc>
              <a:buNone/>
            </a:pPr>
            <a:r>
              <a:rPr lang="en-US" sz="1200" b="1" dirty="0">
                <a:solidFill>
                  <a:srgbClr val="4A4A45"/>
                </a:solidFill>
                <a:latin typeface="Lato" pitchFamily="34" charset="0"/>
                <a:ea typeface="Lato" pitchFamily="34" charset="-122"/>
                <a:cs typeface="Lato" pitchFamily="34" charset="-120"/>
              </a:rPr>
              <a:t>runs</a:t>
            </a:r>
            <a:pPr algn="l" indent="0" marL="0">
              <a:lnSpc>
                <a:spcPct val="133000"/>
              </a:lnSpc>
              <a:buNone/>
            </a:pPr>
            <a:r>
              <a:rPr lang="en-US" sz="1200" dirty="0">
                <a:solidFill>
                  <a:srgbClr val="4A4A45"/>
                </a:solidFill>
                <a:latin typeface="Lato" pitchFamily="34" charset="0"/>
                <a:ea typeface="Lato" pitchFamily="34" charset="-122"/>
                <a:cs typeface="Lato" pitchFamily="34" charset="-120"/>
              </a:rPr>
              <a:t> to school every morning. </a:t>
            </a:r>
            <a:pPr algn="l" indent="0" marL="0">
              <a:lnSpc>
                <a:spcPct val="133000"/>
              </a:lnSpc>
              <a:buNone/>
            </a:pPr>
            <a:r>
              <a:rPr lang="en-US" sz="1200" dirty="0">
                <a:solidFill>
                  <a:srgbClr val="000000"/>
                </a:solidFill>
                <a:latin typeface="Lato" pitchFamily="34" charset="0"/>
                <a:ea typeface="Lato" pitchFamily="34" charset="-122"/>
                <a:cs typeface="Lato" pitchFamily="34" charset="-120"/>
              </a:rPr>
              <a:t>🏃</a:t>
            </a:r>
            <a:endParaRPr lang="en-US" sz="1200" dirty="0"/>
          </a:p>
          <a:p>
            <a:pPr algn="l" indent="0" marL="0">
              <a:lnSpc>
                <a:spcPct val="133000"/>
              </a:lnSpc>
              <a:buNone/>
            </a:pPr>
            <a:r>
              <a:rPr lang="en-US" sz="1200" i="1" dirty="0">
                <a:solidFill>
                  <a:srgbClr val="4A4A45"/>
                </a:solidFill>
                <a:latin typeface="Lato" pitchFamily="34" charset="0"/>
                <a:ea typeface="Lato" pitchFamily="34" charset="-122"/>
                <a:cs typeface="Lato" pitchFamily="34" charset="-120"/>
              </a:rPr>
              <a:t>(run + s = runs)</a:t>
            </a:r>
            <a:endParaRPr lang="en-US" sz="1200" dirty="0"/>
          </a:p>
        </p:txBody>
      </p:sp>
      <p:sp>
        <p:nvSpPr>
          <p:cNvPr id="16" name="Shape 10"/>
          <p:cNvSpPr/>
          <p:nvPr/>
        </p:nvSpPr>
        <p:spPr>
          <a:xfrm>
            <a:off x="540023" y="3660577"/>
            <a:ext cx="8063954" cy="611237"/>
          </a:xfrm>
          <a:prstGeom prst="roundRect">
            <a:avLst>
              <a:gd name="adj" fmla="val 3787"/>
            </a:avLst>
          </a:prstGeom>
          <a:solidFill>
            <a:srgbClr val="DBDBD7"/>
          </a:solidFill>
          <a:ln/>
        </p:spPr>
      </p:sp>
      <p:pic>
        <p:nvPicPr>
          <p:cNvPr id="17" name="Image 4" descr="preencoded.png">    </p:cNvPr>
          <p:cNvPicPr>
            <a:picLocks noChangeAspect="1"/>
          </p:cNvPicPr>
          <p:nvPr/>
        </p:nvPicPr>
        <p:blipFill>
          <a:blip r:embed="rId5"/>
          <a:stretch>
            <a:fillRect/>
          </a:stretch>
        </p:blipFill>
        <p:spPr>
          <a:xfrm>
            <a:off x="694283" y="3880321"/>
            <a:ext cx="192881" cy="154260"/>
          </a:xfrm>
          <a:prstGeom prst="rect">
            <a:avLst/>
          </a:prstGeom>
        </p:spPr>
      </p:pic>
      <p:sp>
        <p:nvSpPr>
          <p:cNvPr id="18" name="Text 11"/>
          <p:cNvSpPr/>
          <p:nvPr/>
        </p:nvSpPr>
        <p:spPr>
          <a:xfrm>
            <a:off x="1041425" y="3837980"/>
            <a:ext cx="7865492" cy="256431"/>
          </a:xfrm>
          <a:prstGeom prst="rect">
            <a:avLst/>
          </a:prstGeom>
          <a:noFill/>
          <a:ln/>
        </p:spPr>
        <p:txBody>
          <a:bodyPr wrap="none" lIns="0" tIns="0" rIns="0" bIns="0" rtlCol="0" anchor="t"/>
          <a:lstStyle/>
          <a:p>
            <a:pPr algn="l" indent="0" marL="0">
              <a:lnSpc>
                <a:spcPct val="133000"/>
              </a:lnSpc>
              <a:buNone/>
            </a:pPr>
            <a:r>
              <a:rPr lang="en-US" sz="1200" dirty="0">
                <a:solidFill>
                  <a:srgbClr val="000000"/>
                </a:solidFill>
                <a:latin typeface="Lato" pitchFamily="34" charset="0"/>
                <a:ea typeface="Lato" pitchFamily="34" charset="-122"/>
                <a:cs typeface="Lato" pitchFamily="34" charset="-120"/>
              </a:rPr>
              <a:t>💡</a:t>
            </a:r>
            <a:pPr algn="l" indent="0" marL="0">
              <a:lnSpc>
                <a:spcPct val="133000"/>
              </a:lnSpc>
              <a:buNone/>
            </a:pPr>
            <a:r>
              <a:rPr lang="en-US" sz="1200" dirty="0">
                <a:solidFill>
                  <a:srgbClr val="000000"/>
                </a:solidFill>
                <a:latin typeface="Lato" pitchFamily="34" charset="0"/>
                <a:ea typeface="Lato" pitchFamily="34" charset="-122"/>
                <a:cs typeface="Lato" pitchFamily="34" charset="-120"/>
              </a:rPr>
              <a:t> </a:t>
            </a:r>
            <a:pPr algn="l" indent="0" marL="0">
              <a:lnSpc>
                <a:spcPct val="133000"/>
              </a:lnSpc>
              <a:buNone/>
            </a:pPr>
            <a:r>
              <a:rPr lang="en-US" sz="1200" b="1" dirty="0">
                <a:solidFill>
                  <a:srgbClr val="000000"/>
                </a:solidFill>
                <a:latin typeface="Lato" pitchFamily="34" charset="0"/>
                <a:ea typeface="Lato" pitchFamily="34" charset="-122"/>
                <a:cs typeface="Lato" pitchFamily="34" charset="-120"/>
              </a:rPr>
              <a:t>Top Tip:</a:t>
            </a:r>
            <a:pPr algn="l" indent="0" marL="0">
              <a:lnSpc>
                <a:spcPct val="133000"/>
              </a:lnSpc>
              <a:buNone/>
            </a:pPr>
            <a:r>
              <a:rPr lang="en-US" sz="1200" dirty="0">
                <a:solidFill>
                  <a:srgbClr val="000000"/>
                </a:solidFill>
                <a:latin typeface="Lato" pitchFamily="34" charset="0"/>
                <a:ea typeface="Lato" pitchFamily="34" charset="-122"/>
                <a:cs typeface="Lato" pitchFamily="34" charset="-120"/>
              </a:rPr>
              <a:t> Add </a:t>
            </a:r>
            <a:pPr algn="l" indent="0" marL="0">
              <a:lnSpc>
                <a:spcPct val="133000"/>
              </a:lnSpc>
              <a:buNone/>
            </a:pPr>
            <a:r>
              <a:rPr lang="en-US" sz="1200" b="1" dirty="0">
                <a:solidFill>
                  <a:srgbClr val="000000"/>
                </a:solidFill>
                <a:latin typeface="Lato" pitchFamily="34" charset="0"/>
                <a:ea typeface="Lato" pitchFamily="34" charset="-122"/>
                <a:cs typeface="Lato" pitchFamily="34" charset="-120"/>
              </a:rPr>
              <a:t>-s</a:t>
            </a:r>
            <a:pPr algn="l" indent="0" marL="0">
              <a:lnSpc>
                <a:spcPct val="133000"/>
              </a:lnSpc>
              <a:buNone/>
            </a:pPr>
            <a:r>
              <a:rPr lang="en-US" sz="1200" dirty="0">
                <a:solidFill>
                  <a:srgbClr val="000000"/>
                </a:solidFill>
                <a:latin typeface="Lato" pitchFamily="34" charset="0"/>
                <a:ea typeface="Lato" pitchFamily="34" charset="-122"/>
                <a:cs typeface="Lato" pitchFamily="34" charset="-120"/>
              </a:rPr>
              <a:t> to most verbs. It's the easiest rule — just one letter!</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30176" y="388218"/>
            <a:ext cx="6519639" cy="399306"/>
          </a:xfrm>
          <a:prstGeom prst="rect">
            <a:avLst/>
          </a:prstGeom>
          <a:noFill/>
          <a:ln/>
        </p:spPr>
        <p:txBody>
          <a:bodyPr wrap="none" lIns="0" tIns="0" rIns="0" bIns="0" rtlCol="0" anchor="t"/>
          <a:lstStyle/>
          <a:p>
            <a:pPr algn="l" indent="0" marL="0">
              <a:lnSpc>
                <a:spcPct val="104000"/>
              </a:lnSpc>
              <a:buNone/>
            </a:pPr>
            <a:r>
              <a:rPr lang="en-US" sz="2500" b="1" dirty="0">
                <a:solidFill>
                  <a:srgbClr val="282824"/>
                </a:solidFill>
                <a:latin typeface="Lato Bold" pitchFamily="34" charset="0"/>
                <a:ea typeface="Lato Bold" pitchFamily="34" charset="-122"/>
                <a:cs typeface="Lato Bold" pitchFamily="34" charset="-120"/>
              </a:rPr>
              <a:t>Verbs Ending in -s, -sh, -ch, -tch, -x: Add </a:t>
            </a:r>
            <a:pPr algn="l" indent="0" marL="0">
              <a:lnSpc>
                <a:spcPct val="104000"/>
              </a:lnSpc>
              <a:buNone/>
            </a:pPr>
            <a:r>
              <a:rPr lang="en-US" sz="2500" b="1" dirty="0">
                <a:solidFill>
                  <a:srgbClr val="282824"/>
                </a:solidFill>
                <a:latin typeface="Lato Bold" pitchFamily="34" charset="0"/>
                <a:ea typeface="Lato Bold" pitchFamily="34" charset="-122"/>
                <a:cs typeface="Lato Bold" pitchFamily="34" charset="-120"/>
              </a:rPr>
              <a:t>-ES</a:t>
            </a:r>
            <a:endParaRPr lang="en-US" sz="2500" dirty="0"/>
          </a:p>
        </p:txBody>
      </p:sp>
      <p:sp>
        <p:nvSpPr>
          <p:cNvPr id="3" name="Text 1"/>
          <p:cNvSpPr/>
          <p:nvPr/>
        </p:nvSpPr>
        <p:spPr>
          <a:xfrm>
            <a:off x="930176" y="999158"/>
            <a:ext cx="7283648" cy="560561"/>
          </a:xfrm>
          <a:prstGeom prst="rect">
            <a:avLst/>
          </a:prstGeom>
          <a:noFill/>
          <a:ln/>
        </p:spPr>
        <p:txBody>
          <a:bodyPr wrap="square" lIns="0" tIns="0" rIns="0" bIns="0" rtlCol="0" anchor="t">
            <a:normAutofit/>
          </a:bodyPr>
          <a:lstStyle/>
          <a:p>
            <a:pPr algn="l" indent="0" marL="0">
              <a:lnSpc>
                <a:spcPct val="122000"/>
              </a:lnSpc>
              <a:buNone/>
            </a:pPr>
            <a:r>
              <a:rPr lang="en-US" sz="1000" dirty="0">
                <a:solidFill>
                  <a:srgbClr val="4A4A45"/>
                </a:solidFill>
                <a:latin typeface="Lato" pitchFamily="34" charset="0"/>
                <a:ea typeface="Lato" pitchFamily="34" charset="-122"/>
                <a:cs typeface="Lato" pitchFamily="34" charset="-120"/>
              </a:rPr>
              <a:t>Some verbs need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instead of just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If a verb ends in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-sh</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-ch</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-tch</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or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-x</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we always add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This is because these endings make a hissing or buzzing sound, and adding just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would make the word difficult to pronounce. Adding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creates an extra syllable, making the word easier to say! Here are some common examples to learn.</a:t>
            </a:r>
            <a:endParaRPr lang="en-US" sz="1000" dirty="0"/>
          </a:p>
        </p:txBody>
      </p:sp>
      <p:sp>
        <p:nvSpPr>
          <p:cNvPr id="4" name="Shape 2"/>
          <p:cNvSpPr/>
          <p:nvPr/>
        </p:nvSpPr>
        <p:spPr>
          <a:xfrm>
            <a:off x="930176" y="1678707"/>
            <a:ext cx="3588916" cy="897136"/>
          </a:xfrm>
          <a:prstGeom prst="roundRect">
            <a:avLst>
              <a:gd name="adj" fmla="val 2137"/>
            </a:avLst>
          </a:prstGeom>
          <a:solidFill>
            <a:srgbClr val="E5DFD2"/>
          </a:solidFill>
          <a:ln/>
        </p:spPr>
      </p:sp>
      <p:sp>
        <p:nvSpPr>
          <p:cNvPr id="5" name="Text 3"/>
          <p:cNvSpPr/>
          <p:nvPr/>
        </p:nvSpPr>
        <p:spPr>
          <a:xfrm>
            <a:off x="1057945" y="1806476"/>
            <a:ext cx="1597298" cy="199653"/>
          </a:xfrm>
          <a:prstGeom prst="rect">
            <a:avLst/>
          </a:prstGeom>
          <a:noFill/>
          <a:ln/>
        </p:spPr>
        <p:txBody>
          <a:bodyPr wrap="none" lIns="0" tIns="0" rIns="0" bIns="0" rtlCol="0" anchor="t"/>
          <a:lstStyle/>
          <a:p>
            <a:pPr algn="l" indent="0" marL="0">
              <a:lnSpc>
                <a:spcPct val="104000"/>
              </a:lnSpc>
              <a:buNone/>
            </a:pPr>
            <a:r>
              <a:rPr lang="en-US" sz="1250" b="1" dirty="0">
                <a:solidFill>
                  <a:srgbClr val="4A4A45"/>
                </a:solidFill>
                <a:latin typeface="Lato Bold" pitchFamily="34" charset="0"/>
                <a:ea typeface="Lato Bold" pitchFamily="34" charset="-122"/>
                <a:cs typeface="Lato Bold" pitchFamily="34" charset="-120"/>
              </a:rPr>
              <a:t>watch → watch</a:t>
            </a:r>
            <a:pPr algn="l" indent="0" marL="0">
              <a:lnSpc>
                <a:spcPct val="104000"/>
              </a:lnSpc>
              <a:buNone/>
            </a:pPr>
            <a:r>
              <a:rPr lang="en-US" sz="1250" b="1" dirty="0">
                <a:solidFill>
                  <a:srgbClr val="4A4A45"/>
                </a:solidFill>
                <a:latin typeface="Lato Bold" pitchFamily="34" charset="0"/>
                <a:ea typeface="Lato Bold" pitchFamily="34" charset="-122"/>
                <a:cs typeface="Lato Bold" pitchFamily="34" charset="-120"/>
              </a:rPr>
              <a:t>es</a:t>
            </a:r>
            <a:endParaRPr lang="en-US" sz="1250" dirty="0"/>
          </a:p>
        </p:txBody>
      </p:sp>
      <p:sp>
        <p:nvSpPr>
          <p:cNvPr id="6" name="Text 4"/>
          <p:cNvSpPr/>
          <p:nvPr/>
        </p:nvSpPr>
        <p:spPr>
          <a:xfrm>
            <a:off x="1057945" y="2069604"/>
            <a:ext cx="3333378" cy="378470"/>
          </a:xfrm>
          <a:prstGeom prst="rect">
            <a:avLst/>
          </a:prstGeom>
          <a:noFill/>
          <a:ln/>
        </p:spPr>
        <p:txBody>
          <a:bodyPr wrap="square" lIns="0" tIns="0" rIns="0" bIns="0" rtlCol="0" anchor="t">
            <a:normAutofit/>
          </a:bodyPr>
          <a:lstStyle/>
          <a:p>
            <a:pPr algn="l" indent="0" marL="0">
              <a:lnSpc>
                <a:spcPct val="122000"/>
              </a:lnSpc>
              <a:buNone/>
            </a:pPr>
            <a:r>
              <a:rPr lang="en-US" sz="1000" dirty="0">
                <a:solidFill>
                  <a:srgbClr val="4A4A45"/>
                </a:solidFill>
                <a:latin typeface="Lato" pitchFamily="34" charset="0"/>
                <a:ea typeface="Lato" pitchFamily="34" charset="-122"/>
                <a:cs typeface="Lato" pitchFamily="34" charset="-120"/>
              </a:rPr>
              <a:t>She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watches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TV after school. </a:t>
            </a:r>
            <a:pPr algn="l" indent="0" marL="0">
              <a:lnSpc>
                <a:spcPct val="122000"/>
              </a:lnSpc>
              <a:buNone/>
            </a:pPr>
            <a:r>
              <a:rPr lang="en-US" sz="1000" dirty="0">
                <a:solidFill>
                  <a:srgbClr val="000000"/>
                </a:solidFill>
                <a:latin typeface="Lato" pitchFamily="34" charset="0"/>
                <a:ea typeface="Lato" pitchFamily="34" charset="-122"/>
                <a:cs typeface="Lato" pitchFamily="34" charset="-120"/>
              </a:rPr>
              <a:t>📺</a:t>
            </a:r>
            <a:endParaRPr lang="en-US" sz="1000" dirty="0"/>
          </a:p>
          <a:p>
            <a:pPr algn="l" indent="0" marL="0">
              <a:lnSpc>
                <a:spcPct val="122000"/>
              </a:lnSpc>
              <a:buNone/>
            </a:pPr>
            <a:r>
              <a:rPr lang="en-US" sz="1000" i="1" dirty="0">
                <a:solidFill>
                  <a:srgbClr val="4A4A45"/>
                </a:solidFill>
                <a:latin typeface="Lato" pitchFamily="34" charset="0"/>
                <a:ea typeface="Lato" pitchFamily="34" charset="-122"/>
                <a:cs typeface="Lato" pitchFamily="34" charset="-120"/>
              </a:rPr>
              <a:t>ends in -ch → add -es</a:t>
            </a:r>
            <a:endParaRPr lang="en-US" sz="1000" dirty="0"/>
          </a:p>
        </p:txBody>
      </p:sp>
      <p:sp>
        <p:nvSpPr>
          <p:cNvPr id="7" name="Shape 5"/>
          <p:cNvSpPr/>
          <p:nvPr/>
        </p:nvSpPr>
        <p:spPr>
          <a:xfrm>
            <a:off x="4624908" y="1678707"/>
            <a:ext cx="3588916" cy="897136"/>
          </a:xfrm>
          <a:prstGeom prst="roundRect">
            <a:avLst>
              <a:gd name="adj" fmla="val 2137"/>
            </a:avLst>
          </a:prstGeom>
          <a:solidFill>
            <a:srgbClr val="E5DFD2"/>
          </a:solidFill>
          <a:ln/>
        </p:spPr>
      </p:sp>
      <p:sp>
        <p:nvSpPr>
          <p:cNvPr id="8" name="Text 6"/>
          <p:cNvSpPr/>
          <p:nvPr/>
        </p:nvSpPr>
        <p:spPr>
          <a:xfrm>
            <a:off x="4752677" y="1806476"/>
            <a:ext cx="1597298" cy="199653"/>
          </a:xfrm>
          <a:prstGeom prst="rect">
            <a:avLst/>
          </a:prstGeom>
          <a:noFill/>
          <a:ln/>
        </p:spPr>
        <p:txBody>
          <a:bodyPr wrap="none" lIns="0" tIns="0" rIns="0" bIns="0" rtlCol="0" anchor="t"/>
          <a:lstStyle/>
          <a:p>
            <a:pPr algn="l" indent="0" marL="0">
              <a:lnSpc>
                <a:spcPct val="104000"/>
              </a:lnSpc>
              <a:buNone/>
            </a:pPr>
            <a:r>
              <a:rPr lang="en-US" sz="1250" b="1" dirty="0">
                <a:solidFill>
                  <a:srgbClr val="4A4A45"/>
                </a:solidFill>
                <a:latin typeface="Lato Bold" pitchFamily="34" charset="0"/>
                <a:ea typeface="Lato Bold" pitchFamily="34" charset="-122"/>
                <a:cs typeface="Lato Bold" pitchFamily="34" charset="-120"/>
              </a:rPr>
              <a:t>catch → catch</a:t>
            </a:r>
            <a:pPr algn="l" indent="0" marL="0">
              <a:lnSpc>
                <a:spcPct val="104000"/>
              </a:lnSpc>
              <a:buNone/>
            </a:pPr>
            <a:r>
              <a:rPr lang="en-US" sz="1250" b="1" dirty="0">
                <a:solidFill>
                  <a:srgbClr val="4A4A45"/>
                </a:solidFill>
                <a:latin typeface="Lato Bold" pitchFamily="34" charset="0"/>
                <a:ea typeface="Lato Bold" pitchFamily="34" charset="-122"/>
                <a:cs typeface="Lato Bold" pitchFamily="34" charset="-120"/>
              </a:rPr>
              <a:t>es</a:t>
            </a:r>
            <a:endParaRPr lang="en-US" sz="1250" dirty="0"/>
          </a:p>
        </p:txBody>
      </p:sp>
      <p:sp>
        <p:nvSpPr>
          <p:cNvPr id="9" name="Text 7"/>
          <p:cNvSpPr/>
          <p:nvPr/>
        </p:nvSpPr>
        <p:spPr>
          <a:xfrm>
            <a:off x="4752677" y="2069604"/>
            <a:ext cx="3333378" cy="378470"/>
          </a:xfrm>
          <a:prstGeom prst="rect">
            <a:avLst/>
          </a:prstGeom>
          <a:noFill/>
          <a:ln/>
        </p:spPr>
        <p:txBody>
          <a:bodyPr wrap="square" lIns="0" tIns="0" rIns="0" bIns="0" rtlCol="0" anchor="t">
            <a:normAutofit/>
          </a:bodyPr>
          <a:lstStyle/>
          <a:p>
            <a:pPr algn="l" indent="0" marL="0">
              <a:lnSpc>
                <a:spcPct val="122000"/>
              </a:lnSpc>
              <a:buNone/>
            </a:pPr>
            <a:r>
              <a:rPr lang="en-US" sz="1000" dirty="0">
                <a:solidFill>
                  <a:srgbClr val="4A4A45"/>
                </a:solidFill>
                <a:latin typeface="Lato" pitchFamily="34" charset="0"/>
                <a:ea typeface="Lato" pitchFamily="34" charset="-122"/>
                <a:cs typeface="Lato" pitchFamily="34" charset="-120"/>
              </a:rPr>
              <a:t>He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catches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the ball every time. </a:t>
            </a:r>
            <a:pPr algn="l" indent="0" marL="0">
              <a:lnSpc>
                <a:spcPct val="122000"/>
              </a:lnSpc>
              <a:buNone/>
            </a:pPr>
            <a:r>
              <a:rPr lang="en-US" sz="1000" dirty="0">
                <a:solidFill>
                  <a:srgbClr val="000000"/>
                </a:solidFill>
                <a:latin typeface="Lato" pitchFamily="34" charset="0"/>
                <a:ea typeface="Lato" pitchFamily="34" charset="-122"/>
                <a:cs typeface="Lato" pitchFamily="34" charset="-120"/>
              </a:rPr>
              <a:t>⚾</a:t>
            </a:r>
            <a:endParaRPr lang="en-US" sz="1000" dirty="0"/>
          </a:p>
          <a:p>
            <a:pPr algn="l" indent="0" marL="0">
              <a:lnSpc>
                <a:spcPct val="122000"/>
              </a:lnSpc>
              <a:buNone/>
            </a:pPr>
            <a:r>
              <a:rPr lang="en-US" sz="1000" i="1" dirty="0">
                <a:solidFill>
                  <a:srgbClr val="4A4A45"/>
                </a:solidFill>
                <a:latin typeface="Lato" pitchFamily="34" charset="0"/>
                <a:ea typeface="Lato" pitchFamily="34" charset="-122"/>
                <a:cs typeface="Lato" pitchFamily="34" charset="-120"/>
              </a:rPr>
              <a:t>ends in -ch → add -es</a:t>
            </a:r>
            <a:endParaRPr lang="en-US" sz="1000" dirty="0"/>
          </a:p>
        </p:txBody>
      </p:sp>
      <p:sp>
        <p:nvSpPr>
          <p:cNvPr id="10" name="Shape 8"/>
          <p:cNvSpPr/>
          <p:nvPr/>
        </p:nvSpPr>
        <p:spPr>
          <a:xfrm>
            <a:off x="930176" y="2681660"/>
            <a:ext cx="3588916" cy="897136"/>
          </a:xfrm>
          <a:prstGeom prst="roundRect">
            <a:avLst>
              <a:gd name="adj" fmla="val 2137"/>
            </a:avLst>
          </a:prstGeom>
          <a:solidFill>
            <a:srgbClr val="E5DFD2"/>
          </a:solidFill>
          <a:ln/>
        </p:spPr>
      </p:sp>
      <p:sp>
        <p:nvSpPr>
          <p:cNvPr id="11" name="Text 9"/>
          <p:cNvSpPr/>
          <p:nvPr/>
        </p:nvSpPr>
        <p:spPr>
          <a:xfrm>
            <a:off x="1057945" y="2809429"/>
            <a:ext cx="1597298" cy="199653"/>
          </a:xfrm>
          <a:prstGeom prst="rect">
            <a:avLst/>
          </a:prstGeom>
          <a:noFill/>
          <a:ln/>
        </p:spPr>
        <p:txBody>
          <a:bodyPr wrap="none" lIns="0" tIns="0" rIns="0" bIns="0" rtlCol="0" anchor="t"/>
          <a:lstStyle/>
          <a:p>
            <a:pPr algn="l" indent="0" marL="0">
              <a:lnSpc>
                <a:spcPct val="104000"/>
              </a:lnSpc>
              <a:buNone/>
            </a:pPr>
            <a:r>
              <a:rPr lang="en-US" sz="1250" b="1" dirty="0">
                <a:solidFill>
                  <a:srgbClr val="4A4A45"/>
                </a:solidFill>
                <a:latin typeface="Lato Bold" pitchFamily="34" charset="0"/>
                <a:ea typeface="Lato Bold" pitchFamily="34" charset="-122"/>
                <a:cs typeface="Lato Bold" pitchFamily="34" charset="-120"/>
              </a:rPr>
              <a:t>wash → wash</a:t>
            </a:r>
            <a:pPr algn="l" indent="0" marL="0">
              <a:lnSpc>
                <a:spcPct val="104000"/>
              </a:lnSpc>
              <a:buNone/>
            </a:pPr>
            <a:r>
              <a:rPr lang="en-US" sz="1250" b="1" dirty="0">
                <a:solidFill>
                  <a:srgbClr val="4A4A45"/>
                </a:solidFill>
                <a:latin typeface="Lato Bold" pitchFamily="34" charset="0"/>
                <a:ea typeface="Lato Bold" pitchFamily="34" charset="-122"/>
                <a:cs typeface="Lato Bold" pitchFamily="34" charset="-120"/>
              </a:rPr>
              <a:t>es</a:t>
            </a:r>
            <a:endParaRPr lang="en-US" sz="1250" dirty="0"/>
          </a:p>
        </p:txBody>
      </p:sp>
      <p:sp>
        <p:nvSpPr>
          <p:cNvPr id="12" name="Text 10"/>
          <p:cNvSpPr/>
          <p:nvPr/>
        </p:nvSpPr>
        <p:spPr>
          <a:xfrm>
            <a:off x="1057945" y="3072557"/>
            <a:ext cx="3333378" cy="378470"/>
          </a:xfrm>
          <a:prstGeom prst="rect">
            <a:avLst/>
          </a:prstGeom>
          <a:noFill/>
          <a:ln/>
        </p:spPr>
        <p:txBody>
          <a:bodyPr wrap="square" lIns="0" tIns="0" rIns="0" bIns="0" rtlCol="0" anchor="t">
            <a:normAutofit/>
          </a:bodyPr>
          <a:lstStyle/>
          <a:p>
            <a:pPr algn="l" indent="0" marL="0">
              <a:lnSpc>
                <a:spcPct val="122000"/>
              </a:lnSpc>
              <a:buNone/>
            </a:pPr>
            <a:r>
              <a:rPr lang="en-US" sz="1000" dirty="0">
                <a:solidFill>
                  <a:srgbClr val="4A4A45"/>
                </a:solidFill>
                <a:latin typeface="Lato" pitchFamily="34" charset="0"/>
                <a:ea typeface="Lato" pitchFamily="34" charset="-122"/>
                <a:cs typeface="Lato" pitchFamily="34" charset="-120"/>
              </a:rPr>
              <a:t>He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washes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his hands before dinner. </a:t>
            </a:r>
            <a:pPr algn="l" indent="0" marL="0">
              <a:lnSpc>
                <a:spcPct val="122000"/>
              </a:lnSpc>
              <a:buNone/>
            </a:pPr>
            <a:r>
              <a:rPr lang="en-US" sz="1000" dirty="0">
                <a:solidFill>
                  <a:srgbClr val="000000"/>
                </a:solidFill>
                <a:latin typeface="Lato" pitchFamily="34" charset="0"/>
                <a:ea typeface="Lato" pitchFamily="34" charset="-122"/>
                <a:cs typeface="Lato" pitchFamily="34" charset="-120"/>
              </a:rPr>
              <a:t>🙌</a:t>
            </a:r>
            <a:endParaRPr lang="en-US" sz="1000" dirty="0"/>
          </a:p>
          <a:p>
            <a:pPr algn="l" indent="0" marL="0">
              <a:lnSpc>
                <a:spcPct val="122000"/>
              </a:lnSpc>
              <a:buNone/>
            </a:pPr>
            <a:r>
              <a:rPr lang="en-US" sz="1000" i="1" dirty="0">
                <a:solidFill>
                  <a:srgbClr val="4A4A45"/>
                </a:solidFill>
                <a:latin typeface="Lato" pitchFamily="34" charset="0"/>
                <a:ea typeface="Lato" pitchFamily="34" charset="-122"/>
                <a:cs typeface="Lato" pitchFamily="34" charset="-120"/>
              </a:rPr>
              <a:t>ends in -sh → add -es</a:t>
            </a:r>
            <a:endParaRPr lang="en-US" sz="1000" dirty="0"/>
          </a:p>
        </p:txBody>
      </p:sp>
      <p:sp>
        <p:nvSpPr>
          <p:cNvPr id="13" name="Shape 11"/>
          <p:cNvSpPr/>
          <p:nvPr/>
        </p:nvSpPr>
        <p:spPr>
          <a:xfrm>
            <a:off x="4624908" y="2681660"/>
            <a:ext cx="3588916" cy="897136"/>
          </a:xfrm>
          <a:prstGeom prst="roundRect">
            <a:avLst>
              <a:gd name="adj" fmla="val 2137"/>
            </a:avLst>
          </a:prstGeom>
          <a:solidFill>
            <a:srgbClr val="E5DFD2"/>
          </a:solidFill>
          <a:ln/>
        </p:spPr>
      </p:sp>
      <p:sp>
        <p:nvSpPr>
          <p:cNvPr id="14" name="Text 12"/>
          <p:cNvSpPr/>
          <p:nvPr/>
        </p:nvSpPr>
        <p:spPr>
          <a:xfrm>
            <a:off x="4752677" y="2809429"/>
            <a:ext cx="1597298" cy="199653"/>
          </a:xfrm>
          <a:prstGeom prst="rect">
            <a:avLst/>
          </a:prstGeom>
          <a:noFill/>
          <a:ln/>
        </p:spPr>
        <p:txBody>
          <a:bodyPr wrap="none" lIns="0" tIns="0" rIns="0" bIns="0" rtlCol="0" anchor="t"/>
          <a:lstStyle/>
          <a:p>
            <a:pPr algn="l" indent="0" marL="0">
              <a:lnSpc>
                <a:spcPct val="104000"/>
              </a:lnSpc>
              <a:buNone/>
            </a:pPr>
            <a:r>
              <a:rPr lang="en-US" sz="1250" b="1" dirty="0">
                <a:solidFill>
                  <a:srgbClr val="4A4A45"/>
                </a:solidFill>
                <a:latin typeface="Lato Bold" pitchFamily="34" charset="0"/>
                <a:ea typeface="Lato Bold" pitchFamily="34" charset="-122"/>
                <a:cs typeface="Lato Bold" pitchFamily="34" charset="-120"/>
              </a:rPr>
              <a:t>fix → fix</a:t>
            </a:r>
            <a:pPr algn="l" indent="0" marL="0">
              <a:lnSpc>
                <a:spcPct val="104000"/>
              </a:lnSpc>
              <a:buNone/>
            </a:pPr>
            <a:r>
              <a:rPr lang="en-US" sz="1250" b="1" dirty="0">
                <a:solidFill>
                  <a:srgbClr val="4A4A45"/>
                </a:solidFill>
                <a:latin typeface="Lato Bold" pitchFamily="34" charset="0"/>
                <a:ea typeface="Lato Bold" pitchFamily="34" charset="-122"/>
                <a:cs typeface="Lato Bold" pitchFamily="34" charset="-120"/>
              </a:rPr>
              <a:t>es</a:t>
            </a:r>
            <a:endParaRPr lang="en-US" sz="1250" dirty="0"/>
          </a:p>
        </p:txBody>
      </p:sp>
      <p:sp>
        <p:nvSpPr>
          <p:cNvPr id="15" name="Text 13"/>
          <p:cNvSpPr/>
          <p:nvPr/>
        </p:nvSpPr>
        <p:spPr>
          <a:xfrm>
            <a:off x="4752677" y="3072557"/>
            <a:ext cx="3333378" cy="378470"/>
          </a:xfrm>
          <a:prstGeom prst="rect">
            <a:avLst/>
          </a:prstGeom>
          <a:noFill/>
          <a:ln/>
        </p:spPr>
        <p:txBody>
          <a:bodyPr wrap="square" lIns="0" tIns="0" rIns="0" bIns="0" rtlCol="0" anchor="t">
            <a:normAutofit/>
          </a:bodyPr>
          <a:lstStyle/>
          <a:p>
            <a:pPr algn="l" indent="0" marL="0">
              <a:lnSpc>
                <a:spcPct val="122000"/>
              </a:lnSpc>
              <a:buNone/>
            </a:pPr>
            <a:r>
              <a:rPr lang="en-US" sz="1000" dirty="0">
                <a:solidFill>
                  <a:srgbClr val="4A4A45"/>
                </a:solidFill>
                <a:latin typeface="Lato" pitchFamily="34" charset="0"/>
                <a:ea typeface="Lato" pitchFamily="34" charset="-122"/>
                <a:cs typeface="Lato" pitchFamily="34" charset="-120"/>
              </a:rPr>
              <a:t>She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fixes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the broken toy. </a:t>
            </a:r>
            <a:pPr algn="l" indent="0" marL="0">
              <a:lnSpc>
                <a:spcPct val="122000"/>
              </a:lnSpc>
              <a:buNone/>
            </a:pPr>
            <a:r>
              <a:rPr lang="en-US" sz="1000" dirty="0">
                <a:solidFill>
                  <a:srgbClr val="000000"/>
                </a:solidFill>
                <a:latin typeface="Lato" pitchFamily="34" charset="0"/>
                <a:ea typeface="Lato" pitchFamily="34" charset="-122"/>
                <a:cs typeface="Lato" pitchFamily="34" charset="-120"/>
              </a:rPr>
              <a:t>🔧</a:t>
            </a:r>
            <a:endParaRPr lang="en-US" sz="1000" dirty="0"/>
          </a:p>
          <a:p>
            <a:pPr algn="l" indent="0" marL="0">
              <a:lnSpc>
                <a:spcPct val="122000"/>
              </a:lnSpc>
              <a:buNone/>
            </a:pPr>
            <a:r>
              <a:rPr lang="en-US" sz="1000" i="1" dirty="0">
                <a:solidFill>
                  <a:srgbClr val="4A4A45"/>
                </a:solidFill>
                <a:latin typeface="Lato" pitchFamily="34" charset="0"/>
                <a:ea typeface="Lato" pitchFamily="34" charset="-122"/>
                <a:cs typeface="Lato" pitchFamily="34" charset="-120"/>
              </a:rPr>
              <a:t>ends in -x → add -es</a:t>
            </a:r>
            <a:endParaRPr lang="en-US" sz="1000" dirty="0"/>
          </a:p>
        </p:txBody>
      </p:sp>
      <p:sp>
        <p:nvSpPr>
          <p:cNvPr id="16" name="Text 14"/>
          <p:cNvSpPr/>
          <p:nvPr/>
        </p:nvSpPr>
        <p:spPr>
          <a:xfrm>
            <a:off x="930176" y="3697784"/>
            <a:ext cx="7283648" cy="373707"/>
          </a:xfrm>
          <a:prstGeom prst="rect">
            <a:avLst/>
          </a:prstGeom>
          <a:noFill/>
          <a:ln/>
        </p:spPr>
        <p:txBody>
          <a:bodyPr wrap="square" lIns="0" tIns="0" rIns="0" bIns="0" rtlCol="0" anchor="t">
            <a:normAutofit/>
          </a:bodyPr>
          <a:lstStyle/>
          <a:p>
            <a:pPr algn="l" indent="0" marL="0">
              <a:lnSpc>
                <a:spcPct val="122000"/>
              </a:lnSpc>
              <a:buNone/>
            </a:pPr>
            <a:r>
              <a:rPr lang="en-US" sz="1000" dirty="0">
                <a:solidFill>
                  <a:srgbClr val="4A4A45"/>
                </a:solidFill>
                <a:latin typeface="Lato" pitchFamily="34" charset="0"/>
                <a:ea typeface="Lato" pitchFamily="34" charset="-122"/>
                <a:cs typeface="Lato" pitchFamily="34" charset="-120"/>
              </a:rPr>
              <a:t>Here are a few more verbs that follow this rule: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kiss → kisses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push → pushes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teach → teaches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a:t>
            </a:r>
            <a:pPr algn="l" indent="0" marL="0">
              <a:lnSpc>
                <a:spcPct val="122000"/>
              </a:lnSpc>
              <a:buNone/>
            </a:pPr>
            <a:r>
              <a:rPr lang="en-US" sz="1000" b="1" dirty="0">
                <a:solidFill>
                  <a:srgbClr val="4A4A45"/>
                </a:solidFill>
                <a:latin typeface="Lato" pitchFamily="34" charset="0"/>
                <a:ea typeface="Lato" pitchFamily="34" charset="-122"/>
                <a:cs typeface="Lato" pitchFamily="34" charset="-120"/>
              </a:rPr>
              <a:t>mix → mixes</a:t>
            </a:r>
            <a:pPr algn="l" indent="0" marL="0">
              <a:lnSpc>
                <a:spcPct val="122000"/>
              </a:lnSpc>
              <a:buNone/>
            </a:pPr>
            <a:r>
              <a:rPr lang="en-US" sz="1000" dirty="0">
                <a:solidFill>
                  <a:srgbClr val="4A4A45"/>
                </a:solidFill>
                <a:latin typeface="Lato" pitchFamily="34" charset="0"/>
                <a:ea typeface="Lato" pitchFamily="34" charset="-122"/>
                <a:cs typeface="Lato" pitchFamily="34" charset="-120"/>
              </a:rPr>
              <a:t>. Can you think of any others? Try making your own sentences with these verbs!</a:t>
            </a:r>
            <a:endParaRPr lang="en-US" sz="1000" dirty="0"/>
          </a:p>
        </p:txBody>
      </p:sp>
      <p:sp>
        <p:nvSpPr>
          <p:cNvPr id="17" name="Shape 15"/>
          <p:cNvSpPr/>
          <p:nvPr/>
        </p:nvSpPr>
        <p:spPr>
          <a:xfrm>
            <a:off x="930176" y="4190479"/>
            <a:ext cx="7283648" cy="445815"/>
          </a:xfrm>
          <a:prstGeom prst="roundRect">
            <a:avLst>
              <a:gd name="adj" fmla="val 4299"/>
            </a:avLst>
          </a:prstGeom>
          <a:solidFill>
            <a:srgbClr val="B6D6FC"/>
          </a:solidFill>
          <a:ln/>
        </p:spPr>
      </p:sp>
      <p:pic>
        <p:nvPicPr>
          <p:cNvPr id="18" name="Image 0" descr="preencoded.png">    </p:cNvPr>
          <p:cNvPicPr>
            <a:picLocks noChangeAspect="1"/>
          </p:cNvPicPr>
          <p:nvPr/>
        </p:nvPicPr>
        <p:blipFill>
          <a:blip r:embed="rId1"/>
          <a:stretch>
            <a:fillRect/>
          </a:stretch>
        </p:blipFill>
        <p:spPr>
          <a:xfrm>
            <a:off x="1057945" y="4366915"/>
            <a:ext cx="159693" cy="127769"/>
          </a:xfrm>
          <a:prstGeom prst="rect">
            <a:avLst/>
          </a:prstGeom>
        </p:spPr>
      </p:pic>
      <p:sp>
        <p:nvSpPr>
          <p:cNvPr id="19" name="Text 16"/>
          <p:cNvSpPr/>
          <p:nvPr/>
        </p:nvSpPr>
        <p:spPr>
          <a:xfrm>
            <a:off x="1345406" y="4317578"/>
            <a:ext cx="7197849" cy="191616"/>
          </a:xfrm>
          <a:prstGeom prst="rect">
            <a:avLst/>
          </a:prstGeom>
          <a:noFill/>
          <a:ln/>
        </p:spPr>
        <p:txBody>
          <a:bodyPr wrap="none" lIns="0" tIns="0" rIns="0" bIns="0" rtlCol="0" anchor="t"/>
          <a:lstStyle/>
          <a:p>
            <a:pPr algn="l" indent="0" marL="0">
              <a:lnSpc>
                <a:spcPct val="122000"/>
              </a:lnSpc>
              <a:buNone/>
            </a:pPr>
            <a:r>
              <a:rPr lang="en-US" sz="1000" dirty="0">
                <a:solidFill>
                  <a:srgbClr val="000000"/>
                </a:solidFill>
                <a:latin typeface="Lato" pitchFamily="34" charset="0"/>
                <a:ea typeface="Lato" pitchFamily="34" charset="-122"/>
                <a:cs typeface="Lato" pitchFamily="34" charset="-120"/>
              </a:rPr>
              <a:t>🔤</a:t>
            </a:r>
            <a:pPr algn="l" indent="0" marL="0">
              <a:lnSpc>
                <a:spcPct val="122000"/>
              </a:lnSpc>
              <a:buNone/>
            </a:pPr>
            <a:r>
              <a:rPr lang="en-US" sz="1000" dirty="0">
                <a:solidFill>
                  <a:srgbClr val="000000"/>
                </a:solidFill>
                <a:latin typeface="Lato" pitchFamily="34" charset="0"/>
                <a:ea typeface="Lato" pitchFamily="34" charset="-122"/>
                <a:cs typeface="Lato" pitchFamily="34" charset="-120"/>
              </a:rPr>
              <a:t> </a:t>
            </a:r>
            <a:pPr algn="l" indent="0" marL="0">
              <a:lnSpc>
                <a:spcPct val="122000"/>
              </a:lnSpc>
              <a:buNone/>
            </a:pPr>
            <a:r>
              <a:rPr lang="en-US" sz="1000" b="1" dirty="0">
                <a:solidFill>
                  <a:srgbClr val="000000"/>
                </a:solidFill>
                <a:latin typeface="Lato" pitchFamily="34" charset="0"/>
                <a:ea typeface="Lato" pitchFamily="34" charset="-122"/>
                <a:cs typeface="Lato" pitchFamily="34" charset="-120"/>
              </a:rPr>
              <a:t>Rule:</a:t>
            </a:r>
            <a:pPr algn="l" indent="0" marL="0">
              <a:lnSpc>
                <a:spcPct val="122000"/>
              </a:lnSpc>
              <a:buNone/>
            </a:pPr>
            <a:r>
              <a:rPr lang="en-US" sz="1000" dirty="0">
                <a:solidFill>
                  <a:srgbClr val="000000"/>
                </a:solidFill>
                <a:latin typeface="Lato" pitchFamily="34" charset="0"/>
                <a:ea typeface="Lato" pitchFamily="34" charset="-122"/>
                <a:cs typeface="Lato" pitchFamily="34" charset="-120"/>
              </a:rPr>
              <a:t> -s / -sh / -ch / -tch / -x → add </a:t>
            </a:r>
            <a:pPr algn="l" indent="0" marL="0">
              <a:lnSpc>
                <a:spcPct val="122000"/>
              </a:lnSpc>
              <a:buNone/>
            </a:pPr>
            <a:r>
              <a:rPr lang="en-US" sz="1000" b="1" dirty="0">
                <a:solidFill>
                  <a:srgbClr val="000000"/>
                </a:solidFill>
                <a:latin typeface="Lato" pitchFamily="34" charset="0"/>
                <a:ea typeface="Lato" pitchFamily="34" charset="-122"/>
                <a:cs typeface="Lato" pitchFamily="34" charset="-120"/>
              </a:rPr>
              <a:t>-es</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342430" y="363662"/>
            <a:ext cx="3916189" cy="354062"/>
          </a:xfrm>
          <a:prstGeom prst="rect">
            <a:avLst/>
          </a:prstGeom>
          <a:noFill/>
          <a:ln/>
        </p:spPr>
        <p:txBody>
          <a:bodyPr wrap="none" lIns="0" tIns="0" rIns="0" bIns="0" rtlCol="0" anchor="t"/>
          <a:lstStyle/>
          <a:p>
            <a:pPr algn="l" indent="0" marL="0">
              <a:lnSpc>
                <a:spcPct val="104000"/>
              </a:lnSpc>
              <a:buNone/>
            </a:pPr>
            <a:r>
              <a:rPr lang="en-US" sz="2200" b="1" dirty="0">
                <a:solidFill>
                  <a:srgbClr val="282824"/>
                </a:solidFill>
                <a:latin typeface="Lato Bold" pitchFamily="34" charset="0"/>
                <a:ea typeface="Lato Bold" pitchFamily="34" charset="-122"/>
                <a:cs typeface="Lato Bold" pitchFamily="34" charset="-120"/>
              </a:rPr>
              <a:t>Verbs Ending in </a:t>
            </a:r>
            <a:pPr algn="l" indent="0" marL="0">
              <a:lnSpc>
                <a:spcPct val="104000"/>
              </a:lnSpc>
              <a:buNone/>
            </a:pPr>
            <a:r>
              <a:rPr lang="en-US" sz="2200" b="1" dirty="0">
                <a:solidFill>
                  <a:srgbClr val="282824"/>
                </a:solidFill>
                <a:latin typeface="Lato Bold" pitchFamily="34" charset="0"/>
                <a:ea typeface="Lato Bold" pitchFamily="34" charset="-122"/>
                <a:cs typeface="Lato Bold" pitchFamily="34" charset="-120"/>
              </a:rPr>
              <a:t>-O</a:t>
            </a:r>
            <a:pPr algn="l" indent="0" marL="0">
              <a:lnSpc>
                <a:spcPct val="104000"/>
              </a:lnSpc>
              <a:buNone/>
            </a:pPr>
            <a:r>
              <a:rPr lang="en-US" sz="2200" b="1" dirty="0">
                <a:solidFill>
                  <a:srgbClr val="282824"/>
                </a:solidFill>
                <a:latin typeface="Lato Bold" pitchFamily="34" charset="0"/>
                <a:ea typeface="Lato Bold" pitchFamily="34" charset="-122"/>
                <a:cs typeface="Lato Bold" pitchFamily="34" charset="-120"/>
              </a:rPr>
              <a:t>: Add </a:t>
            </a:r>
            <a:pPr algn="l" indent="0" marL="0">
              <a:lnSpc>
                <a:spcPct val="104000"/>
              </a:lnSpc>
              <a:buNone/>
            </a:pPr>
            <a:r>
              <a:rPr lang="en-US" sz="2200" b="1" dirty="0">
                <a:solidFill>
                  <a:srgbClr val="282824"/>
                </a:solidFill>
                <a:latin typeface="Lato Bold" pitchFamily="34" charset="0"/>
                <a:ea typeface="Lato Bold" pitchFamily="34" charset="-122"/>
                <a:cs typeface="Lato Bold" pitchFamily="34" charset="-120"/>
              </a:rPr>
              <a:t>-ES</a:t>
            </a:r>
            <a:endParaRPr lang="en-US" sz="2200" dirty="0"/>
          </a:p>
        </p:txBody>
      </p:sp>
      <p:sp>
        <p:nvSpPr>
          <p:cNvPr id="3" name="Text 1"/>
          <p:cNvSpPr/>
          <p:nvPr/>
        </p:nvSpPr>
        <p:spPr>
          <a:xfrm>
            <a:off x="1342430" y="884113"/>
            <a:ext cx="6459066" cy="471711"/>
          </a:xfrm>
          <a:prstGeom prst="rect">
            <a:avLst/>
          </a:prstGeom>
          <a:noFill/>
          <a:ln/>
        </p:spPr>
        <p:txBody>
          <a:bodyPr wrap="square" lIns="0" tIns="0" rIns="0" bIns="0" rtlCol="0" anchor="t">
            <a:normAutofit/>
          </a:bodyPr>
          <a:lstStyle/>
          <a:p>
            <a:pPr algn="l" indent="0" marL="0">
              <a:lnSpc>
                <a:spcPct val="116000"/>
              </a:lnSpc>
              <a:buNone/>
            </a:pPr>
            <a:r>
              <a:rPr lang="en-US" sz="850" dirty="0">
                <a:solidFill>
                  <a:srgbClr val="4A4A45"/>
                </a:solidFill>
                <a:latin typeface="Lato" pitchFamily="34" charset="0"/>
                <a:ea typeface="Lato" pitchFamily="34" charset="-122"/>
                <a:cs typeface="Lato" pitchFamily="34" charset="-120"/>
              </a:rPr>
              <a:t>Verbs that end in the letter </a:t>
            </a:r>
            <a:pPr algn="l" indent="0" marL="0">
              <a:lnSpc>
                <a:spcPct val="116000"/>
              </a:lnSpc>
              <a:buNone/>
            </a:pPr>
            <a:r>
              <a:rPr lang="en-US" sz="850" b="1" dirty="0">
                <a:solidFill>
                  <a:srgbClr val="4A4A45"/>
                </a:solidFill>
                <a:latin typeface="Lato" pitchFamily="34" charset="0"/>
                <a:ea typeface="Lato" pitchFamily="34" charset="-122"/>
                <a:cs typeface="Lato" pitchFamily="34" charset="-120"/>
              </a:rPr>
              <a:t>-o</a:t>
            </a:r>
            <a:pPr algn="l" indent="0" marL="0">
              <a:lnSpc>
                <a:spcPct val="116000"/>
              </a:lnSpc>
              <a:buNone/>
            </a:pPr>
            <a:r>
              <a:rPr lang="en-US" sz="850" dirty="0">
                <a:solidFill>
                  <a:srgbClr val="4A4A45"/>
                </a:solidFill>
                <a:latin typeface="Lato" pitchFamily="34" charset="0"/>
                <a:ea typeface="Lato" pitchFamily="34" charset="-122"/>
                <a:cs typeface="Lato" pitchFamily="34" charset="-120"/>
              </a:rPr>
              <a:t> also take </a:t>
            </a:r>
            <a:pPr algn="l" indent="0" marL="0">
              <a:lnSpc>
                <a:spcPct val="116000"/>
              </a:lnSpc>
              <a:buNone/>
            </a:pPr>
            <a:r>
              <a:rPr lang="en-US" sz="850" b="1" dirty="0">
                <a:solidFill>
                  <a:srgbClr val="4A4A45"/>
                </a:solidFill>
                <a:latin typeface="Lato" pitchFamily="34" charset="0"/>
                <a:ea typeface="Lato" pitchFamily="34" charset="-122"/>
                <a:cs typeface="Lato" pitchFamily="34" charset="-120"/>
              </a:rPr>
              <a:t>-es</a:t>
            </a:r>
            <a:pPr algn="l" indent="0" marL="0">
              <a:lnSpc>
                <a:spcPct val="116000"/>
              </a:lnSpc>
              <a:buNone/>
            </a:pPr>
            <a:r>
              <a:rPr lang="en-US" sz="850" dirty="0">
                <a:solidFill>
                  <a:srgbClr val="4A4A45"/>
                </a:solidFill>
                <a:latin typeface="Lato" pitchFamily="34" charset="0"/>
                <a:ea typeface="Lato" pitchFamily="34" charset="-122"/>
                <a:cs typeface="Lato" pitchFamily="34" charset="-120"/>
              </a:rPr>
              <a:t> in the He / She / It form. There are not many of these verbs in English, but the two most important ones are </a:t>
            </a:r>
            <a:pPr algn="l" indent="0" marL="0">
              <a:lnSpc>
                <a:spcPct val="116000"/>
              </a:lnSpc>
              <a:buNone/>
            </a:pPr>
            <a:r>
              <a:rPr lang="en-US" sz="850" b="1" dirty="0">
                <a:solidFill>
                  <a:srgbClr val="4A4A45"/>
                </a:solidFill>
                <a:latin typeface="Lato" pitchFamily="34" charset="0"/>
                <a:ea typeface="Lato" pitchFamily="34" charset="-122"/>
                <a:cs typeface="Lato" pitchFamily="34" charset="-120"/>
              </a:rPr>
              <a:t>go</a:t>
            </a:r>
            <a:pPr algn="l" indent="0" marL="0">
              <a:lnSpc>
                <a:spcPct val="116000"/>
              </a:lnSpc>
              <a:buNone/>
            </a:pPr>
            <a:r>
              <a:rPr lang="en-US" sz="850" dirty="0">
                <a:solidFill>
                  <a:srgbClr val="4A4A45"/>
                </a:solidFill>
                <a:latin typeface="Lato" pitchFamily="34" charset="0"/>
                <a:ea typeface="Lato" pitchFamily="34" charset="-122"/>
                <a:cs typeface="Lato" pitchFamily="34" charset="-120"/>
              </a:rPr>
              <a:t> and </a:t>
            </a:r>
            <a:pPr algn="l" indent="0" marL="0">
              <a:lnSpc>
                <a:spcPct val="116000"/>
              </a:lnSpc>
              <a:buNone/>
            </a:pPr>
            <a:r>
              <a:rPr lang="en-US" sz="850" b="1" dirty="0">
                <a:solidFill>
                  <a:srgbClr val="4A4A45"/>
                </a:solidFill>
                <a:latin typeface="Lato" pitchFamily="34" charset="0"/>
                <a:ea typeface="Lato" pitchFamily="34" charset="-122"/>
                <a:cs typeface="Lato" pitchFamily="34" charset="-120"/>
              </a:rPr>
              <a:t>do</a:t>
            </a:r>
            <a:pPr algn="l" indent="0" marL="0">
              <a:lnSpc>
                <a:spcPct val="116000"/>
              </a:lnSpc>
              <a:buNone/>
            </a:pPr>
            <a:r>
              <a:rPr lang="en-US" sz="850" dirty="0">
                <a:solidFill>
                  <a:srgbClr val="4A4A45"/>
                </a:solidFill>
                <a:latin typeface="Lato" pitchFamily="34" charset="0"/>
                <a:ea typeface="Lato" pitchFamily="34" charset="-122"/>
                <a:cs typeface="Lato" pitchFamily="34" charset="-120"/>
              </a:rPr>
              <a:t>. These are very common verbs that you will use every day, so it is important to remember their special forms! Think of it this way: adding </a:t>
            </a:r>
            <a:pPr algn="l" indent="0" marL="0">
              <a:lnSpc>
                <a:spcPct val="116000"/>
              </a:lnSpc>
              <a:buNone/>
            </a:pPr>
            <a:r>
              <a:rPr lang="en-US" sz="850" b="1" dirty="0">
                <a:solidFill>
                  <a:srgbClr val="4A4A45"/>
                </a:solidFill>
                <a:latin typeface="Lato" pitchFamily="34" charset="0"/>
                <a:ea typeface="Lato" pitchFamily="34" charset="-122"/>
                <a:cs typeface="Lato" pitchFamily="34" charset="-120"/>
              </a:rPr>
              <a:t>-es</a:t>
            </a:r>
            <a:pPr algn="l" indent="0" marL="0">
              <a:lnSpc>
                <a:spcPct val="116000"/>
              </a:lnSpc>
              <a:buNone/>
            </a:pPr>
            <a:r>
              <a:rPr lang="en-US" sz="850" dirty="0">
                <a:solidFill>
                  <a:srgbClr val="4A4A45"/>
                </a:solidFill>
                <a:latin typeface="Lato" pitchFamily="34" charset="0"/>
                <a:ea typeface="Lato" pitchFamily="34" charset="-122"/>
                <a:cs typeface="Lato" pitchFamily="34" charset="-120"/>
              </a:rPr>
              <a:t> after -o makes the word easier to say — try saying "goes" and "does" out loud!</a:t>
            </a:r>
            <a:endParaRPr lang="en-US" sz="850" dirty="0"/>
          </a:p>
        </p:txBody>
      </p:sp>
      <p:sp>
        <p:nvSpPr>
          <p:cNvPr id="4" name="Shape 2"/>
          <p:cNvSpPr/>
          <p:nvPr/>
        </p:nvSpPr>
        <p:spPr>
          <a:xfrm>
            <a:off x="1260872" y="1449437"/>
            <a:ext cx="3254425" cy="1049313"/>
          </a:xfrm>
          <a:prstGeom prst="roundRect">
            <a:avLst>
              <a:gd name="adj" fmla="val 1620"/>
            </a:avLst>
          </a:prstGeom>
          <a:solidFill>
            <a:srgbClr val="282824"/>
          </a:solidFill>
          <a:ln/>
        </p:spPr>
      </p:sp>
      <p:sp>
        <p:nvSpPr>
          <p:cNvPr id="5" name="Text 3"/>
          <p:cNvSpPr/>
          <p:nvPr/>
        </p:nvSpPr>
        <p:spPr>
          <a:xfrm>
            <a:off x="1374130" y="1532632"/>
            <a:ext cx="1873672" cy="177105"/>
          </a:xfrm>
          <a:prstGeom prst="rect">
            <a:avLst/>
          </a:prstGeom>
          <a:noFill/>
          <a:ln/>
        </p:spPr>
        <p:txBody>
          <a:bodyPr wrap="none" lIns="0" tIns="0" rIns="0" bIns="0" rtlCol="0" anchor="t"/>
          <a:lstStyle/>
          <a:p>
            <a:pPr algn="l" indent="0" marL="0">
              <a:lnSpc>
                <a:spcPct val="104000"/>
              </a:lnSpc>
              <a:buNone/>
            </a:pPr>
            <a:r>
              <a:rPr lang="en-US" sz="1100" b="1" dirty="0">
                <a:solidFill>
                  <a:srgbClr val="FFFFFF"/>
                </a:solidFill>
                <a:latin typeface="Lato Bold" pitchFamily="34" charset="0"/>
                <a:ea typeface="Lato Bold" pitchFamily="34" charset="-122"/>
                <a:cs typeface="Lato Bold" pitchFamily="34" charset="-120"/>
              </a:rPr>
              <a:t>go → go</a:t>
            </a:r>
            <a:pPr algn="l" indent="0" marL="0">
              <a:lnSpc>
                <a:spcPct val="104000"/>
              </a:lnSpc>
              <a:buNone/>
            </a:pPr>
            <a:r>
              <a:rPr lang="en-US" sz="1100" b="1" dirty="0">
                <a:solidFill>
                  <a:srgbClr val="FFFFFF"/>
                </a:solidFill>
                <a:latin typeface="Lato Bold" pitchFamily="34" charset="0"/>
                <a:ea typeface="Lato Bold" pitchFamily="34" charset="-122"/>
                <a:cs typeface="Lato Bold" pitchFamily="34" charset="-120"/>
              </a:rPr>
              <a:t>es</a:t>
            </a:r>
            <a:endParaRPr lang="en-US" sz="1100" dirty="0"/>
          </a:p>
        </p:txBody>
      </p:sp>
      <p:sp>
        <p:nvSpPr>
          <p:cNvPr id="6" name="Text 4"/>
          <p:cNvSpPr/>
          <p:nvPr/>
        </p:nvSpPr>
        <p:spPr>
          <a:xfrm>
            <a:off x="1374130" y="1792932"/>
            <a:ext cx="3027908" cy="630957"/>
          </a:xfrm>
          <a:prstGeom prst="rect">
            <a:avLst/>
          </a:prstGeom>
          <a:noFill/>
          <a:ln/>
        </p:spPr>
        <p:txBody>
          <a:bodyPr wrap="square" lIns="0" tIns="0" rIns="0" bIns="0" rtlCol="0" anchor="t"/>
          <a:lstStyle/>
          <a:p>
            <a:pPr algn="l" indent="0" marL="0">
              <a:lnSpc>
                <a:spcPct val="116000"/>
              </a:lnSpc>
              <a:buNone/>
            </a:pPr>
            <a:r>
              <a:rPr lang="en-US" sz="850" dirty="0">
                <a:solidFill>
                  <a:srgbClr val="FFFFFF"/>
                </a:solidFill>
                <a:latin typeface="Lato" pitchFamily="34" charset="0"/>
                <a:ea typeface="Lato" pitchFamily="34" charset="-122"/>
                <a:cs typeface="Lato" pitchFamily="34" charset="-120"/>
              </a:rPr>
              <a:t>She </a:t>
            </a:r>
            <a:pPr algn="l" indent="0" marL="0">
              <a:lnSpc>
                <a:spcPct val="116000"/>
              </a:lnSpc>
              <a:buNone/>
            </a:pPr>
            <a:r>
              <a:rPr lang="en-US" sz="850" b="1" dirty="0">
                <a:solidFill>
                  <a:srgbClr val="FFFFFF"/>
                </a:solidFill>
                <a:latin typeface="Lato" pitchFamily="34" charset="0"/>
                <a:ea typeface="Lato" pitchFamily="34" charset="-122"/>
                <a:cs typeface="Lato" pitchFamily="34" charset="-120"/>
              </a:rPr>
              <a:t>goes</a:t>
            </a:r>
            <a:pPr algn="l" indent="0" marL="0">
              <a:lnSpc>
                <a:spcPct val="116000"/>
              </a:lnSpc>
              <a:buNone/>
            </a:pPr>
            <a:r>
              <a:rPr lang="en-US" sz="850" dirty="0">
                <a:solidFill>
                  <a:srgbClr val="FFFFFF"/>
                </a:solidFill>
                <a:latin typeface="Lato" pitchFamily="34" charset="0"/>
                <a:ea typeface="Lato" pitchFamily="34" charset="-122"/>
                <a:cs typeface="Lato" pitchFamily="34" charset="-120"/>
              </a:rPr>
              <a:t> to school at 8 o'clock. </a:t>
            </a:r>
            <a:pPr algn="l" indent="0" marL="0">
              <a:lnSpc>
                <a:spcPct val="116000"/>
              </a:lnSpc>
              <a:spcAft>
                <a:spcPts val="550"/>
              </a:spcAft>
              <a:buNone/>
            </a:pPr>
            <a:r>
              <a:rPr lang="en-US" sz="850" dirty="0">
                <a:solidFill>
                  <a:srgbClr val="000000"/>
                </a:solidFill>
                <a:latin typeface="Lato" pitchFamily="34" charset="0"/>
                <a:ea typeface="Lato" pitchFamily="34" charset="-122"/>
                <a:cs typeface="Lato" pitchFamily="34" charset="-120"/>
              </a:rPr>
              <a:t>🏫</a:t>
            </a:r>
            <a:endParaRPr lang="en-US" sz="850" dirty="0"/>
          </a:p>
          <a:p>
            <a:pPr algn="l" indent="0" marL="0">
              <a:lnSpc>
                <a:spcPct val="116000"/>
              </a:lnSpc>
              <a:buNone/>
            </a:pPr>
            <a:r>
              <a:rPr lang="en-US" sz="850" dirty="0">
                <a:solidFill>
                  <a:srgbClr val="FFFFFF"/>
                </a:solidFill>
                <a:latin typeface="Lato" pitchFamily="34" charset="0"/>
                <a:ea typeface="Lato" pitchFamily="34" charset="-122"/>
                <a:cs typeface="Lato" pitchFamily="34" charset="-120"/>
              </a:rPr>
              <a:t>He </a:t>
            </a:r>
            <a:pPr algn="l" indent="0" marL="0">
              <a:lnSpc>
                <a:spcPct val="116000"/>
              </a:lnSpc>
              <a:buNone/>
            </a:pPr>
            <a:r>
              <a:rPr lang="en-US" sz="850" b="1" dirty="0">
                <a:solidFill>
                  <a:srgbClr val="FFFFFF"/>
                </a:solidFill>
                <a:latin typeface="Lato" pitchFamily="34" charset="0"/>
                <a:ea typeface="Lato" pitchFamily="34" charset="-122"/>
                <a:cs typeface="Lato" pitchFamily="34" charset="-120"/>
              </a:rPr>
              <a:t>goes</a:t>
            </a:r>
            <a:pPr algn="l" indent="0" marL="0">
              <a:lnSpc>
                <a:spcPct val="116000"/>
              </a:lnSpc>
              <a:buNone/>
            </a:pPr>
            <a:r>
              <a:rPr lang="en-US" sz="850" dirty="0">
                <a:solidFill>
                  <a:srgbClr val="FFFFFF"/>
                </a:solidFill>
                <a:latin typeface="Lato" pitchFamily="34" charset="0"/>
                <a:ea typeface="Lato" pitchFamily="34" charset="-122"/>
                <a:cs typeface="Lato" pitchFamily="34" charset="-120"/>
              </a:rPr>
              <a:t> home after class. </a:t>
            </a:r>
            <a:pPr algn="l" indent="0" marL="0">
              <a:lnSpc>
                <a:spcPct val="116000"/>
              </a:lnSpc>
              <a:spcAft>
                <a:spcPts val="550"/>
              </a:spcAft>
              <a:buNone/>
            </a:pPr>
            <a:r>
              <a:rPr lang="en-US" sz="850" dirty="0">
                <a:solidFill>
                  <a:srgbClr val="000000"/>
                </a:solidFill>
                <a:latin typeface="Lato" pitchFamily="34" charset="0"/>
                <a:ea typeface="Lato" pitchFamily="34" charset="-122"/>
                <a:cs typeface="Lato" pitchFamily="34" charset="-120"/>
              </a:rPr>
              <a:t>🏠</a:t>
            </a:r>
            <a:endParaRPr lang="en-US" sz="850" dirty="0"/>
          </a:p>
          <a:p>
            <a:pPr algn="l" indent="0" marL="0">
              <a:lnSpc>
                <a:spcPct val="116000"/>
              </a:lnSpc>
              <a:buNone/>
            </a:pPr>
            <a:r>
              <a:rPr lang="en-US" sz="850" i="1" dirty="0">
                <a:solidFill>
                  <a:srgbClr val="FFFFFF"/>
                </a:solidFill>
                <a:latin typeface="Lato" pitchFamily="34" charset="0"/>
                <a:ea typeface="Lato" pitchFamily="34" charset="-122"/>
                <a:cs typeface="Lato" pitchFamily="34" charset="-120"/>
              </a:rPr>
              <a:t>go + es = goes</a:t>
            </a:r>
            <a:endParaRPr lang="en-US" sz="850" dirty="0"/>
          </a:p>
        </p:txBody>
      </p:sp>
      <p:sp>
        <p:nvSpPr>
          <p:cNvPr id="7" name="Text 5"/>
          <p:cNvSpPr/>
          <p:nvPr/>
        </p:nvSpPr>
        <p:spPr>
          <a:xfrm>
            <a:off x="4714875" y="1532632"/>
            <a:ext cx="1873672" cy="177105"/>
          </a:xfrm>
          <a:prstGeom prst="rect">
            <a:avLst/>
          </a:prstGeom>
          <a:noFill/>
          <a:ln/>
        </p:spPr>
        <p:txBody>
          <a:bodyPr wrap="none" lIns="0" tIns="0" rIns="0" bIns="0" rtlCol="0" anchor="t"/>
          <a:lstStyle/>
          <a:p>
            <a:pPr algn="l" indent="0" marL="0">
              <a:lnSpc>
                <a:spcPct val="104000"/>
              </a:lnSpc>
              <a:buNone/>
            </a:pPr>
            <a:r>
              <a:rPr lang="en-US" sz="1100" b="1" dirty="0">
                <a:solidFill>
                  <a:srgbClr val="282824"/>
                </a:solidFill>
                <a:latin typeface="Lato Bold" pitchFamily="34" charset="0"/>
                <a:ea typeface="Lato Bold" pitchFamily="34" charset="-122"/>
                <a:cs typeface="Lato Bold" pitchFamily="34" charset="-120"/>
              </a:rPr>
              <a:t>do → do</a:t>
            </a:r>
            <a:pPr algn="l" indent="0" marL="0">
              <a:lnSpc>
                <a:spcPct val="104000"/>
              </a:lnSpc>
              <a:buNone/>
            </a:pPr>
            <a:r>
              <a:rPr lang="en-US" sz="1100" b="1" dirty="0">
                <a:solidFill>
                  <a:srgbClr val="282824"/>
                </a:solidFill>
                <a:latin typeface="Lato Bold" pitchFamily="34" charset="0"/>
                <a:ea typeface="Lato Bold" pitchFamily="34" charset="-122"/>
                <a:cs typeface="Lato Bold" pitchFamily="34" charset="-120"/>
              </a:rPr>
              <a:t>es</a:t>
            </a:r>
            <a:endParaRPr lang="en-US" sz="1100" dirty="0"/>
          </a:p>
        </p:txBody>
      </p:sp>
      <p:sp>
        <p:nvSpPr>
          <p:cNvPr id="8" name="Text 6"/>
          <p:cNvSpPr/>
          <p:nvPr/>
        </p:nvSpPr>
        <p:spPr>
          <a:xfrm>
            <a:off x="4714875" y="1792932"/>
            <a:ext cx="3091309" cy="630957"/>
          </a:xfrm>
          <a:prstGeom prst="rect">
            <a:avLst/>
          </a:prstGeom>
          <a:noFill/>
          <a:ln/>
        </p:spPr>
        <p:txBody>
          <a:bodyPr wrap="square" lIns="0" tIns="0" rIns="0" bIns="0" rtlCol="0" anchor="t"/>
          <a:lstStyle/>
          <a:p>
            <a:pPr algn="l" indent="0" marL="0">
              <a:lnSpc>
                <a:spcPct val="116000"/>
              </a:lnSpc>
              <a:buNone/>
            </a:pPr>
            <a:r>
              <a:rPr lang="en-US" sz="850" dirty="0">
                <a:solidFill>
                  <a:srgbClr val="4A4A45"/>
                </a:solidFill>
                <a:latin typeface="Lato" pitchFamily="34" charset="0"/>
                <a:ea typeface="Lato" pitchFamily="34" charset="-122"/>
                <a:cs typeface="Lato" pitchFamily="34" charset="-120"/>
              </a:rPr>
              <a:t>He </a:t>
            </a:r>
            <a:pPr algn="l" indent="0" marL="0">
              <a:lnSpc>
                <a:spcPct val="116000"/>
              </a:lnSpc>
              <a:buNone/>
            </a:pPr>
            <a:r>
              <a:rPr lang="en-US" sz="850" b="1" dirty="0">
                <a:solidFill>
                  <a:srgbClr val="4A4A45"/>
                </a:solidFill>
                <a:latin typeface="Lato" pitchFamily="34" charset="0"/>
                <a:ea typeface="Lato" pitchFamily="34" charset="-122"/>
                <a:cs typeface="Lato" pitchFamily="34" charset="-120"/>
              </a:rPr>
              <a:t>does</a:t>
            </a:r>
            <a:pPr algn="l" indent="0" marL="0">
              <a:lnSpc>
                <a:spcPct val="116000"/>
              </a:lnSpc>
              <a:buNone/>
            </a:pPr>
            <a:r>
              <a:rPr lang="en-US" sz="850" dirty="0">
                <a:solidFill>
                  <a:srgbClr val="4A4A45"/>
                </a:solidFill>
                <a:latin typeface="Lato" pitchFamily="34" charset="0"/>
                <a:ea typeface="Lato" pitchFamily="34" charset="-122"/>
                <a:cs typeface="Lato" pitchFamily="34" charset="-120"/>
              </a:rPr>
              <a:t> his homework every day. </a:t>
            </a:r>
            <a:pPr algn="l" indent="0" marL="0">
              <a:lnSpc>
                <a:spcPct val="116000"/>
              </a:lnSpc>
              <a:spcAft>
                <a:spcPts val="550"/>
              </a:spcAft>
              <a:buNone/>
            </a:pPr>
            <a:r>
              <a:rPr lang="en-US" sz="850" dirty="0">
                <a:solidFill>
                  <a:srgbClr val="000000"/>
                </a:solidFill>
                <a:latin typeface="Lato" pitchFamily="34" charset="0"/>
                <a:ea typeface="Lato" pitchFamily="34" charset="-122"/>
                <a:cs typeface="Lato" pitchFamily="34" charset="-120"/>
              </a:rPr>
              <a:t>✏️</a:t>
            </a:r>
            <a:endParaRPr lang="en-US" sz="850" dirty="0"/>
          </a:p>
          <a:p>
            <a:pPr algn="l" indent="0" marL="0">
              <a:lnSpc>
                <a:spcPct val="116000"/>
              </a:lnSpc>
              <a:buNone/>
            </a:pPr>
            <a:r>
              <a:rPr lang="en-US" sz="850" dirty="0">
                <a:solidFill>
                  <a:srgbClr val="4A4A45"/>
                </a:solidFill>
                <a:latin typeface="Lato" pitchFamily="34" charset="0"/>
                <a:ea typeface="Lato" pitchFamily="34" charset="-122"/>
                <a:cs typeface="Lato" pitchFamily="34" charset="-120"/>
              </a:rPr>
              <a:t>She </a:t>
            </a:r>
            <a:pPr algn="l" indent="0" marL="0">
              <a:lnSpc>
                <a:spcPct val="116000"/>
              </a:lnSpc>
              <a:buNone/>
            </a:pPr>
            <a:r>
              <a:rPr lang="en-US" sz="850" b="1" dirty="0">
                <a:solidFill>
                  <a:srgbClr val="4A4A45"/>
                </a:solidFill>
                <a:latin typeface="Lato" pitchFamily="34" charset="0"/>
                <a:ea typeface="Lato" pitchFamily="34" charset="-122"/>
                <a:cs typeface="Lato" pitchFamily="34" charset="-120"/>
              </a:rPr>
              <a:t>does</a:t>
            </a:r>
            <a:pPr algn="l" indent="0" marL="0">
              <a:lnSpc>
                <a:spcPct val="116000"/>
              </a:lnSpc>
              <a:buNone/>
            </a:pPr>
            <a:r>
              <a:rPr lang="en-US" sz="850" dirty="0">
                <a:solidFill>
                  <a:srgbClr val="4A4A45"/>
                </a:solidFill>
                <a:latin typeface="Lato" pitchFamily="34" charset="0"/>
                <a:ea typeface="Lato" pitchFamily="34" charset="-122"/>
                <a:cs typeface="Lato" pitchFamily="34" charset="-120"/>
              </a:rPr>
              <a:t> yoga in the morning. </a:t>
            </a:r>
            <a:pPr algn="l" indent="0" marL="0">
              <a:lnSpc>
                <a:spcPct val="116000"/>
              </a:lnSpc>
              <a:spcAft>
                <a:spcPts val="550"/>
              </a:spcAft>
              <a:buNone/>
            </a:pPr>
            <a:r>
              <a:rPr lang="en-US" sz="850" dirty="0">
                <a:solidFill>
                  <a:srgbClr val="000000"/>
                </a:solidFill>
                <a:latin typeface="Lato" pitchFamily="34" charset="0"/>
                <a:ea typeface="Lato" pitchFamily="34" charset="-122"/>
                <a:cs typeface="Lato" pitchFamily="34" charset="-120"/>
              </a:rPr>
              <a:t>🧘</a:t>
            </a:r>
            <a:endParaRPr lang="en-US" sz="850" dirty="0"/>
          </a:p>
          <a:p>
            <a:pPr algn="l" indent="0" marL="0">
              <a:lnSpc>
                <a:spcPct val="116000"/>
              </a:lnSpc>
              <a:buNone/>
            </a:pPr>
            <a:r>
              <a:rPr lang="en-US" sz="850" i="1" dirty="0">
                <a:solidFill>
                  <a:srgbClr val="4A4A45"/>
                </a:solidFill>
                <a:latin typeface="Lato" pitchFamily="34" charset="0"/>
                <a:ea typeface="Lato" pitchFamily="34" charset="-122"/>
                <a:cs typeface="Lato" pitchFamily="34" charset="-120"/>
              </a:rPr>
              <a:t>do + es = does</a:t>
            </a:r>
            <a:endParaRPr lang="en-US" sz="850" dirty="0"/>
          </a:p>
        </p:txBody>
      </p:sp>
      <p:pic>
        <p:nvPicPr>
          <p:cNvPr id="9" name="Image 0" descr="preencoded.png">    </p:cNvPr>
          <p:cNvPicPr>
            <a:picLocks noChangeAspect="1"/>
          </p:cNvPicPr>
          <p:nvPr/>
        </p:nvPicPr>
        <p:blipFill>
          <a:blip r:embed="rId1"/>
          <a:stretch>
            <a:fillRect/>
          </a:stretch>
        </p:blipFill>
        <p:spPr>
          <a:xfrm>
            <a:off x="1342430" y="2592363"/>
            <a:ext cx="1842939" cy="1138982"/>
          </a:xfrm>
          <a:prstGeom prst="rect">
            <a:avLst/>
          </a:prstGeom>
        </p:spPr>
      </p:pic>
      <p:sp>
        <p:nvSpPr>
          <p:cNvPr id="10" name="Text 7"/>
          <p:cNvSpPr/>
          <p:nvPr/>
        </p:nvSpPr>
        <p:spPr>
          <a:xfrm>
            <a:off x="1342430" y="3835301"/>
            <a:ext cx="1416472" cy="177105"/>
          </a:xfrm>
          <a:prstGeom prst="rect">
            <a:avLst/>
          </a:prstGeom>
          <a:noFill/>
          <a:ln/>
        </p:spPr>
        <p:txBody>
          <a:bodyPr wrap="none" lIns="0" tIns="0" rIns="0" bIns="0" rtlCol="0" anchor="t"/>
          <a:lstStyle/>
          <a:p>
            <a:pPr algn="l" indent="0" marL="0">
              <a:lnSpc>
                <a:spcPct val="104000"/>
              </a:lnSpc>
              <a:buNone/>
            </a:pPr>
            <a:r>
              <a:rPr lang="en-US" sz="1100" b="1" dirty="0">
                <a:solidFill>
                  <a:srgbClr val="4A4A45"/>
                </a:solidFill>
                <a:latin typeface="Lato Bold" pitchFamily="34" charset="0"/>
                <a:ea typeface="Lato Bold" pitchFamily="34" charset="-122"/>
                <a:cs typeface="Lato Bold" pitchFamily="34" charset="-120"/>
              </a:rPr>
              <a:t>She goes to school.</a:t>
            </a:r>
            <a:endParaRPr lang="en-US" sz="1100" dirty="0"/>
          </a:p>
        </p:txBody>
      </p:sp>
      <p:sp>
        <p:nvSpPr>
          <p:cNvPr id="11" name="Text 8"/>
          <p:cNvSpPr/>
          <p:nvPr/>
        </p:nvSpPr>
        <p:spPr>
          <a:xfrm>
            <a:off x="1342430" y="4062264"/>
            <a:ext cx="3177555" cy="161999"/>
          </a:xfrm>
          <a:prstGeom prst="rect">
            <a:avLst/>
          </a:prstGeom>
          <a:noFill/>
          <a:ln/>
        </p:spPr>
        <p:txBody>
          <a:bodyPr wrap="none" lIns="0" tIns="0" rIns="0" bIns="0" rtlCol="0" anchor="t"/>
          <a:lstStyle/>
          <a:p>
            <a:pPr algn="l" indent="0" marL="0">
              <a:lnSpc>
                <a:spcPct val="116000"/>
              </a:lnSpc>
              <a:buNone/>
            </a:pPr>
            <a:r>
              <a:rPr lang="en-US" sz="850" dirty="0">
                <a:solidFill>
                  <a:srgbClr val="4A4A45"/>
                </a:solidFill>
                <a:latin typeface="Lato" pitchFamily="34" charset="0"/>
                <a:ea typeface="Lato" pitchFamily="34" charset="-122"/>
                <a:cs typeface="Lato" pitchFamily="34" charset="-120"/>
              </a:rPr>
              <a:t>Every morning at 8 o'clock — it's her daily routine! </a:t>
            </a:r>
            <a:pPr algn="l" indent="0" marL="0">
              <a:lnSpc>
                <a:spcPct val="116000"/>
              </a:lnSpc>
              <a:buNone/>
            </a:pPr>
            <a:r>
              <a:rPr lang="en-US" sz="850" dirty="0">
                <a:solidFill>
                  <a:srgbClr val="000000"/>
                </a:solidFill>
                <a:latin typeface="Lato" pitchFamily="34" charset="0"/>
                <a:ea typeface="Lato" pitchFamily="34" charset="-122"/>
                <a:cs typeface="Lato" pitchFamily="34" charset="-120"/>
              </a:rPr>
              <a:t>🎒</a:t>
            </a:r>
            <a:endParaRPr lang="en-US" sz="850" dirty="0"/>
          </a:p>
        </p:txBody>
      </p:sp>
      <p:pic>
        <p:nvPicPr>
          <p:cNvPr id="12" name="Image 1" descr="preencoded.png">    </p:cNvPr>
          <p:cNvPicPr>
            <a:picLocks noChangeAspect="1"/>
          </p:cNvPicPr>
          <p:nvPr/>
        </p:nvPicPr>
        <p:blipFill>
          <a:blip r:embed="rId2"/>
          <a:stretch>
            <a:fillRect/>
          </a:stretch>
        </p:blipFill>
        <p:spPr>
          <a:xfrm>
            <a:off x="4623941" y="2592363"/>
            <a:ext cx="1842939" cy="1138982"/>
          </a:xfrm>
          <a:prstGeom prst="rect">
            <a:avLst/>
          </a:prstGeom>
        </p:spPr>
      </p:pic>
      <p:sp>
        <p:nvSpPr>
          <p:cNvPr id="13" name="Text 9"/>
          <p:cNvSpPr/>
          <p:nvPr/>
        </p:nvSpPr>
        <p:spPr>
          <a:xfrm>
            <a:off x="4623941" y="3835301"/>
            <a:ext cx="1460599" cy="177105"/>
          </a:xfrm>
          <a:prstGeom prst="rect">
            <a:avLst/>
          </a:prstGeom>
          <a:noFill/>
          <a:ln/>
        </p:spPr>
        <p:txBody>
          <a:bodyPr wrap="none" lIns="0" tIns="0" rIns="0" bIns="0" rtlCol="0" anchor="t"/>
          <a:lstStyle/>
          <a:p>
            <a:pPr algn="l" indent="0" marL="0">
              <a:lnSpc>
                <a:spcPct val="104000"/>
              </a:lnSpc>
              <a:buNone/>
            </a:pPr>
            <a:r>
              <a:rPr lang="en-US" sz="1100" b="1" dirty="0">
                <a:solidFill>
                  <a:srgbClr val="4A4A45"/>
                </a:solidFill>
                <a:latin typeface="Lato Bold" pitchFamily="34" charset="0"/>
                <a:ea typeface="Lato Bold" pitchFamily="34" charset="-122"/>
                <a:cs typeface="Lato Bold" pitchFamily="34" charset="-120"/>
              </a:rPr>
              <a:t>He does his homework.</a:t>
            </a:r>
            <a:endParaRPr lang="en-US" sz="1100" dirty="0"/>
          </a:p>
        </p:txBody>
      </p:sp>
      <p:sp>
        <p:nvSpPr>
          <p:cNvPr id="14" name="Text 10"/>
          <p:cNvSpPr/>
          <p:nvPr/>
        </p:nvSpPr>
        <p:spPr>
          <a:xfrm>
            <a:off x="4623941" y="4062264"/>
            <a:ext cx="3177555" cy="161999"/>
          </a:xfrm>
          <a:prstGeom prst="rect">
            <a:avLst/>
          </a:prstGeom>
          <a:noFill/>
          <a:ln/>
        </p:spPr>
        <p:txBody>
          <a:bodyPr wrap="none" lIns="0" tIns="0" rIns="0" bIns="0" rtlCol="0" anchor="t"/>
          <a:lstStyle/>
          <a:p>
            <a:pPr algn="l" indent="0" marL="0">
              <a:lnSpc>
                <a:spcPct val="116000"/>
              </a:lnSpc>
              <a:buNone/>
            </a:pPr>
            <a:r>
              <a:rPr lang="en-US" sz="850" dirty="0">
                <a:solidFill>
                  <a:srgbClr val="4A4A45"/>
                </a:solidFill>
                <a:latin typeface="Lato" pitchFamily="34" charset="0"/>
                <a:ea typeface="Lato" pitchFamily="34" charset="-122"/>
                <a:cs typeface="Lato" pitchFamily="34" charset="-120"/>
              </a:rPr>
              <a:t>He always does it carefully after dinner. </a:t>
            </a:r>
            <a:pPr algn="l" indent="0" marL="0">
              <a:lnSpc>
                <a:spcPct val="116000"/>
              </a:lnSpc>
              <a:buNone/>
            </a:pPr>
            <a:r>
              <a:rPr lang="en-US" sz="850" dirty="0">
                <a:solidFill>
                  <a:srgbClr val="000000"/>
                </a:solidFill>
                <a:latin typeface="Lato" pitchFamily="34" charset="0"/>
                <a:ea typeface="Lato" pitchFamily="34" charset="-122"/>
                <a:cs typeface="Lato" pitchFamily="34" charset="-120"/>
              </a:rPr>
              <a:t>📚</a:t>
            </a:r>
            <a:endParaRPr lang="en-US" sz="850" dirty="0"/>
          </a:p>
        </p:txBody>
      </p:sp>
      <p:sp>
        <p:nvSpPr>
          <p:cNvPr id="15" name="Shape 11"/>
          <p:cNvSpPr/>
          <p:nvPr/>
        </p:nvSpPr>
        <p:spPr>
          <a:xfrm>
            <a:off x="1342430" y="4317876"/>
            <a:ext cx="6459066" cy="368275"/>
          </a:xfrm>
          <a:prstGeom prst="roundRect">
            <a:avLst>
              <a:gd name="adj" fmla="val 4615"/>
            </a:avLst>
          </a:prstGeom>
          <a:solidFill>
            <a:srgbClr val="DBDBD7"/>
          </a:solidFill>
          <a:ln/>
        </p:spPr>
      </p:sp>
      <p:pic>
        <p:nvPicPr>
          <p:cNvPr id="16" name="Image 2" descr="preencoded.png">    </p:cNvPr>
          <p:cNvPicPr>
            <a:picLocks noChangeAspect="1"/>
          </p:cNvPicPr>
          <p:nvPr/>
        </p:nvPicPr>
        <p:blipFill>
          <a:blip r:embed="rId3"/>
          <a:stretch>
            <a:fillRect/>
          </a:stretch>
        </p:blipFill>
        <p:spPr>
          <a:xfrm>
            <a:off x="1455688" y="4469829"/>
            <a:ext cx="141610" cy="113258"/>
          </a:xfrm>
          <a:prstGeom prst="rect">
            <a:avLst/>
          </a:prstGeom>
        </p:spPr>
      </p:pic>
      <p:sp>
        <p:nvSpPr>
          <p:cNvPr id="17" name="Text 12"/>
          <p:cNvSpPr/>
          <p:nvPr/>
        </p:nvSpPr>
        <p:spPr>
          <a:xfrm>
            <a:off x="1710556" y="4421014"/>
            <a:ext cx="6434882" cy="161999"/>
          </a:xfrm>
          <a:prstGeom prst="rect">
            <a:avLst/>
          </a:prstGeom>
          <a:noFill/>
          <a:ln/>
        </p:spPr>
        <p:txBody>
          <a:bodyPr wrap="none" lIns="0" tIns="0" rIns="0" bIns="0" rtlCol="0" anchor="t"/>
          <a:lstStyle/>
          <a:p>
            <a:pPr algn="l" indent="0" marL="0">
              <a:lnSpc>
                <a:spcPct val="116000"/>
              </a:lnSpc>
              <a:buNone/>
            </a:pPr>
            <a:r>
              <a:rPr lang="en-US" sz="850" dirty="0">
                <a:solidFill>
                  <a:srgbClr val="000000"/>
                </a:solidFill>
                <a:latin typeface="Lato" pitchFamily="34" charset="0"/>
                <a:ea typeface="Lato" pitchFamily="34" charset="-122"/>
                <a:cs typeface="Lato" pitchFamily="34" charset="-120"/>
              </a:rPr>
              <a:t>⚠️</a:t>
            </a:r>
            <a:pPr algn="l" indent="0" marL="0">
              <a:lnSpc>
                <a:spcPct val="116000"/>
              </a:lnSpc>
              <a:buNone/>
            </a:pPr>
            <a:r>
              <a:rPr lang="en-US" sz="850" dirty="0">
                <a:solidFill>
                  <a:srgbClr val="000000"/>
                </a:solidFill>
                <a:latin typeface="Lato" pitchFamily="34" charset="0"/>
                <a:ea typeface="Lato" pitchFamily="34" charset="-122"/>
                <a:cs typeface="Lato" pitchFamily="34" charset="-120"/>
              </a:rPr>
              <a:t> </a:t>
            </a:r>
            <a:pPr algn="l" indent="0" marL="0">
              <a:lnSpc>
                <a:spcPct val="116000"/>
              </a:lnSpc>
              <a:buNone/>
            </a:pPr>
            <a:r>
              <a:rPr lang="en-US" sz="850" b="1" dirty="0">
                <a:solidFill>
                  <a:srgbClr val="000000"/>
                </a:solidFill>
                <a:latin typeface="Lato" pitchFamily="34" charset="0"/>
                <a:ea typeface="Lato" pitchFamily="34" charset="-122"/>
                <a:cs typeface="Lato" pitchFamily="34" charset="-120"/>
              </a:rPr>
              <a:t>Watch out!</a:t>
            </a:r>
            <a:pPr algn="l" indent="0" marL="0">
              <a:lnSpc>
                <a:spcPct val="116000"/>
              </a:lnSpc>
              <a:buNone/>
            </a:pPr>
            <a:r>
              <a:rPr lang="en-US" sz="850" dirty="0">
                <a:solidFill>
                  <a:srgbClr val="000000"/>
                </a:solidFill>
                <a:latin typeface="Lato" pitchFamily="34" charset="0"/>
                <a:ea typeface="Lato" pitchFamily="34" charset="-122"/>
                <a:cs typeface="Lato" pitchFamily="34" charset="-120"/>
              </a:rPr>
              <a:t> "Does" is pronounced /dʌz/ — not "do-es". The spelling changes, and so does the sound!</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685999" y="294605"/>
            <a:ext cx="4128567" cy="316409"/>
          </a:xfrm>
          <a:prstGeom prst="rect">
            <a:avLst/>
          </a:prstGeom>
          <a:noFill/>
          <a:ln/>
        </p:spPr>
        <p:txBody>
          <a:bodyPr wrap="none" lIns="0" tIns="0" rIns="0" bIns="0" rtlCol="0" anchor="t"/>
          <a:lstStyle/>
          <a:p>
            <a:pPr algn="l" indent="0" marL="0">
              <a:lnSpc>
                <a:spcPct val="104000"/>
              </a:lnSpc>
              <a:buNone/>
            </a:pPr>
            <a:r>
              <a:rPr lang="en-US" sz="1950" b="1" dirty="0">
                <a:solidFill>
                  <a:srgbClr val="282824"/>
                </a:solidFill>
                <a:latin typeface="Lato Bold" pitchFamily="34" charset="0"/>
                <a:ea typeface="Lato Bold" pitchFamily="34" charset="-122"/>
                <a:cs typeface="Lato Bold" pitchFamily="34" charset="-120"/>
              </a:rPr>
              <a:t>Consonant + Y: Change -Y to </a:t>
            </a:r>
            <a:pPr algn="l" indent="0" marL="0">
              <a:lnSpc>
                <a:spcPct val="104000"/>
              </a:lnSpc>
              <a:buNone/>
            </a:pPr>
            <a:r>
              <a:rPr lang="en-US" sz="1950" b="1" dirty="0">
                <a:solidFill>
                  <a:srgbClr val="282824"/>
                </a:solidFill>
                <a:latin typeface="Lato Bold" pitchFamily="34" charset="0"/>
                <a:ea typeface="Lato Bold" pitchFamily="34" charset="-122"/>
                <a:cs typeface="Lato Bold" pitchFamily="34" charset="-120"/>
              </a:rPr>
              <a:t>-IES</a:t>
            </a:r>
            <a:endParaRPr lang="en-US" sz="1950" dirty="0"/>
          </a:p>
        </p:txBody>
      </p:sp>
      <p:sp>
        <p:nvSpPr>
          <p:cNvPr id="3" name="Text 1"/>
          <p:cNvSpPr/>
          <p:nvPr/>
        </p:nvSpPr>
        <p:spPr>
          <a:xfrm>
            <a:off x="1685999" y="743917"/>
            <a:ext cx="5771927" cy="402506"/>
          </a:xfrm>
          <a:prstGeom prst="rect">
            <a:avLst/>
          </a:prstGeom>
          <a:noFill/>
          <a:ln/>
        </p:spPr>
        <p:txBody>
          <a:bodyPr wrap="square" lIns="0" tIns="0" rIns="0" bIns="0" rtlCol="0" anchor="t">
            <a:normAutofit/>
          </a:bodyPr>
          <a:lstStyle/>
          <a:p>
            <a:pPr algn="l" indent="0" marL="0">
              <a:lnSpc>
                <a:spcPct val="110000"/>
              </a:lnSpc>
              <a:buNone/>
            </a:pPr>
            <a:r>
              <a:rPr lang="en-US" sz="750" dirty="0">
                <a:solidFill>
                  <a:srgbClr val="4A4A45"/>
                </a:solidFill>
                <a:latin typeface="Lato" pitchFamily="34" charset="0"/>
                <a:ea typeface="Lato" pitchFamily="34" charset="-122"/>
                <a:cs typeface="Lato" pitchFamily="34" charset="-120"/>
              </a:rPr>
              <a:t>When a verb ends in a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consonant + y</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we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remove the -y</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and add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-ies</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for He / She / It. A consonant is any letter that is not a vowel (a, e, i, o, u). So if the letter before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-y</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is a consonant like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d</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r</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t</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or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p</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the -y changes to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-ies</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This rule helps the word sound smoother and more natural when we say it. Look at the visual guide below to see the transformation step by step!</a:t>
            </a:r>
            <a:endParaRPr lang="en-US" sz="750" dirty="0"/>
          </a:p>
        </p:txBody>
      </p:sp>
      <p:pic>
        <p:nvPicPr>
          <p:cNvPr id="4" name="Image 0" descr="preencoded.png">    </p:cNvPr>
          <p:cNvPicPr>
            <a:picLocks noChangeAspect="1"/>
          </p:cNvPicPr>
          <p:nvPr/>
        </p:nvPicPr>
        <p:blipFill>
          <a:blip r:embed="rId1"/>
          <a:stretch>
            <a:fillRect/>
          </a:stretch>
        </p:blipFill>
        <p:spPr>
          <a:xfrm>
            <a:off x="2876922" y="1221135"/>
            <a:ext cx="3390007" cy="2012007"/>
          </a:xfrm>
          <a:prstGeom prst="rect">
            <a:avLst/>
          </a:prstGeom>
        </p:spPr>
      </p:pic>
      <p:sp>
        <p:nvSpPr>
          <p:cNvPr id="5" name="Text 2"/>
          <p:cNvSpPr/>
          <p:nvPr/>
        </p:nvSpPr>
        <p:spPr>
          <a:xfrm>
            <a:off x="5236427" y="2766446"/>
            <a:ext cx="842690" cy="162333"/>
          </a:xfrm>
          <a:prstGeom prst="rect">
            <a:avLst/>
          </a:prstGeom>
          <a:noFill/>
          <a:ln/>
        </p:spPr>
        <p:txBody>
          <a:bodyPr wrap="none" lIns="0" tIns="0" rIns="0" bIns="0" rtlCol="0" anchor="t"/>
          <a:lstStyle/>
          <a:p>
            <a:pPr algn="ctr" indent="0" marL="0">
              <a:lnSpc>
                <a:spcPct val="104000"/>
              </a:lnSpc>
              <a:buNone/>
            </a:pPr>
            <a:r>
              <a:rPr lang="en-US" sz="1000" b="1" dirty="0">
                <a:solidFill>
                  <a:srgbClr val="4A4A45"/>
                </a:solidFill>
                <a:latin typeface="Lato Bold" pitchFamily="34" charset="0"/>
                <a:ea typeface="Lato Bold" pitchFamily="34" charset="-122"/>
                <a:cs typeface="Lato Bold" pitchFamily="34" charset="-120"/>
              </a:rPr>
              <a:t>Add -IES: tries</a:t>
            </a:r>
            <a:endParaRPr lang="en-US" sz="1000" dirty="0"/>
          </a:p>
        </p:txBody>
      </p:sp>
      <p:sp>
        <p:nvSpPr>
          <p:cNvPr id="6" name="Text 3"/>
          <p:cNvSpPr/>
          <p:nvPr/>
        </p:nvSpPr>
        <p:spPr>
          <a:xfrm>
            <a:off x="4174407" y="2766446"/>
            <a:ext cx="842690" cy="162333"/>
          </a:xfrm>
          <a:prstGeom prst="rect">
            <a:avLst/>
          </a:prstGeom>
          <a:noFill/>
          <a:ln/>
        </p:spPr>
        <p:txBody>
          <a:bodyPr wrap="none" lIns="0" tIns="0" rIns="0" bIns="0" rtlCol="0" anchor="t"/>
          <a:lstStyle/>
          <a:p>
            <a:pPr algn="ctr" indent="0" marL="0">
              <a:lnSpc>
                <a:spcPct val="104000"/>
              </a:lnSpc>
              <a:buNone/>
            </a:pPr>
            <a:r>
              <a:rPr lang="en-US" sz="1000" b="1" dirty="0">
                <a:solidFill>
                  <a:srgbClr val="4A4A45"/>
                </a:solidFill>
                <a:latin typeface="Lato Bold" pitchFamily="34" charset="0"/>
                <a:ea typeface="Lato Bold" pitchFamily="34" charset="-122"/>
                <a:cs typeface="Lato Bold" pitchFamily="34" charset="-120"/>
              </a:rPr>
              <a:t>Remove the Y</a:t>
            </a:r>
            <a:endParaRPr lang="en-US" sz="1000" dirty="0"/>
          </a:p>
        </p:txBody>
      </p:sp>
      <p:sp>
        <p:nvSpPr>
          <p:cNvPr id="7" name="Text 4"/>
          <p:cNvSpPr/>
          <p:nvPr/>
        </p:nvSpPr>
        <p:spPr>
          <a:xfrm>
            <a:off x="3095071" y="2766446"/>
            <a:ext cx="842690" cy="162333"/>
          </a:xfrm>
          <a:prstGeom prst="rect">
            <a:avLst/>
          </a:prstGeom>
          <a:noFill/>
          <a:ln/>
        </p:spPr>
        <p:txBody>
          <a:bodyPr wrap="none" lIns="0" tIns="0" rIns="0" bIns="0" rtlCol="0" anchor="t"/>
          <a:lstStyle/>
          <a:p>
            <a:pPr algn="ctr" indent="0" marL="0">
              <a:lnSpc>
                <a:spcPct val="104000"/>
              </a:lnSpc>
              <a:buNone/>
            </a:pPr>
            <a:r>
              <a:rPr lang="en-US" sz="1000" b="1" dirty="0">
                <a:solidFill>
                  <a:srgbClr val="4A4A45"/>
                </a:solidFill>
                <a:latin typeface="Lato Bold" pitchFamily="34" charset="0"/>
                <a:ea typeface="Lato Bold" pitchFamily="34" charset="-122"/>
                <a:cs typeface="Lato Bold" pitchFamily="34" charset="-120"/>
              </a:rPr>
              <a:t>Start: try</a:t>
            </a:r>
            <a:endParaRPr lang="en-US" sz="1000" dirty="0"/>
          </a:p>
        </p:txBody>
      </p:sp>
      <p:sp>
        <p:nvSpPr>
          <p:cNvPr id="8" name="Text 5"/>
          <p:cNvSpPr/>
          <p:nvPr/>
        </p:nvSpPr>
        <p:spPr>
          <a:xfrm>
            <a:off x="1685999" y="3307854"/>
            <a:ext cx="5771927" cy="268337"/>
          </a:xfrm>
          <a:prstGeom prst="rect">
            <a:avLst/>
          </a:prstGeom>
          <a:noFill/>
          <a:ln/>
        </p:spPr>
        <p:txBody>
          <a:bodyPr wrap="square" lIns="0" tIns="0" rIns="0" bIns="0" rtlCol="0" anchor="t">
            <a:normAutofit/>
          </a:bodyPr>
          <a:lstStyle/>
          <a:p>
            <a:pPr algn="l" indent="0" marL="0">
              <a:lnSpc>
                <a:spcPct val="110000"/>
              </a:lnSpc>
              <a:buNone/>
            </a:pPr>
            <a:r>
              <a:rPr lang="en-US" sz="750" dirty="0">
                <a:solidFill>
                  <a:srgbClr val="4A4A45"/>
                </a:solidFill>
                <a:latin typeface="Lato" pitchFamily="34" charset="0"/>
                <a:ea typeface="Lato" pitchFamily="34" charset="-122"/>
                <a:cs typeface="Lato" pitchFamily="34" charset="-120"/>
              </a:rPr>
              <a:t>This diagram shows the three steps clearly: first identify the verb, then drop the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-y</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and finally add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-ies</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Practice this pattern until it feels natural!</a:t>
            </a:r>
            <a:endParaRPr lang="en-US" sz="750" dirty="0"/>
          </a:p>
        </p:txBody>
      </p:sp>
      <p:pic>
        <p:nvPicPr>
          <p:cNvPr id="9" name="Image 1" descr="preencoded.png">    </p:cNvPr>
          <p:cNvPicPr>
            <a:picLocks noChangeAspect="1"/>
          </p:cNvPicPr>
          <p:nvPr/>
        </p:nvPicPr>
        <p:blipFill>
          <a:blip r:embed="rId2"/>
          <a:stretch>
            <a:fillRect/>
          </a:stretch>
        </p:blipFill>
        <p:spPr>
          <a:xfrm>
            <a:off x="1685999" y="3650903"/>
            <a:ext cx="411063" cy="411063"/>
          </a:xfrm>
          <a:prstGeom prst="rect">
            <a:avLst/>
          </a:prstGeom>
        </p:spPr>
      </p:pic>
      <p:sp>
        <p:nvSpPr>
          <p:cNvPr id="10" name="Text 6"/>
          <p:cNvSpPr/>
          <p:nvPr/>
        </p:nvSpPr>
        <p:spPr>
          <a:xfrm>
            <a:off x="2180109" y="3650903"/>
            <a:ext cx="1265783" cy="158204"/>
          </a:xfrm>
          <a:prstGeom prst="rect">
            <a:avLst/>
          </a:prstGeom>
          <a:noFill/>
          <a:ln/>
        </p:spPr>
        <p:txBody>
          <a:bodyPr wrap="none" lIns="0" tIns="0" rIns="0" bIns="0" rtlCol="0" anchor="t"/>
          <a:lstStyle/>
          <a:p>
            <a:pPr algn="l" indent="0" marL="0">
              <a:lnSpc>
                <a:spcPct val="104000"/>
              </a:lnSpc>
              <a:buNone/>
            </a:pPr>
            <a:r>
              <a:rPr lang="en-US" sz="950" b="1" dirty="0">
                <a:solidFill>
                  <a:srgbClr val="4A4A45"/>
                </a:solidFill>
                <a:latin typeface="Lato Bold" pitchFamily="34" charset="0"/>
                <a:ea typeface="Lato Bold" pitchFamily="34" charset="-122"/>
                <a:cs typeface="Lato Bold" pitchFamily="34" charset="-120"/>
              </a:rPr>
              <a:t>try → tr</a:t>
            </a:r>
            <a:pPr algn="l" indent="0" marL="0">
              <a:lnSpc>
                <a:spcPct val="104000"/>
              </a:lnSpc>
              <a:buNone/>
            </a:pPr>
            <a:r>
              <a:rPr lang="en-US" sz="950" b="1" dirty="0">
                <a:solidFill>
                  <a:srgbClr val="4A4A45"/>
                </a:solidFill>
                <a:latin typeface="Lato Bold" pitchFamily="34" charset="0"/>
                <a:ea typeface="Lato Bold" pitchFamily="34" charset="-122"/>
                <a:cs typeface="Lato Bold" pitchFamily="34" charset="-120"/>
              </a:rPr>
              <a:t>ies</a:t>
            </a:r>
            <a:endParaRPr lang="en-US" sz="950" dirty="0"/>
          </a:p>
        </p:txBody>
      </p:sp>
      <p:sp>
        <p:nvSpPr>
          <p:cNvPr id="11" name="Text 7"/>
          <p:cNvSpPr/>
          <p:nvPr/>
        </p:nvSpPr>
        <p:spPr>
          <a:xfrm>
            <a:off x="2180109" y="3848919"/>
            <a:ext cx="1374502" cy="541437"/>
          </a:xfrm>
          <a:prstGeom prst="rect">
            <a:avLst/>
          </a:prstGeom>
          <a:noFill/>
          <a:ln/>
        </p:spPr>
        <p:txBody>
          <a:bodyPr wrap="square" lIns="0" tIns="0" rIns="0" bIns="0" rtlCol="0" anchor="t">
            <a:normAutofit/>
          </a:bodyPr>
          <a:lstStyle/>
          <a:p>
            <a:pPr algn="l" indent="0" marL="0">
              <a:lnSpc>
                <a:spcPct val="110000"/>
              </a:lnSpc>
              <a:buNone/>
            </a:pPr>
            <a:r>
              <a:rPr lang="en-US" sz="750" dirty="0">
                <a:solidFill>
                  <a:srgbClr val="4A4A45"/>
                </a:solidFill>
                <a:latin typeface="Lato" pitchFamily="34" charset="0"/>
                <a:ea typeface="Lato" pitchFamily="34" charset="-122"/>
                <a:cs typeface="Lato" pitchFamily="34" charset="-120"/>
              </a:rPr>
              <a:t>He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tries</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his best in every lesson. </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a:t>
            </a:r>
            <a:endParaRPr lang="en-US" sz="750" dirty="0"/>
          </a:p>
          <a:p>
            <a:pPr algn="l" indent="0" marL="0">
              <a:lnSpc>
                <a:spcPct val="110000"/>
              </a:lnSpc>
              <a:buNone/>
            </a:pPr>
            <a:r>
              <a:rPr lang="en-US" sz="750" i="1" dirty="0">
                <a:solidFill>
                  <a:srgbClr val="4A4A45"/>
                </a:solidFill>
                <a:latin typeface="Lato" pitchFamily="34" charset="0"/>
                <a:ea typeface="Lato" pitchFamily="34" charset="-122"/>
                <a:cs typeface="Lato" pitchFamily="34" charset="-120"/>
              </a:rPr>
              <a:t>try → remove y → add ies = tries</a:t>
            </a:r>
            <a:endParaRPr lang="en-US" sz="750" dirty="0"/>
          </a:p>
        </p:txBody>
      </p:sp>
      <p:pic>
        <p:nvPicPr>
          <p:cNvPr id="12" name="Image 2" descr="preencoded.png">    </p:cNvPr>
          <p:cNvPicPr>
            <a:picLocks noChangeAspect="1"/>
          </p:cNvPicPr>
          <p:nvPr/>
        </p:nvPicPr>
        <p:blipFill>
          <a:blip r:embed="rId3"/>
          <a:stretch>
            <a:fillRect/>
          </a:stretch>
        </p:blipFill>
        <p:spPr>
          <a:xfrm>
            <a:off x="3637657" y="3650903"/>
            <a:ext cx="411063" cy="411063"/>
          </a:xfrm>
          <a:prstGeom prst="rect">
            <a:avLst/>
          </a:prstGeom>
        </p:spPr>
      </p:pic>
      <p:sp>
        <p:nvSpPr>
          <p:cNvPr id="13" name="Text 8"/>
          <p:cNvSpPr/>
          <p:nvPr/>
        </p:nvSpPr>
        <p:spPr>
          <a:xfrm>
            <a:off x="4131766" y="3650903"/>
            <a:ext cx="1265783" cy="158204"/>
          </a:xfrm>
          <a:prstGeom prst="rect">
            <a:avLst/>
          </a:prstGeom>
          <a:noFill/>
          <a:ln/>
        </p:spPr>
        <p:txBody>
          <a:bodyPr wrap="none" lIns="0" tIns="0" rIns="0" bIns="0" rtlCol="0" anchor="t"/>
          <a:lstStyle/>
          <a:p>
            <a:pPr algn="l" indent="0" marL="0">
              <a:lnSpc>
                <a:spcPct val="104000"/>
              </a:lnSpc>
              <a:buNone/>
            </a:pPr>
            <a:r>
              <a:rPr lang="en-US" sz="950" b="1" dirty="0">
                <a:solidFill>
                  <a:srgbClr val="4A4A45"/>
                </a:solidFill>
                <a:latin typeface="Lato Bold" pitchFamily="34" charset="0"/>
                <a:ea typeface="Lato Bold" pitchFamily="34" charset="-122"/>
                <a:cs typeface="Lato Bold" pitchFamily="34" charset="-120"/>
              </a:rPr>
              <a:t>study → stud</a:t>
            </a:r>
            <a:pPr algn="l" indent="0" marL="0">
              <a:lnSpc>
                <a:spcPct val="104000"/>
              </a:lnSpc>
              <a:buNone/>
            </a:pPr>
            <a:r>
              <a:rPr lang="en-US" sz="950" b="1" dirty="0">
                <a:solidFill>
                  <a:srgbClr val="4A4A45"/>
                </a:solidFill>
                <a:latin typeface="Lato Bold" pitchFamily="34" charset="0"/>
                <a:ea typeface="Lato Bold" pitchFamily="34" charset="-122"/>
                <a:cs typeface="Lato Bold" pitchFamily="34" charset="-120"/>
              </a:rPr>
              <a:t>ies</a:t>
            </a:r>
            <a:endParaRPr lang="en-US" sz="950" dirty="0"/>
          </a:p>
        </p:txBody>
      </p:sp>
      <p:sp>
        <p:nvSpPr>
          <p:cNvPr id="14" name="Text 9"/>
          <p:cNvSpPr/>
          <p:nvPr/>
        </p:nvSpPr>
        <p:spPr>
          <a:xfrm>
            <a:off x="4131766" y="3848919"/>
            <a:ext cx="1374502" cy="541437"/>
          </a:xfrm>
          <a:prstGeom prst="rect">
            <a:avLst/>
          </a:prstGeom>
          <a:noFill/>
          <a:ln/>
        </p:spPr>
        <p:txBody>
          <a:bodyPr wrap="square" lIns="0" tIns="0" rIns="0" bIns="0" rtlCol="0" anchor="t">
            <a:normAutofit/>
          </a:bodyPr>
          <a:lstStyle/>
          <a:p>
            <a:pPr algn="l" indent="0" marL="0">
              <a:lnSpc>
                <a:spcPct val="110000"/>
              </a:lnSpc>
              <a:buNone/>
            </a:pPr>
            <a:r>
              <a:rPr lang="en-US" sz="750" dirty="0">
                <a:solidFill>
                  <a:srgbClr val="4A4A45"/>
                </a:solidFill>
                <a:latin typeface="Lato" pitchFamily="34" charset="0"/>
                <a:ea typeface="Lato" pitchFamily="34" charset="-122"/>
                <a:cs typeface="Lato" pitchFamily="34" charset="-120"/>
              </a:rPr>
              <a:t>She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studies</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English every evening. </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a:t>
            </a:r>
            <a:endParaRPr lang="en-US" sz="750" dirty="0"/>
          </a:p>
          <a:p>
            <a:pPr algn="l" indent="0" marL="0">
              <a:lnSpc>
                <a:spcPct val="110000"/>
              </a:lnSpc>
              <a:buNone/>
            </a:pPr>
            <a:r>
              <a:rPr lang="en-US" sz="750" i="1" dirty="0">
                <a:solidFill>
                  <a:srgbClr val="4A4A45"/>
                </a:solidFill>
                <a:latin typeface="Lato" pitchFamily="34" charset="0"/>
                <a:ea typeface="Lato" pitchFamily="34" charset="-122"/>
                <a:cs typeface="Lato" pitchFamily="34" charset="-120"/>
              </a:rPr>
              <a:t>study → remove y → add ies = studies</a:t>
            </a:r>
            <a:endParaRPr lang="en-US" sz="750" dirty="0"/>
          </a:p>
        </p:txBody>
      </p:sp>
      <p:pic>
        <p:nvPicPr>
          <p:cNvPr id="15" name="Image 3" descr="preencoded.png">    </p:cNvPr>
          <p:cNvPicPr>
            <a:picLocks noChangeAspect="1"/>
          </p:cNvPicPr>
          <p:nvPr/>
        </p:nvPicPr>
        <p:blipFill>
          <a:blip r:embed="rId4"/>
          <a:stretch>
            <a:fillRect/>
          </a:stretch>
        </p:blipFill>
        <p:spPr>
          <a:xfrm>
            <a:off x="5589315" y="3650903"/>
            <a:ext cx="411063" cy="411063"/>
          </a:xfrm>
          <a:prstGeom prst="rect">
            <a:avLst/>
          </a:prstGeom>
        </p:spPr>
      </p:pic>
      <p:sp>
        <p:nvSpPr>
          <p:cNvPr id="16" name="Text 10"/>
          <p:cNvSpPr/>
          <p:nvPr/>
        </p:nvSpPr>
        <p:spPr>
          <a:xfrm>
            <a:off x="6083424" y="3650903"/>
            <a:ext cx="1265783" cy="158204"/>
          </a:xfrm>
          <a:prstGeom prst="rect">
            <a:avLst/>
          </a:prstGeom>
          <a:noFill/>
          <a:ln/>
        </p:spPr>
        <p:txBody>
          <a:bodyPr wrap="none" lIns="0" tIns="0" rIns="0" bIns="0" rtlCol="0" anchor="t"/>
          <a:lstStyle/>
          <a:p>
            <a:pPr algn="l" indent="0" marL="0">
              <a:lnSpc>
                <a:spcPct val="104000"/>
              </a:lnSpc>
              <a:buNone/>
            </a:pPr>
            <a:r>
              <a:rPr lang="en-US" sz="950" b="1" dirty="0">
                <a:solidFill>
                  <a:srgbClr val="4A4A45"/>
                </a:solidFill>
                <a:latin typeface="Lato Bold" pitchFamily="34" charset="0"/>
                <a:ea typeface="Lato Bold" pitchFamily="34" charset="-122"/>
                <a:cs typeface="Lato Bold" pitchFamily="34" charset="-120"/>
              </a:rPr>
              <a:t>fly → fl</a:t>
            </a:r>
            <a:pPr algn="l" indent="0" marL="0">
              <a:lnSpc>
                <a:spcPct val="104000"/>
              </a:lnSpc>
              <a:buNone/>
            </a:pPr>
            <a:r>
              <a:rPr lang="en-US" sz="950" b="1" dirty="0">
                <a:solidFill>
                  <a:srgbClr val="4A4A45"/>
                </a:solidFill>
                <a:latin typeface="Lato Bold" pitchFamily="34" charset="0"/>
                <a:ea typeface="Lato Bold" pitchFamily="34" charset="-122"/>
                <a:cs typeface="Lato Bold" pitchFamily="34" charset="-120"/>
              </a:rPr>
              <a:t>ies</a:t>
            </a:r>
            <a:endParaRPr lang="en-US" sz="950" dirty="0"/>
          </a:p>
        </p:txBody>
      </p:sp>
      <p:sp>
        <p:nvSpPr>
          <p:cNvPr id="17" name="Text 11"/>
          <p:cNvSpPr/>
          <p:nvPr/>
        </p:nvSpPr>
        <p:spPr>
          <a:xfrm>
            <a:off x="6083424" y="3848919"/>
            <a:ext cx="1374502" cy="541437"/>
          </a:xfrm>
          <a:prstGeom prst="rect">
            <a:avLst/>
          </a:prstGeom>
          <a:noFill/>
          <a:ln/>
        </p:spPr>
        <p:txBody>
          <a:bodyPr wrap="square" lIns="0" tIns="0" rIns="0" bIns="0" rtlCol="0" anchor="t">
            <a:normAutofit/>
          </a:bodyPr>
          <a:lstStyle/>
          <a:p>
            <a:pPr algn="l" indent="0" marL="0">
              <a:lnSpc>
                <a:spcPct val="110000"/>
              </a:lnSpc>
              <a:buNone/>
            </a:pPr>
            <a:r>
              <a:rPr lang="en-US" sz="750" dirty="0">
                <a:solidFill>
                  <a:srgbClr val="4A4A45"/>
                </a:solidFill>
                <a:latin typeface="Lato" pitchFamily="34" charset="0"/>
                <a:ea typeface="Lato" pitchFamily="34" charset="-122"/>
                <a:cs typeface="Lato" pitchFamily="34" charset="-120"/>
              </a:rPr>
              <a:t>The bird </a:t>
            </a:r>
            <a:pPr algn="l" indent="0" marL="0">
              <a:lnSpc>
                <a:spcPct val="110000"/>
              </a:lnSpc>
              <a:buNone/>
            </a:pPr>
            <a:r>
              <a:rPr lang="en-US" sz="750" b="1" dirty="0">
                <a:solidFill>
                  <a:srgbClr val="4A4A45"/>
                </a:solidFill>
                <a:latin typeface="Lato" pitchFamily="34" charset="0"/>
                <a:ea typeface="Lato" pitchFamily="34" charset="-122"/>
                <a:cs typeface="Lato" pitchFamily="34" charset="-120"/>
              </a:rPr>
              <a:t>flies</a:t>
            </a:r>
            <a:pPr algn="l" indent="0" marL="0">
              <a:lnSpc>
                <a:spcPct val="110000"/>
              </a:lnSpc>
              <a:buNone/>
            </a:pPr>
            <a:r>
              <a:rPr lang="en-US" sz="750" dirty="0">
                <a:solidFill>
                  <a:srgbClr val="4A4A45"/>
                </a:solidFill>
                <a:latin typeface="Lato" pitchFamily="34" charset="0"/>
                <a:ea typeface="Lato" pitchFamily="34" charset="-122"/>
                <a:cs typeface="Lato" pitchFamily="34" charset="-120"/>
              </a:rPr>
              <a:t> over the school. </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a:t>
            </a:r>
            <a:endParaRPr lang="en-US" sz="750" dirty="0"/>
          </a:p>
          <a:p>
            <a:pPr algn="l" indent="0" marL="0">
              <a:lnSpc>
                <a:spcPct val="110000"/>
              </a:lnSpc>
              <a:buNone/>
            </a:pPr>
            <a:r>
              <a:rPr lang="en-US" sz="750" i="1" dirty="0">
                <a:solidFill>
                  <a:srgbClr val="4A4A45"/>
                </a:solidFill>
                <a:latin typeface="Lato" pitchFamily="34" charset="0"/>
                <a:ea typeface="Lato" pitchFamily="34" charset="-122"/>
                <a:cs typeface="Lato" pitchFamily="34" charset="-120"/>
              </a:rPr>
              <a:t>fly → remove y → add ies = flies</a:t>
            </a:r>
            <a:endParaRPr lang="en-US" sz="750" dirty="0"/>
          </a:p>
        </p:txBody>
      </p:sp>
      <p:sp>
        <p:nvSpPr>
          <p:cNvPr id="18" name="Shape 12"/>
          <p:cNvSpPr/>
          <p:nvPr/>
        </p:nvSpPr>
        <p:spPr>
          <a:xfrm>
            <a:off x="1685999" y="4465067"/>
            <a:ext cx="5771927" cy="309042"/>
          </a:xfrm>
          <a:prstGeom prst="roundRect">
            <a:avLst>
              <a:gd name="adj" fmla="val 4915"/>
            </a:avLst>
          </a:prstGeom>
          <a:solidFill>
            <a:srgbClr val="FCF2B5"/>
          </a:solidFill>
          <a:ln/>
        </p:spPr>
      </p:sp>
      <p:pic>
        <p:nvPicPr>
          <p:cNvPr id="19" name="Image 4" descr="preencoded.png">    </p:cNvPr>
          <p:cNvPicPr>
            <a:picLocks noChangeAspect="1"/>
          </p:cNvPicPr>
          <p:nvPr/>
        </p:nvPicPr>
        <p:blipFill>
          <a:blip r:embed="rId5"/>
          <a:stretch>
            <a:fillRect/>
          </a:stretch>
        </p:blipFill>
        <p:spPr>
          <a:xfrm>
            <a:off x="1787203" y="4598268"/>
            <a:ext cx="126578" cy="101203"/>
          </a:xfrm>
          <a:prstGeom prst="rect">
            <a:avLst/>
          </a:prstGeom>
        </p:spPr>
      </p:pic>
      <p:sp>
        <p:nvSpPr>
          <p:cNvPr id="20" name="Text 13"/>
          <p:cNvSpPr/>
          <p:nvPr/>
        </p:nvSpPr>
        <p:spPr>
          <a:xfrm>
            <a:off x="2014984" y="4550122"/>
            <a:ext cx="5798939" cy="138931"/>
          </a:xfrm>
          <a:prstGeom prst="rect">
            <a:avLst/>
          </a:prstGeom>
          <a:noFill/>
          <a:ln/>
        </p:spPr>
        <p:txBody>
          <a:bodyPr wrap="none" lIns="0" tIns="0" rIns="0" bIns="0" rtlCol="0" anchor="t"/>
          <a:lstStyle/>
          <a:p>
            <a:pPr algn="l" indent="0" marL="0">
              <a:lnSpc>
                <a:spcPct val="110000"/>
              </a:lnSpc>
              <a:buNone/>
            </a:pPr>
            <a:r>
              <a:rPr lang="en-US" sz="750" dirty="0">
                <a:solidFill>
                  <a:srgbClr val="000000"/>
                </a:solidFill>
                <a:latin typeface="Lato" pitchFamily="34" charset="0"/>
                <a:ea typeface="Lato" pitchFamily="34" charset="-122"/>
                <a:cs typeface="Lato" pitchFamily="34" charset="-120"/>
              </a:rPr>
              <a:t>⚠️</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 </a:t>
            </a:r>
            <a:pPr algn="l" indent="0" marL="0">
              <a:lnSpc>
                <a:spcPct val="110000"/>
              </a:lnSpc>
              <a:buNone/>
            </a:pPr>
            <a:r>
              <a:rPr lang="en-US" sz="750" b="1" dirty="0">
                <a:solidFill>
                  <a:srgbClr val="000000"/>
                </a:solidFill>
                <a:latin typeface="Lato" pitchFamily="34" charset="0"/>
                <a:ea typeface="Lato" pitchFamily="34" charset="-122"/>
                <a:cs typeface="Lato" pitchFamily="34" charset="-120"/>
              </a:rPr>
              <a:t>Exception:</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 If the verb ends in </a:t>
            </a:r>
            <a:pPr algn="l" indent="0" marL="0">
              <a:lnSpc>
                <a:spcPct val="110000"/>
              </a:lnSpc>
              <a:buNone/>
            </a:pPr>
            <a:r>
              <a:rPr lang="en-US" sz="750" b="1" dirty="0">
                <a:solidFill>
                  <a:srgbClr val="000000"/>
                </a:solidFill>
                <a:latin typeface="Lato" pitchFamily="34" charset="0"/>
                <a:ea typeface="Lato" pitchFamily="34" charset="-122"/>
                <a:cs typeface="Lato" pitchFamily="34" charset="-120"/>
              </a:rPr>
              <a:t>vowel + y</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 (like </a:t>
            </a:r>
            <a:pPr algn="l" indent="0" marL="0">
              <a:lnSpc>
                <a:spcPct val="110000"/>
              </a:lnSpc>
              <a:buNone/>
            </a:pPr>
            <a:r>
              <a:rPr lang="en-US" sz="750" b="1" dirty="0">
                <a:solidFill>
                  <a:srgbClr val="000000"/>
                </a:solidFill>
                <a:latin typeface="Lato" pitchFamily="34" charset="0"/>
                <a:ea typeface="Lato" pitchFamily="34" charset="-122"/>
                <a:cs typeface="Lato" pitchFamily="34" charset="-120"/>
              </a:rPr>
              <a:t>play</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 or </a:t>
            </a:r>
            <a:pPr algn="l" indent="0" marL="0">
              <a:lnSpc>
                <a:spcPct val="110000"/>
              </a:lnSpc>
              <a:buNone/>
            </a:pPr>
            <a:r>
              <a:rPr lang="en-US" sz="750" b="1" dirty="0">
                <a:solidFill>
                  <a:srgbClr val="000000"/>
                </a:solidFill>
                <a:latin typeface="Lato" pitchFamily="34" charset="0"/>
                <a:ea typeface="Lato" pitchFamily="34" charset="-122"/>
                <a:cs typeface="Lato" pitchFamily="34" charset="-120"/>
              </a:rPr>
              <a:t>stay</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 just add </a:t>
            </a:r>
            <a:pPr algn="l" indent="0" marL="0">
              <a:lnSpc>
                <a:spcPct val="110000"/>
              </a:lnSpc>
              <a:buNone/>
            </a:pPr>
            <a:r>
              <a:rPr lang="en-US" sz="750" b="1" dirty="0">
                <a:solidFill>
                  <a:srgbClr val="000000"/>
                </a:solidFill>
                <a:latin typeface="Lato" pitchFamily="34" charset="0"/>
                <a:ea typeface="Lato" pitchFamily="34" charset="-122"/>
                <a:cs typeface="Lato" pitchFamily="34" charset="-120"/>
              </a:rPr>
              <a:t>-s</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 he </a:t>
            </a:r>
            <a:pPr algn="l" indent="0" marL="0">
              <a:lnSpc>
                <a:spcPct val="110000"/>
              </a:lnSpc>
              <a:buNone/>
            </a:pPr>
            <a:r>
              <a:rPr lang="en-US" sz="750" b="1" dirty="0">
                <a:solidFill>
                  <a:srgbClr val="000000"/>
                </a:solidFill>
                <a:latin typeface="Lato" pitchFamily="34" charset="0"/>
                <a:ea typeface="Lato" pitchFamily="34" charset="-122"/>
                <a:cs typeface="Lato" pitchFamily="34" charset="-120"/>
              </a:rPr>
              <a:t>plays</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 she </a:t>
            </a:r>
            <a:pPr algn="l" indent="0" marL="0">
              <a:lnSpc>
                <a:spcPct val="110000"/>
              </a:lnSpc>
              <a:buNone/>
            </a:pPr>
            <a:r>
              <a:rPr lang="en-US" sz="750" b="1" dirty="0">
                <a:solidFill>
                  <a:srgbClr val="000000"/>
                </a:solidFill>
                <a:latin typeface="Lato" pitchFamily="34" charset="0"/>
                <a:ea typeface="Lato" pitchFamily="34" charset="-122"/>
                <a:cs typeface="Lato" pitchFamily="34" charset="-120"/>
              </a:rPr>
              <a:t>stays</a:t>
            </a:r>
            <a:pPr algn="l" indent="0" marL="0">
              <a:lnSpc>
                <a:spcPct val="110000"/>
              </a:lnSpc>
              <a:buNone/>
            </a:pPr>
            <a:r>
              <a:rPr lang="en-US" sz="750" dirty="0">
                <a:solidFill>
                  <a:srgbClr val="000000"/>
                </a:solidFill>
                <a:latin typeface="Lato" pitchFamily="34" charset="0"/>
                <a:ea typeface="Lato" pitchFamily="34" charset="-122"/>
                <a:cs typeface="Lato" pitchFamily="34" charset="-120"/>
              </a:rPr>
              <a:t>. The -y does NOT change!</a:t>
            </a:r>
            <a:endParaRPr lang="en-US" sz="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14722" y="411361"/>
            <a:ext cx="7221364" cy="459581"/>
          </a:xfrm>
          <a:prstGeom prst="rect">
            <a:avLst/>
          </a:prstGeom>
          <a:noFill/>
          <a:ln/>
        </p:spPr>
        <p:txBody>
          <a:bodyPr wrap="none" lIns="0" tIns="0" rIns="0" bIns="0" rtlCol="0" anchor="t"/>
          <a:lstStyle/>
          <a:p>
            <a:pPr algn="l" indent="0" marL="0">
              <a:lnSpc>
                <a:spcPct val="104000"/>
              </a:lnSpc>
              <a:buNone/>
            </a:pPr>
            <a:r>
              <a:rPr lang="en-US" sz="2850" b="1" dirty="0">
                <a:solidFill>
                  <a:srgbClr val="282824"/>
                </a:solidFill>
                <a:latin typeface="Lato Bold" pitchFamily="34" charset="0"/>
                <a:ea typeface="Lato Bold" pitchFamily="34" charset="-122"/>
                <a:cs typeface="Lato Bold" pitchFamily="34" charset="-120"/>
              </a:rPr>
              <a:t>Quick Practice: Choose the Correct Verb!</a:t>
            </a:r>
            <a:endParaRPr lang="en-US" sz="2850" dirty="0"/>
          </a:p>
        </p:txBody>
      </p:sp>
      <p:sp>
        <p:nvSpPr>
          <p:cNvPr id="3" name="Text 1"/>
          <p:cNvSpPr/>
          <p:nvPr/>
        </p:nvSpPr>
        <p:spPr>
          <a:xfrm>
            <a:off x="514722" y="1151260"/>
            <a:ext cx="8114556" cy="689149"/>
          </a:xfrm>
          <a:prstGeom prst="rect">
            <a:avLst/>
          </a:prstGeom>
          <a:noFill/>
          <a:ln/>
        </p:spPr>
        <p:txBody>
          <a:bodyPr wrap="square" lIns="0" tIns="0" rIns="0" bIns="0" rtlCol="0" anchor="t">
            <a:normAutofit/>
          </a:bodyPr>
          <a:lstStyle/>
          <a:p>
            <a:pPr algn="l" indent="0" marL="0">
              <a:lnSpc>
                <a:spcPct val="130000"/>
              </a:lnSpc>
              <a:buNone/>
            </a:pPr>
            <a:r>
              <a:rPr lang="en-US" sz="1150" dirty="0">
                <a:solidFill>
                  <a:srgbClr val="4A4A45"/>
                </a:solidFill>
                <a:latin typeface="Lato" pitchFamily="34" charset="0"/>
                <a:ea typeface="Lato" pitchFamily="34" charset="-122"/>
                <a:cs typeface="Lato" pitchFamily="34" charset="-120"/>
              </a:rPr>
              <a:t>Time to test yourself! Look at each picture and sentence, then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circle the correct verb</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Remember the rules: most verbs add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verbs ending in -s/-sh/-ch/-x/-o add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-es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and consonant + y changes to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-ies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Take your time and think about which rule applies to each one. Check your answers below after you decide!</a:t>
            </a:r>
            <a:endParaRPr lang="en-US" sz="1150" dirty="0"/>
          </a:p>
        </p:txBody>
      </p:sp>
      <p:pic>
        <p:nvPicPr>
          <p:cNvPr id="4"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14722" y="1998092"/>
            <a:ext cx="2611413" cy="1858342"/>
          </a:xfrm>
          <a:prstGeom prst="rect">
            <a:avLst/>
          </a:prstGeom>
        </p:spPr>
      </p:pic>
      <p:pic>
        <p:nvPicPr>
          <p:cNvPr id="5" name="Image 1" descr="preencoded.png">    </p:cNvPr>
          <p:cNvPicPr>
            <a:picLocks noChangeAspect="1"/>
          </p:cNvPicPr>
          <p:nvPr/>
        </p:nvPicPr>
        <p:blipFill>
          <a:blip r:embed="rId3"/>
          <a:stretch>
            <a:fillRect/>
          </a:stretch>
        </p:blipFill>
        <p:spPr>
          <a:xfrm>
            <a:off x="1710110" y="2127424"/>
            <a:ext cx="220563" cy="220563"/>
          </a:xfrm>
          <a:prstGeom prst="rect">
            <a:avLst/>
          </a:prstGeom>
        </p:spPr>
      </p:pic>
      <p:sp>
        <p:nvSpPr>
          <p:cNvPr id="6" name="Text 2"/>
          <p:cNvSpPr/>
          <p:nvPr/>
        </p:nvSpPr>
        <p:spPr>
          <a:xfrm>
            <a:off x="680814" y="2598465"/>
            <a:ext cx="1838399" cy="229791"/>
          </a:xfrm>
          <a:prstGeom prst="rect">
            <a:avLst/>
          </a:prstGeom>
          <a:noFill/>
          <a:ln/>
        </p:spPr>
        <p:txBody>
          <a:bodyPr wrap="none" lIns="0" tIns="0" rIns="0" bIns="0" rtlCol="0" anchor="t"/>
          <a:lstStyle/>
          <a:p>
            <a:pPr algn="l" indent="0" marL="0">
              <a:lnSpc>
                <a:spcPct val="104000"/>
              </a:lnSpc>
              <a:buNone/>
            </a:pPr>
            <a:r>
              <a:rPr lang="en-US" sz="1400" b="1" dirty="0">
                <a:solidFill>
                  <a:srgbClr val="4A4A45"/>
                </a:solidFill>
                <a:latin typeface="Lato Bold" pitchFamily="34" charset="0"/>
                <a:ea typeface="Lato Bold" pitchFamily="34" charset="-122"/>
                <a:cs typeface="Lato Bold" pitchFamily="34" charset="-120"/>
              </a:rPr>
              <a:t>He ___ football.</a:t>
            </a:r>
            <a:endParaRPr lang="en-US" sz="1400" dirty="0"/>
          </a:p>
        </p:txBody>
      </p:sp>
      <p:sp>
        <p:nvSpPr>
          <p:cNvPr id="7" name="Text 3"/>
          <p:cNvSpPr/>
          <p:nvPr/>
        </p:nvSpPr>
        <p:spPr>
          <a:xfrm>
            <a:off x="680814" y="2912343"/>
            <a:ext cx="2279228" cy="777999"/>
          </a:xfrm>
          <a:prstGeom prst="rect">
            <a:avLst/>
          </a:prstGeom>
          <a:noFill/>
          <a:ln/>
        </p:spPr>
        <p:txBody>
          <a:bodyPr wrap="square" lIns="0" tIns="0" rIns="0" bIns="0" rtlCol="0" anchor="t"/>
          <a:lstStyle/>
          <a:p>
            <a:pPr algn="l" indent="0" marL="0">
              <a:lnSpc>
                <a:spcPct val="130000"/>
              </a:lnSpc>
              <a:buNone/>
            </a:pPr>
            <a:r>
              <a:rPr lang="en-US" sz="1150" dirty="0">
                <a:solidFill>
                  <a:srgbClr val="4A4A45"/>
                </a:solidFill>
                <a:latin typeface="Lato" pitchFamily="34" charset="0"/>
                <a:ea typeface="Lato" pitchFamily="34" charset="-122"/>
                <a:cs typeface="Lato" pitchFamily="34" charset="-120"/>
              </a:rPr>
              <a:t>Choose: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play</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or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plays</a:t>
            </a:r>
            <a:pPr algn="l" indent="0" marL="0">
              <a:lnSpc>
                <a:spcPct val="130000"/>
              </a:lnSpc>
              <a:spcAft>
                <a:spcPts val="650"/>
              </a:spcAft>
              <a:buNone/>
            </a:pPr>
            <a:r>
              <a:rPr lang="en-US" sz="1150" dirty="0">
                <a:solidFill>
                  <a:srgbClr val="4A4A45"/>
                </a:solidFill>
                <a:latin typeface="Lato" pitchFamily="34" charset="0"/>
                <a:ea typeface="Lato" pitchFamily="34" charset="-122"/>
                <a:cs typeface="Lato" pitchFamily="34" charset="-120"/>
              </a:rPr>
              <a:t>?</a:t>
            </a:r>
            <a:endParaRPr lang="en-US" sz="1150" dirty="0"/>
          </a:p>
          <a:p>
            <a:pPr algn="l" indent="0" marL="0">
              <a:lnSpc>
                <a:spcPct val="130000"/>
              </a:lnSpc>
              <a:buNone/>
            </a:pPr>
            <a:r>
              <a:rPr lang="en-US" sz="1150" dirty="0">
                <a:solidFill>
                  <a:srgbClr val="000000"/>
                </a:solidFill>
                <a:latin typeface="Lato" pitchFamily="34" charset="0"/>
                <a:ea typeface="Lato" pitchFamily="34" charset="-122"/>
                <a:cs typeface="Lato" pitchFamily="34" charset="-120"/>
              </a:rPr>
              <a:t>✅</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Answer: He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plays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football. (Most verbs → add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a:t>
            </a:r>
            <a:endParaRPr lang="en-US" sz="1150" dirty="0"/>
          </a:p>
        </p:txBody>
      </p:sp>
      <p:pic>
        <p:nvPicPr>
          <p:cNvPr id="8"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6256" y="1998092"/>
            <a:ext cx="2611413" cy="1858342"/>
          </a:xfrm>
          <a:prstGeom prst="rect">
            <a:avLst/>
          </a:prstGeom>
        </p:spPr>
      </p:pic>
      <p:pic>
        <p:nvPicPr>
          <p:cNvPr id="9" name="Image 3" descr="preencoded.png">    </p:cNvPr>
          <p:cNvPicPr>
            <a:picLocks noChangeAspect="1"/>
          </p:cNvPicPr>
          <p:nvPr/>
        </p:nvPicPr>
        <p:blipFill>
          <a:blip r:embed="rId6"/>
          <a:stretch>
            <a:fillRect/>
          </a:stretch>
        </p:blipFill>
        <p:spPr>
          <a:xfrm>
            <a:off x="4461644" y="2127424"/>
            <a:ext cx="220563" cy="220563"/>
          </a:xfrm>
          <a:prstGeom prst="rect">
            <a:avLst/>
          </a:prstGeom>
        </p:spPr>
      </p:pic>
      <p:sp>
        <p:nvSpPr>
          <p:cNvPr id="10" name="Text 4"/>
          <p:cNvSpPr/>
          <p:nvPr/>
        </p:nvSpPr>
        <p:spPr>
          <a:xfrm>
            <a:off x="3432349" y="2598465"/>
            <a:ext cx="1838399" cy="229791"/>
          </a:xfrm>
          <a:prstGeom prst="rect">
            <a:avLst/>
          </a:prstGeom>
          <a:noFill/>
          <a:ln/>
        </p:spPr>
        <p:txBody>
          <a:bodyPr wrap="none" lIns="0" tIns="0" rIns="0" bIns="0" rtlCol="0" anchor="t"/>
          <a:lstStyle/>
          <a:p>
            <a:pPr algn="l" indent="0" marL="0">
              <a:lnSpc>
                <a:spcPct val="104000"/>
              </a:lnSpc>
              <a:buNone/>
            </a:pPr>
            <a:r>
              <a:rPr lang="en-US" sz="1400" b="1" dirty="0">
                <a:solidFill>
                  <a:srgbClr val="4A4A45"/>
                </a:solidFill>
                <a:latin typeface="Lato Bold" pitchFamily="34" charset="0"/>
                <a:ea typeface="Lato Bold" pitchFamily="34" charset="-122"/>
                <a:cs typeface="Lato Bold" pitchFamily="34" charset="-120"/>
              </a:rPr>
              <a:t>She ___ TV.</a:t>
            </a:r>
            <a:endParaRPr lang="en-US" sz="1400" dirty="0"/>
          </a:p>
        </p:txBody>
      </p:sp>
      <p:sp>
        <p:nvSpPr>
          <p:cNvPr id="11" name="Text 5"/>
          <p:cNvSpPr/>
          <p:nvPr/>
        </p:nvSpPr>
        <p:spPr>
          <a:xfrm>
            <a:off x="3432349" y="2912343"/>
            <a:ext cx="2279228" cy="777999"/>
          </a:xfrm>
          <a:prstGeom prst="rect">
            <a:avLst/>
          </a:prstGeom>
          <a:noFill/>
          <a:ln/>
        </p:spPr>
        <p:txBody>
          <a:bodyPr wrap="square" lIns="0" tIns="0" rIns="0" bIns="0" rtlCol="0" anchor="t"/>
          <a:lstStyle/>
          <a:p>
            <a:pPr algn="l" indent="0" marL="0">
              <a:lnSpc>
                <a:spcPct val="130000"/>
              </a:lnSpc>
              <a:buNone/>
            </a:pPr>
            <a:r>
              <a:rPr lang="en-US" sz="1150" dirty="0">
                <a:solidFill>
                  <a:srgbClr val="4A4A45"/>
                </a:solidFill>
                <a:latin typeface="Lato" pitchFamily="34" charset="0"/>
                <a:ea typeface="Lato" pitchFamily="34" charset="-122"/>
                <a:cs typeface="Lato" pitchFamily="34" charset="-120"/>
              </a:rPr>
              <a:t>Choose: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watch</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or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watches</a:t>
            </a:r>
            <a:pPr algn="l" indent="0" marL="0">
              <a:lnSpc>
                <a:spcPct val="130000"/>
              </a:lnSpc>
              <a:spcAft>
                <a:spcPts val="650"/>
              </a:spcAft>
              <a:buNone/>
            </a:pPr>
            <a:r>
              <a:rPr lang="en-US" sz="1150" dirty="0">
                <a:solidFill>
                  <a:srgbClr val="4A4A45"/>
                </a:solidFill>
                <a:latin typeface="Lato" pitchFamily="34" charset="0"/>
                <a:ea typeface="Lato" pitchFamily="34" charset="-122"/>
                <a:cs typeface="Lato" pitchFamily="34" charset="-120"/>
              </a:rPr>
              <a:t>?</a:t>
            </a:r>
            <a:endParaRPr lang="en-US" sz="1150" dirty="0"/>
          </a:p>
          <a:p>
            <a:pPr algn="l" indent="0" marL="0">
              <a:lnSpc>
                <a:spcPct val="130000"/>
              </a:lnSpc>
              <a:buNone/>
            </a:pPr>
            <a:r>
              <a:rPr lang="en-US" sz="1150" dirty="0">
                <a:solidFill>
                  <a:srgbClr val="000000"/>
                </a:solidFill>
                <a:latin typeface="Lato" pitchFamily="34" charset="0"/>
                <a:ea typeface="Lato" pitchFamily="34" charset="-122"/>
                <a:cs typeface="Lato" pitchFamily="34" charset="-120"/>
              </a:rPr>
              <a:t>✅</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Answer: She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watches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TV. (Ends in -ch → add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-es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a:t>
            </a:r>
            <a:endParaRPr lang="en-US" sz="1150" dirty="0"/>
          </a:p>
        </p:txBody>
      </p:sp>
      <p:pic>
        <p:nvPicPr>
          <p:cNvPr id="12" name="Image 4"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7791" y="1998092"/>
            <a:ext cx="2611413" cy="1858342"/>
          </a:xfrm>
          <a:prstGeom prst="rect">
            <a:avLst/>
          </a:prstGeom>
        </p:spPr>
      </p:pic>
      <p:pic>
        <p:nvPicPr>
          <p:cNvPr id="13" name="Image 5" descr="preencoded.png">    </p:cNvPr>
          <p:cNvPicPr>
            <a:picLocks noChangeAspect="1"/>
          </p:cNvPicPr>
          <p:nvPr/>
        </p:nvPicPr>
        <p:blipFill>
          <a:blip r:embed="rId9"/>
          <a:stretch>
            <a:fillRect/>
          </a:stretch>
        </p:blipFill>
        <p:spPr>
          <a:xfrm>
            <a:off x="7213178" y="2127424"/>
            <a:ext cx="220563" cy="220563"/>
          </a:xfrm>
          <a:prstGeom prst="rect">
            <a:avLst/>
          </a:prstGeom>
        </p:spPr>
      </p:pic>
      <p:sp>
        <p:nvSpPr>
          <p:cNvPr id="14" name="Text 6"/>
          <p:cNvSpPr/>
          <p:nvPr/>
        </p:nvSpPr>
        <p:spPr>
          <a:xfrm>
            <a:off x="6183883" y="2598465"/>
            <a:ext cx="1838399" cy="229791"/>
          </a:xfrm>
          <a:prstGeom prst="rect">
            <a:avLst/>
          </a:prstGeom>
          <a:noFill/>
          <a:ln/>
        </p:spPr>
        <p:txBody>
          <a:bodyPr wrap="none" lIns="0" tIns="0" rIns="0" bIns="0" rtlCol="0" anchor="t"/>
          <a:lstStyle/>
          <a:p>
            <a:pPr algn="l" indent="0" marL="0">
              <a:lnSpc>
                <a:spcPct val="104000"/>
              </a:lnSpc>
              <a:buNone/>
            </a:pPr>
            <a:r>
              <a:rPr lang="en-US" sz="1400" b="1" dirty="0">
                <a:solidFill>
                  <a:srgbClr val="4A4A45"/>
                </a:solidFill>
                <a:latin typeface="Lato Bold" pitchFamily="34" charset="0"/>
                <a:ea typeface="Lato Bold" pitchFamily="34" charset="-122"/>
                <a:cs typeface="Lato Bold" pitchFamily="34" charset="-120"/>
              </a:rPr>
              <a:t>It ___ in the sky.</a:t>
            </a:r>
            <a:endParaRPr lang="en-US" sz="1400" dirty="0"/>
          </a:p>
        </p:txBody>
      </p:sp>
      <p:sp>
        <p:nvSpPr>
          <p:cNvPr id="15" name="Text 7"/>
          <p:cNvSpPr/>
          <p:nvPr/>
        </p:nvSpPr>
        <p:spPr>
          <a:xfrm>
            <a:off x="6183883" y="2912343"/>
            <a:ext cx="2279228" cy="777999"/>
          </a:xfrm>
          <a:prstGeom prst="rect">
            <a:avLst/>
          </a:prstGeom>
          <a:noFill/>
          <a:ln/>
        </p:spPr>
        <p:txBody>
          <a:bodyPr wrap="square" lIns="0" tIns="0" rIns="0" bIns="0" rtlCol="0" anchor="t"/>
          <a:lstStyle/>
          <a:p>
            <a:pPr algn="l" indent="0" marL="0">
              <a:lnSpc>
                <a:spcPct val="130000"/>
              </a:lnSpc>
              <a:buNone/>
            </a:pPr>
            <a:r>
              <a:rPr lang="en-US" sz="1150" dirty="0">
                <a:solidFill>
                  <a:srgbClr val="4A4A45"/>
                </a:solidFill>
                <a:latin typeface="Lato" pitchFamily="34" charset="0"/>
                <a:ea typeface="Lato" pitchFamily="34" charset="-122"/>
                <a:cs typeface="Lato" pitchFamily="34" charset="-120"/>
              </a:rPr>
              <a:t>Choose: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fly</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or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flies</a:t>
            </a:r>
            <a:pPr algn="l" indent="0" marL="0">
              <a:lnSpc>
                <a:spcPct val="130000"/>
              </a:lnSpc>
              <a:spcAft>
                <a:spcPts val="650"/>
              </a:spcAft>
              <a:buNone/>
            </a:pPr>
            <a:r>
              <a:rPr lang="en-US" sz="1150" dirty="0">
                <a:solidFill>
                  <a:srgbClr val="4A4A45"/>
                </a:solidFill>
                <a:latin typeface="Lato" pitchFamily="34" charset="0"/>
                <a:ea typeface="Lato" pitchFamily="34" charset="-122"/>
                <a:cs typeface="Lato" pitchFamily="34" charset="-120"/>
              </a:rPr>
              <a:t>?</a:t>
            </a:r>
            <a:endParaRPr lang="en-US" sz="1150" dirty="0"/>
          </a:p>
          <a:p>
            <a:pPr algn="l" indent="0" marL="0">
              <a:lnSpc>
                <a:spcPct val="130000"/>
              </a:lnSpc>
              <a:buNone/>
            </a:pPr>
            <a:r>
              <a:rPr lang="en-US" sz="1150" dirty="0">
                <a:solidFill>
                  <a:srgbClr val="000000"/>
                </a:solidFill>
                <a:latin typeface="Lato" pitchFamily="34" charset="0"/>
                <a:ea typeface="Lato" pitchFamily="34" charset="-122"/>
                <a:cs typeface="Lato" pitchFamily="34" charset="-120"/>
              </a:rPr>
              <a:t>✅</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Answer: It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flies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 in the sky. (Consonant + y → </a:t>
            </a:r>
            <a:pPr algn="l" indent="0" marL="0">
              <a:lnSpc>
                <a:spcPct val="130000"/>
              </a:lnSpc>
              <a:buNone/>
            </a:pPr>
            <a:r>
              <a:rPr lang="en-US" sz="1150" b="1" dirty="0">
                <a:solidFill>
                  <a:srgbClr val="4A4A45"/>
                </a:solidFill>
                <a:latin typeface="Lato" pitchFamily="34" charset="0"/>
                <a:ea typeface="Lato" pitchFamily="34" charset="-122"/>
                <a:cs typeface="Lato" pitchFamily="34" charset="-120"/>
              </a:rPr>
              <a:t>-ies</a:t>
            </a:r>
            <a:pPr algn="l" indent="0" marL="0">
              <a:lnSpc>
                <a:spcPct val="130000"/>
              </a:lnSpc>
              <a:buNone/>
            </a:pPr>
            <a:r>
              <a:rPr lang="en-US" sz="1150" dirty="0">
                <a:solidFill>
                  <a:srgbClr val="4A4A45"/>
                </a:solidFill>
                <a:latin typeface="Lato" pitchFamily="34" charset="0"/>
                <a:ea typeface="Lato" pitchFamily="34" charset="-122"/>
                <a:cs typeface="Lato" pitchFamily="34" charset="-120"/>
              </a:rPr>
              <a:t>!)</a:t>
            </a:r>
            <a:endParaRPr lang="en-US" sz="1150" dirty="0"/>
          </a:p>
        </p:txBody>
      </p:sp>
      <p:sp>
        <p:nvSpPr>
          <p:cNvPr id="16" name="Shape 8"/>
          <p:cNvSpPr/>
          <p:nvPr/>
        </p:nvSpPr>
        <p:spPr>
          <a:xfrm>
            <a:off x="514722" y="4014118"/>
            <a:ext cx="8114556" cy="560263"/>
          </a:xfrm>
          <a:prstGeom prst="roundRect">
            <a:avLst>
              <a:gd name="adj" fmla="val 3938"/>
            </a:avLst>
          </a:prstGeom>
          <a:solidFill>
            <a:srgbClr val="B6FCB8"/>
          </a:solidFill>
          <a:ln/>
        </p:spPr>
      </p:sp>
      <p:pic>
        <p:nvPicPr>
          <p:cNvPr id="17" name="Image 6" descr="preencoded.png">    </p:cNvPr>
          <p:cNvPicPr>
            <a:picLocks noChangeAspect="1"/>
          </p:cNvPicPr>
          <p:nvPr/>
        </p:nvPicPr>
        <p:blipFill>
          <a:blip r:embed="rId10"/>
          <a:stretch>
            <a:fillRect/>
          </a:stretch>
        </p:blipFill>
        <p:spPr>
          <a:xfrm>
            <a:off x="661764" y="4221659"/>
            <a:ext cx="183803" cy="147042"/>
          </a:xfrm>
          <a:prstGeom prst="rect">
            <a:avLst/>
          </a:prstGeom>
        </p:spPr>
      </p:pic>
      <p:sp>
        <p:nvSpPr>
          <p:cNvPr id="18" name="Text 9"/>
          <p:cNvSpPr/>
          <p:nvPr/>
        </p:nvSpPr>
        <p:spPr>
          <a:xfrm>
            <a:off x="992609" y="4177010"/>
            <a:ext cx="7946827" cy="234479"/>
          </a:xfrm>
          <a:prstGeom prst="rect">
            <a:avLst/>
          </a:prstGeom>
          <a:noFill/>
          <a:ln/>
        </p:spPr>
        <p:txBody>
          <a:bodyPr wrap="none" lIns="0" tIns="0" rIns="0" bIns="0" rtlCol="0" anchor="t"/>
          <a:lstStyle/>
          <a:p>
            <a:pPr algn="l" indent="0" marL="0">
              <a:lnSpc>
                <a:spcPct val="130000"/>
              </a:lnSpc>
              <a:buNone/>
            </a:pPr>
            <a:r>
              <a:rPr lang="en-US" sz="1150" dirty="0">
                <a:solidFill>
                  <a:srgbClr val="000000"/>
                </a:solidFill>
                <a:latin typeface="Lato" pitchFamily="34" charset="0"/>
                <a:ea typeface="Lato" pitchFamily="34" charset="-122"/>
                <a:cs typeface="Lato" pitchFamily="34" charset="-120"/>
              </a:rPr>
              <a:t>🎉</a:t>
            </a:r>
            <a:pPr algn="l" indent="0" marL="0">
              <a:lnSpc>
                <a:spcPct val="130000"/>
              </a:lnSpc>
              <a:buNone/>
            </a:pPr>
            <a:r>
              <a:rPr lang="en-US" sz="1150" dirty="0">
                <a:solidFill>
                  <a:srgbClr val="000000"/>
                </a:solidFill>
                <a:latin typeface="Lato" pitchFamily="34" charset="0"/>
                <a:ea typeface="Lato" pitchFamily="34" charset="-122"/>
                <a:cs typeface="Lato" pitchFamily="34" charset="-120"/>
              </a:rPr>
              <a:t> </a:t>
            </a:r>
            <a:pPr algn="l" indent="0" marL="0">
              <a:lnSpc>
                <a:spcPct val="130000"/>
              </a:lnSpc>
              <a:buNone/>
            </a:pPr>
            <a:r>
              <a:rPr lang="en-US" sz="1150" b="1" dirty="0">
                <a:solidFill>
                  <a:srgbClr val="000000"/>
                </a:solidFill>
                <a:latin typeface="Lato" pitchFamily="34" charset="0"/>
                <a:ea typeface="Lato" pitchFamily="34" charset="-122"/>
                <a:cs typeface="Lato" pitchFamily="34" charset="-120"/>
              </a:rPr>
              <a:t>Well done!</a:t>
            </a:r>
            <a:pPr algn="l" indent="0" marL="0">
              <a:lnSpc>
                <a:spcPct val="130000"/>
              </a:lnSpc>
              <a:buNone/>
            </a:pPr>
            <a:r>
              <a:rPr lang="en-US" sz="1150" dirty="0">
                <a:solidFill>
                  <a:srgbClr val="000000"/>
                </a:solidFill>
                <a:latin typeface="Lato" pitchFamily="34" charset="0"/>
                <a:ea typeface="Lato" pitchFamily="34" charset="-122"/>
                <a:cs typeface="Lato" pitchFamily="34" charset="-120"/>
              </a:rPr>
              <a:t> How many did you get right? Keep practising — you're doing great!</a:t>
            </a:r>
            <a:endParaRPr lang="en-US" sz="11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98860" y="345728"/>
            <a:ext cx="5103242" cy="391790"/>
          </a:xfrm>
          <a:prstGeom prst="rect">
            <a:avLst/>
          </a:prstGeom>
          <a:noFill/>
          <a:ln/>
        </p:spPr>
        <p:txBody>
          <a:bodyPr wrap="none" lIns="0" tIns="0" rIns="0" bIns="0" rtlCol="0" anchor="t"/>
          <a:lstStyle/>
          <a:p>
            <a:pPr algn="l" indent="0" marL="0">
              <a:lnSpc>
                <a:spcPct val="104000"/>
              </a:lnSpc>
              <a:buNone/>
            </a:pPr>
            <a:r>
              <a:rPr lang="en-US" sz="2450" b="1" dirty="0">
                <a:solidFill>
                  <a:srgbClr val="282824"/>
                </a:solidFill>
                <a:latin typeface="Lato Bold" pitchFamily="34" charset="0"/>
                <a:ea typeface="Lato Bold" pitchFamily="34" charset="-122"/>
                <a:cs typeface="Lato Bold" pitchFamily="34" charset="-120"/>
              </a:rPr>
              <a:t>Mini Reminder: Your Cheat Sheet</a:t>
            </a:r>
            <a:endParaRPr lang="en-US" sz="2450" dirty="0"/>
          </a:p>
        </p:txBody>
      </p:sp>
      <p:sp>
        <p:nvSpPr>
          <p:cNvPr id="3" name="Text 1"/>
          <p:cNvSpPr/>
          <p:nvPr/>
        </p:nvSpPr>
        <p:spPr>
          <a:xfrm>
            <a:off x="998860" y="941189"/>
            <a:ext cx="7146206" cy="545381"/>
          </a:xfrm>
          <a:prstGeom prst="rect">
            <a:avLst/>
          </a:prstGeom>
          <a:noFill/>
          <a:ln/>
        </p:spPr>
        <p:txBody>
          <a:bodyPr wrap="square" lIns="0" tIns="0" rIns="0" bIns="0" rtlCol="0" anchor="t">
            <a:normAutofit/>
          </a:bodyPr>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Keep this handy summary close by whenever you need a quick reminder of the He / She / It verb rules. These three patterns cover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all</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the verb changes in the Present Simple tense for third person singular. Review them often and soon they will become second nature! You can even cover the right column and test yourself on the rules.</a:t>
            </a:r>
            <a:endParaRPr lang="en-US" sz="950" dirty="0"/>
          </a:p>
        </p:txBody>
      </p:sp>
      <p:sp>
        <p:nvSpPr>
          <p:cNvPr id="4" name="Shape 2"/>
          <p:cNvSpPr/>
          <p:nvPr/>
        </p:nvSpPr>
        <p:spPr>
          <a:xfrm>
            <a:off x="998860" y="1601167"/>
            <a:ext cx="7146206" cy="1914376"/>
          </a:xfrm>
          <a:prstGeom prst="roundRect">
            <a:avLst>
              <a:gd name="adj" fmla="val 982"/>
            </a:avLst>
          </a:prstGeom>
          <a:noFill/>
          <a:ln w="4763">
            <a:solidFill>
              <a:srgbClr val="000000">
                <a:alpha val="8000"/>
              </a:srgbClr>
            </a:solidFill>
            <a:prstDash val="solid"/>
          </a:ln>
        </p:spPr>
      </p:sp>
      <p:sp>
        <p:nvSpPr>
          <p:cNvPr id="5" name="Shape 3"/>
          <p:cNvSpPr/>
          <p:nvPr/>
        </p:nvSpPr>
        <p:spPr>
          <a:xfrm>
            <a:off x="1003697" y="1605930"/>
            <a:ext cx="2854672" cy="315888"/>
          </a:xfrm>
          <a:prstGeom prst="rect">
            <a:avLst/>
          </a:prstGeom>
          <a:solidFill>
            <a:srgbClr val="282824"/>
          </a:solidFill>
          <a:ln/>
        </p:spPr>
      </p:sp>
      <p:sp>
        <p:nvSpPr>
          <p:cNvPr id="6" name="Text 4"/>
          <p:cNvSpPr/>
          <p:nvPr/>
        </p:nvSpPr>
        <p:spPr>
          <a:xfrm>
            <a:off x="1129010" y="1671786"/>
            <a:ext cx="3058864" cy="181794"/>
          </a:xfrm>
          <a:prstGeom prst="rect">
            <a:avLst/>
          </a:prstGeom>
          <a:noFill/>
          <a:ln/>
        </p:spPr>
        <p:txBody>
          <a:bodyPr wrap="none" lIns="0" tIns="0" rIns="0" bIns="0" rtlCol="0" anchor="t"/>
          <a:lstStyle/>
          <a:p>
            <a:pPr algn="l" indent="0" marL="0">
              <a:lnSpc>
                <a:spcPct val="121000"/>
              </a:lnSpc>
              <a:buNone/>
            </a:pPr>
            <a:r>
              <a:rPr lang="en-US" sz="950" b="1" dirty="0">
                <a:solidFill>
                  <a:srgbClr val="FFFFFF"/>
                </a:solidFill>
                <a:latin typeface="Lato" pitchFamily="34" charset="0"/>
                <a:ea typeface="Lato" pitchFamily="34" charset="-122"/>
                <a:cs typeface="Lato" pitchFamily="34" charset="-120"/>
              </a:rPr>
              <a:t>Verb Ending</a:t>
            </a:r>
            <a:endParaRPr lang="en-US" sz="950" dirty="0"/>
          </a:p>
        </p:txBody>
      </p:sp>
      <p:sp>
        <p:nvSpPr>
          <p:cNvPr id="7" name="Shape 5"/>
          <p:cNvSpPr/>
          <p:nvPr/>
        </p:nvSpPr>
        <p:spPr>
          <a:xfrm>
            <a:off x="3858369" y="1605930"/>
            <a:ext cx="2140967" cy="315888"/>
          </a:xfrm>
          <a:prstGeom prst="rect">
            <a:avLst/>
          </a:prstGeom>
          <a:solidFill>
            <a:srgbClr val="282824"/>
          </a:solidFill>
          <a:ln/>
        </p:spPr>
      </p:sp>
      <p:sp>
        <p:nvSpPr>
          <p:cNvPr id="8" name="Text 6"/>
          <p:cNvSpPr/>
          <p:nvPr/>
        </p:nvSpPr>
        <p:spPr>
          <a:xfrm>
            <a:off x="3986064" y="1671786"/>
            <a:ext cx="2342778" cy="181794"/>
          </a:xfrm>
          <a:prstGeom prst="rect">
            <a:avLst/>
          </a:prstGeom>
          <a:noFill/>
          <a:ln/>
        </p:spPr>
        <p:txBody>
          <a:bodyPr wrap="none" lIns="0" tIns="0" rIns="0" bIns="0" rtlCol="0" anchor="t"/>
          <a:lstStyle/>
          <a:p>
            <a:pPr algn="l" indent="0" marL="0">
              <a:lnSpc>
                <a:spcPct val="121000"/>
              </a:lnSpc>
              <a:buNone/>
            </a:pPr>
            <a:r>
              <a:rPr lang="en-US" sz="950" b="1" dirty="0">
                <a:solidFill>
                  <a:srgbClr val="FFFFFF"/>
                </a:solidFill>
                <a:latin typeface="Lato" pitchFamily="34" charset="0"/>
                <a:ea typeface="Lato" pitchFamily="34" charset="-122"/>
                <a:cs typeface="Lato" pitchFamily="34" charset="-120"/>
              </a:rPr>
              <a:t>Rule</a:t>
            </a:r>
            <a:endParaRPr lang="en-US" sz="950" dirty="0"/>
          </a:p>
        </p:txBody>
      </p:sp>
      <p:sp>
        <p:nvSpPr>
          <p:cNvPr id="9" name="Shape 7"/>
          <p:cNvSpPr/>
          <p:nvPr/>
        </p:nvSpPr>
        <p:spPr>
          <a:xfrm>
            <a:off x="5999336" y="1605930"/>
            <a:ext cx="2140967" cy="315888"/>
          </a:xfrm>
          <a:prstGeom prst="rect">
            <a:avLst/>
          </a:prstGeom>
          <a:solidFill>
            <a:srgbClr val="282824"/>
          </a:solidFill>
          <a:ln/>
        </p:spPr>
      </p:sp>
      <p:sp>
        <p:nvSpPr>
          <p:cNvPr id="10" name="Text 8"/>
          <p:cNvSpPr/>
          <p:nvPr/>
        </p:nvSpPr>
        <p:spPr>
          <a:xfrm>
            <a:off x="6127031" y="1671786"/>
            <a:ext cx="2345159" cy="181794"/>
          </a:xfrm>
          <a:prstGeom prst="rect">
            <a:avLst/>
          </a:prstGeom>
          <a:noFill/>
          <a:ln/>
        </p:spPr>
        <p:txBody>
          <a:bodyPr wrap="none" lIns="0" tIns="0" rIns="0" bIns="0" rtlCol="0" anchor="t"/>
          <a:lstStyle/>
          <a:p>
            <a:pPr algn="l" indent="0" marL="0">
              <a:lnSpc>
                <a:spcPct val="121000"/>
              </a:lnSpc>
              <a:buNone/>
            </a:pPr>
            <a:r>
              <a:rPr lang="en-US" sz="950" b="1" dirty="0">
                <a:solidFill>
                  <a:srgbClr val="FFFFFF"/>
                </a:solidFill>
                <a:latin typeface="Lato" pitchFamily="34" charset="0"/>
                <a:ea typeface="Lato" pitchFamily="34" charset="-122"/>
                <a:cs typeface="Lato" pitchFamily="34" charset="-120"/>
              </a:rPr>
              <a:t>Example</a:t>
            </a:r>
            <a:endParaRPr lang="en-US" sz="950" dirty="0"/>
          </a:p>
        </p:txBody>
      </p:sp>
      <p:sp>
        <p:nvSpPr>
          <p:cNvPr id="11" name="Text 9"/>
          <p:cNvSpPr/>
          <p:nvPr/>
        </p:nvSpPr>
        <p:spPr>
          <a:xfrm>
            <a:off x="1129010" y="1990055"/>
            <a:ext cx="3058864"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Most verbs</a:t>
            </a:r>
            <a:endParaRPr lang="en-US" sz="950" dirty="0"/>
          </a:p>
        </p:txBody>
      </p:sp>
      <p:sp>
        <p:nvSpPr>
          <p:cNvPr id="12" name="Text 10"/>
          <p:cNvSpPr/>
          <p:nvPr/>
        </p:nvSpPr>
        <p:spPr>
          <a:xfrm>
            <a:off x="3986064" y="1990055"/>
            <a:ext cx="2342778"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Add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-s</a:t>
            </a:r>
            <a:endParaRPr lang="en-US" sz="950" dirty="0"/>
          </a:p>
        </p:txBody>
      </p:sp>
      <p:sp>
        <p:nvSpPr>
          <p:cNvPr id="13" name="Text 11"/>
          <p:cNvSpPr/>
          <p:nvPr/>
        </p:nvSpPr>
        <p:spPr>
          <a:xfrm>
            <a:off x="6127031" y="1990055"/>
            <a:ext cx="2345159"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play → plays</a:t>
            </a:r>
            <a:endParaRPr lang="en-US" sz="950" dirty="0"/>
          </a:p>
        </p:txBody>
      </p:sp>
      <p:sp>
        <p:nvSpPr>
          <p:cNvPr id="14" name="Text 12"/>
          <p:cNvSpPr/>
          <p:nvPr/>
        </p:nvSpPr>
        <p:spPr>
          <a:xfrm>
            <a:off x="1129010" y="2308324"/>
            <a:ext cx="3058864"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-s / -sh / -ch / -tch / -x</a:t>
            </a:r>
            <a:endParaRPr lang="en-US" sz="950" dirty="0"/>
          </a:p>
        </p:txBody>
      </p:sp>
      <p:sp>
        <p:nvSpPr>
          <p:cNvPr id="15" name="Text 13"/>
          <p:cNvSpPr/>
          <p:nvPr/>
        </p:nvSpPr>
        <p:spPr>
          <a:xfrm>
            <a:off x="3986064" y="2308324"/>
            <a:ext cx="2342778"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Add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-es</a:t>
            </a:r>
            <a:endParaRPr lang="en-US" sz="950" dirty="0"/>
          </a:p>
        </p:txBody>
      </p:sp>
      <p:sp>
        <p:nvSpPr>
          <p:cNvPr id="16" name="Text 14"/>
          <p:cNvSpPr/>
          <p:nvPr/>
        </p:nvSpPr>
        <p:spPr>
          <a:xfrm>
            <a:off x="6127031" y="2308324"/>
            <a:ext cx="2345159"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watch → watches</a:t>
            </a:r>
            <a:endParaRPr lang="en-US" sz="950" dirty="0"/>
          </a:p>
        </p:txBody>
      </p:sp>
      <p:sp>
        <p:nvSpPr>
          <p:cNvPr id="17" name="Text 15"/>
          <p:cNvSpPr/>
          <p:nvPr/>
        </p:nvSpPr>
        <p:spPr>
          <a:xfrm>
            <a:off x="1129010" y="2626593"/>
            <a:ext cx="3058864"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-o</a:t>
            </a:r>
            <a:endParaRPr lang="en-US" sz="950" dirty="0"/>
          </a:p>
        </p:txBody>
      </p:sp>
      <p:sp>
        <p:nvSpPr>
          <p:cNvPr id="18" name="Text 16"/>
          <p:cNvSpPr/>
          <p:nvPr/>
        </p:nvSpPr>
        <p:spPr>
          <a:xfrm>
            <a:off x="3986064" y="2626593"/>
            <a:ext cx="2342778"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Add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-es</a:t>
            </a:r>
            <a:endParaRPr lang="en-US" sz="950" dirty="0"/>
          </a:p>
        </p:txBody>
      </p:sp>
      <p:sp>
        <p:nvSpPr>
          <p:cNvPr id="19" name="Text 17"/>
          <p:cNvSpPr/>
          <p:nvPr/>
        </p:nvSpPr>
        <p:spPr>
          <a:xfrm>
            <a:off x="6127031" y="2626593"/>
            <a:ext cx="2345159"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go → goes</a:t>
            </a:r>
            <a:endParaRPr lang="en-US" sz="950" dirty="0"/>
          </a:p>
        </p:txBody>
      </p:sp>
      <p:sp>
        <p:nvSpPr>
          <p:cNvPr id="20" name="Text 18"/>
          <p:cNvSpPr/>
          <p:nvPr/>
        </p:nvSpPr>
        <p:spPr>
          <a:xfrm>
            <a:off x="1129010" y="2944862"/>
            <a:ext cx="3058864"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Consonant + y</a:t>
            </a:r>
            <a:endParaRPr lang="en-US" sz="950" dirty="0"/>
          </a:p>
        </p:txBody>
      </p:sp>
      <p:sp>
        <p:nvSpPr>
          <p:cNvPr id="21" name="Text 19"/>
          <p:cNvSpPr/>
          <p:nvPr/>
        </p:nvSpPr>
        <p:spPr>
          <a:xfrm>
            <a:off x="3986064" y="2944862"/>
            <a:ext cx="2342778"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Change to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-ies</a:t>
            </a:r>
            <a:endParaRPr lang="en-US" sz="950" dirty="0"/>
          </a:p>
        </p:txBody>
      </p:sp>
      <p:sp>
        <p:nvSpPr>
          <p:cNvPr id="22" name="Text 20"/>
          <p:cNvSpPr/>
          <p:nvPr/>
        </p:nvSpPr>
        <p:spPr>
          <a:xfrm>
            <a:off x="6127031" y="2944862"/>
            <a:ext cx="2345159"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study → studies</a:t>
            </a:r>
            <a:endParaRPr lang="en-US" sz="950" dirty="0"/>
          </a:p>
        </p:txBody>
      </p:sp>
      <p:sp>
        <p:nvSpPr>
          <p:cNvPr id="23" name="Text 21"/>
          <p:cNvSpPr/>
          <p:nvPr/>
        </p:nvSpPr>
        <p:spPr>
          <a:xfrm>
            <a:off x="1129010" y="3263131"/>
            <a:ext cx="3058864"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Vowel + y</a:t>
            </a:r>
            <a:endParaRPr lang="en-US" sz="950" dirty="0"/>
          </a:p>
        </p:txBody>
      </p:sp>
      <p:sp>
        <p:nvSpPr>
          <p:cNvPr id="24" name="Text 22"/>
          <p:cNvSpPr/>
          <p:nvPr/>
        </p:nvSpPr>
        <p:spPr>
          <a:xfrm>
            <a:off x="3986064" y="3263131"/>
            <a:ext cx="2342778"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Add </a:t>
            </a:r>
            <a:pPr algn="l" indent="0" marL="0">
              <a:lnSpc>
                <a:spcPct val="121000"/>
              </a:lnSpc>
              <a:buNone/>
            </a:pPr>
            <a:r>
              <a:rPr lang="en-US" sz="950" b="1" dirty="0">
                <a:solidFill>
                  <a:srgbClr val="4A4A45"/>
                </a:solidFill>
                <a:latin typeface="Lato" pitchFamily="34" charset="0"/>
                <a:ea typeface="Lato" pitchFamily="34" charset="-122"/>
                <a:cs typeface="Lato" pitchFamily="34" charset="-120"/>
              </a:rPr>
              <a:t>-s</a:t>
            </a:r>
            <a:pPr algn="l" indent="0" marL="0">
              <a:lnSpc>
                <a:spcPct val="121000"/>
              </a:lnSpc>
              <a:buNone/>
            </a:pPr>
            <a:r>
              <a:rPr lang="en-US" sz="950" dirty="0">
                <a:solidFill>
                  <a:srgbClr val="4A4A45"/>
                </a:solidFill>
                <a:latin typeface="Lato" pitchFamily="34" charset="0"/>
                <a:ea typeface="Lato" pitchFamily="34" charset="-122"/>
                <a:cs typeface="Lato" pitchFamily="34" charset="-120"/>
              </a:rPr>
              <a:t> (no change!)</a:t>
            </a:r>
            <a:endParaRPr lang="en-US" sz="950" dirty="0"/>
          </a:p>
        </p:txBody>
      </p:sp>
      <p:sp>
        <p:nvSpPr>
          <p:cNvPr id="25" name="Text 23"/>
          <p:cNvSpPr/>
          <p:nvPr/>
        </p:nvSpPr>
        <p:spPr>
          <a:xfrm>
            <a:off x="6127031" y="3263131"/>
            <a:ext cx="2345159"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play → plays</a:t>
            </a:r>
            <a:endParaRPr lang="en-US" sz="950" dirty="0"/>
          </a:p>
        </p:txBody>
      </p:sp>
      <p:sp>
        <p:nvSpPr>
          <p:cNvPr id="26" name="Shape 24"/>
          <p:cNvSpPr/>
          <p:nvPr/>
        </p:nvSpPr>
        <p:spPr>
          <a:xfrm>
            <a:off x="998860" y="3630141"/>
            <a:ext cx="7146206" cy="689372"/>
          </a:xfrm>
          <a:prstGeom prst="roundRect">
            <a:avLst>
              <a:gd name="adj" fmla="val 2728"/>
            </a:avLst>
          </a:prstGeom>
          <a:solidFill>
            <a:srgbClr val="E5DFD2"/>
          </a:solidFill>
          <a:ln/>
        </p:spPr>
      </p:sp>
      <p:sp>
        <p:nvSpPr>
          <p:cNvPr id="27" name="Shape 25"/>
          <p:cNvSpPr/>
          <p:nvPr/>
        </p:nvSpPr>
        <p:spPr>
          <a:xfrm>
            <a:off x="998860" y="3630141"/>
            <a:ext cx="2382069" cy="689372"/>
          </a:xfrm>
          <a:prstGeom prst="rect">
            <a:avLst/>
          </a:prstGeom>
          <a:solidFill>
            <a:srgbClr val="E5DFD2"/>
          </a:solidFill>
          <a:ln/>
        </p:spPr>
      </p:sp>
      <p:sp>
        <p:nvSpPr>
          <p:cNvPr id="28" name="Text 26"/>
          <p:cNvSpPr/>
          <p:nvPr/>
        </p:nvSpPr>
        <p:spPr>
          <a:xfrm>
            <a:off x="1124173" y="3755454"/>
            <a:ext cx="1567160" cy="195858"/>
          </a:xfrm>
          <a:prstGeom prst="rect">
            <a:avLst/>
          </a:prstGeom>
          <a:noFill/>
          <a:ln/>
        </p:spPr>
        <p:txBody>
          <a:bodyPr wrap="none" lIns="0" tIns="0" rIns="0" bIns="0" rtlCol="0" anchor="t"/>
          <a:lstStyle/>
          <a:p>
            <a:pPr algn="l" indent="0" marL="0">
              <a:lnSpc>
                <a:spcPct val="104000"/>
              </a:lnSpc>
              <a:buNone/>
            </a:pPr>
            <a:r>
              <a:rPr lang="en-US" sz="1200" b="1" dirty="0">
                <a:solidFill>
                  <a:srgbClr val="4A4A45"/>
                </a:solidFill>
                <a:latin typeface="Lato Bold" pitchFamily="34" charset="0"/>
                <a:ea typeface="Lato Bold" pitchFamily="34" charset="-122"/>
                <a:cs typeface="Lato Bold" pitchFamily="34" charset="-120"/>
              </a:rPr>
              <a:t>-S</a:t>
            </a:r>
            <a:endParaRPr lang="en-US" sz="1200" dirty="0"/>
          </a:p>
        </p:txBody>
      </p:sp>
      <p:sp>
        <p:nvSpPr>
          <p:cNvPr id="29" name="Text 27"/>
          <p:cNvSpPr/>
          <p:nvPr/>
        </p:nvSpPr>
        <p:spPr>
          <a:xfrm>
            <a:off x="1124173" y="4012406"/>
            <a:ext cx="2131442"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Most verbs</a:t>
            </a:r>
            <a:endParaRPr lang="en-US" sz="950" dirty="0"/>
          </a:p>
        </p:txBody>
      </p:sp>
      <p:sp>
        <p:nvSpPr>
          <p:cNvPr id="30" name="Shape 28"/>
          <p:cNvSpPr/>
          <p:nvPr/>
        </p:nvSpPr>
        <p:spPr>
          <a:xfrm>
            <a:off x="3380929" y="3630141"/>
            <a:ext cx="2382069" cy="689372"/>
          </a:xfrm>
          <a:prstGeom prst="rect">
            <a:avLst/>
          </a:prstGeom>
          <a:solidFill>
            <a:srgbClr val="E5DFD2"/>
          </a:solidFill>
          <a:ln/>
        </p:spPr>
      </p:sp>
      <p:sp>
        <p:nvSpPr>
          <p:cNvPr id="31" name="Shape 29"/>
          <p:cNvSpPr/>
          <p:nvPr/>
        </p:nvSpPr>
        <p:spPr>
          <a:xfrm>
            <a:off x="3380929" y="3630141"/>
            <a:ext cx="14288" cy="689372"/>
          </a:xfrm>
          <a:prstGeom prst="roundRect">
            <a:avLst>
              <a:gd name="adj" fmla="val 131621"/>
            </a:avLst>
          </a:prstGeom>
          <a:solidFill>
            <a:srgbClr val="CBC5B8"/>
          </a:solidFill>
          <a:ln/>
        </p:spPr>
      </p:sp>
      <p:sp>
        <p:nvSpPr>
          <p:cNvPr id="32" name="Text 30"/>
          <p:cNvSpPr/>
          <p:nvPr/>
        </p:nvSpPr>
        <p:spPr>
          <a:xfrm>
            <a:off x="3506242" y="3755454"/>
            <a:ext cx="1567160" cy="195858"/>
          </a:xfrm>
          <a:prstGeom prst="rect">
            <a:avLst/>
          </a:prstGeom>
          <a:noFill/>
          <a:ln/>
        </p:spPr>
        <p:txBody>
          <a:bodyPr wrap="none" lIns="0" tIns="0" rIns="0" bIns="0" rtlCol="0" anchor="t"/>
          <a:lstStyle/>
          <a:p>
            <a:pPr algn="l" indent="0" marL="0">
              <a:lnSpc>
                <a:spcPct val="104000"/>
              </a:lnSpc>
              <a:buNone/>
            </a:pPr>
            <a:r>
              <a:rPr lang="en-US" sz="1200" b="1" dirty="0">
                <a:solidFill>
                  <a:srgbClr val="4A4A45"/>
                </a:solidFill>
                <a:latin typeface="Lato Bold" pitchFamily="34" charset="0"/>
                <a:ea typeface="Lato Bold" pitchFamily="34" charset="-122"/>
                <a:cs typeface="Lato Bold" pitchFamily="34" charset="-120"/>
              </a:rPr>
              <a:t>-ES</a:t>
            </a:r>
            <a:endParaRPr lang="en-US" sz="1200" dirty="0"/>
          </a:p>
        </p:txBody>
      </p:sp>
      <p:sp>
        <p:nvSpPr>
          <p:cNvPr id="33" name="Text 31"/>
          <p:cNvSpPr/>
          <p:nvPr/>
        </p:nvSpPr>
        <p:spPr>
          <a:xfrm>
            <a:off x="3506242" y="4012406"/>
            <a:ext cx="2131442"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-s, -sh, -ch, -x, -o</a:t>
            </a:r>
            <a:endParaRPr lang="en-US" sz="950" dirty="0"/>
          </a:p>
        </p:txBody>
      </p:sp>
      <p:sp>
        <p:nvSpPr>
          <p:cNvPr id="34" name="Shape 32"/>
          <p:cNvSpPr/>
          <p:nvPr/>
        </p:nvSpPr>
        <p:spPr>
          <a:xfrm>
            <a:off x="5762997" y="3630141"/>
            <a:ext cx="2382069" cy="689372"/>
          </a:xfrm>
          <a:prstGeom prst="rect">
            <a:avLst/>
          </a:prstGeom>
          <a:solidFill>
            <a:srgbClr val="E5DFD2"/>
          </a:solidFill>
          <a:ln/>
        </p:spPr>
      </p:sp>
      <p:sp>
        <p:nvSpPr>
          <p:cNvPr id="35" name="Shape 33"/>
          <p:cNvSpPr/>
          <p:nvPr/>
        </p:nvSpPr>
        <p:spPr>
          <a:xfrm>
            <a:off x="5762997" y="3630141"/>
            <a:ext cx="14288" cy="689372"/>
          </a:xfrm>
          <a:prstGeom prst="roundRect">
            <a:avLst>
              <a:gd name="adj" fmla="val 131621"/>
            </a:avLst>
          </a:prstGeom>
          <a:solidFill>
            <a:srgbClr val="CBC5B8"/>
          </a:solidFill>
          <a:ln/>
        </p:spPr>
      </p:sp>
      <p:sp>
        <p:nvSpPr>
          <p:cNvPr id="36" name="Text 34"/>
          <p:cNvSpPr/>
          <p:nvPr/>
        </p:nvSpPr>
        <p:spPr>
          <a:xfrm>
            <a:off x="5888310" y="3755454"/>
            <a:ext cx="1567160" cy="195858"/>
          </a:xfrm>
          <a:prstGeom prst="rect">
            <a:avLst/>
          </a:prstGeom>
          <a:noFill/>
          <a:ln/>
        </p:spPr>
        <p:txBody>
          <a:bodyPr wrap="none" lIns="0" tIns="0" rIns="0" bIns="0" rtlCol="0" anchor="t"/>
          <a:lstStyle/>
          <a:p>
            <a:pPr algn="l" indent="0" marL="0">
              <a:lnSpc>
                <a:spcPct val="104000"/>
              </a:lnSpc>
              <a:buNone/>
            </a:pPr>
            <a:r>
              <a:rPr lang="en-US" sz="1200" b="1" dirty="0">
                <a:solidFill>
                  <a:srgbClr val="4A4A45"/>
                </a:solidFill>
                <a:latin typeface="Lato Bold" pitchFamily="34" charset="0"/>
                <a:ea typeface="Lato Bold" pitchFamily="34" charset="-122"/>
                <a:cs typeface="Lato Bold" pitchFamily="34" charset="-120"/>
              </a:rPr>
              <a:t>-IES</a:t>
            </a:r>
            <a:endParaRPr lang="en-US" sz="1200" dirty="0"/>
          </a:p>
        </p:txBody>
      </p:sp>
      <p:sp>
        <p:nvSpPr>
          <p:cNvPr id="37" name="Text 35"/>
          <p:cNvSpPr/>
          <p:nvPr/>
        </p:nvSpPr>
        <p:spPr>
          <a:xfrm>
            <a:off x="5888310" y="4012406"/>
            <a:ext cx="2131442" cy="181794"/>
          </a:xfrm>
          <a:prstGeom prst="rect">
            <a:avLst/>
          </a:prstGeom>
          <a:noFill/>
          <a:ln/>
        </p:spPr>
        <p:txBody>
          <a:bodyPr wrap="none" lIns="0" tIns="0" rIns="0" bIns="0" rtlCol="0" anchor="t"/>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Consonant + y</a:t>
            </a:r>
            <a:endParaRPr lang="en-US" sz="950" dirty="0"/>
          </a:p>
        </p:txBody>
      </p:sp>
      <p:sp>
        <p:nvSpPr>
          <p:cNvPr id="38" name="Text 36"/>
          <p:cNvSpPr/>
          <p:nvPr/>
        </p:nvSpPr>
        <p:spPr>
          <a:xfrm>
            <a:off x="998860" y="4434111"/>
            <a:ext cx="7146206" cy="363587"/>
          </a:xfrm>
          <a:prstGeom prst="rect">
            <a:avLst/>
          </a:prstGeom>
          <a:noFill/>
          <a:ln/>
        </p:spPr>
        <p:txBody>
          <a:bodyPr wrap="square" lIns="0" tIns="0" rIns="0" bIns="0" rtlCol="0" anchor="t">
            <a:normAutofit/>
          </a:bodyPr>
          <a:lstStyle/>
          <a:p>
            <a:pPr algn="l" indent="0" marL="0">
              <a:lnSpc>
                <a:spcPct val="121000"/>
              </a:lnSpc>
              <a:buNone/>
            </a:pPr>
            <a:r>
              <a:rPr lang="en-US" sz="950" dirty="0">
                <a:solidFill>
                  <a:srgbClr val="4A4A45"/>
                </a:solidFill>
                <a:latin typeface="Lato" pitchFamily="34" charset="0"/>
                <a:ea typeface="Lato" pitchFamily="34" charset="-122"/>
                <a:cs typeface="Lato" pitchFamily="34" charset="-120"/>
              </a:rPr>
              <a:t>Notice how the table and the boxes both show the same three main rules. The table gives you detailed examples, while the boxes give you a quick visual summary. Use whichever format helps you remember best!</a:t>
            </a:r>
            <a:endParaRPr lang="en-US" sz="9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2026-06-11T12:48:05Z</dcterms:created>
  <dcterms:modified xsi:type="dcterms:W3CDTF">2026-06-11T12:48:05Z</dcterms:modified>
</cp:coreProperties>
</file>