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12192000"/>
  <p:embeddedFontLst>
    <p:embeddedFont>
      <p:font typeface="Source Sans 3 Bold" panose="020B0604020202020204" charset="0"/>
      <p:regular r:id="rId13"/>
    </p:embeddedFont>
    <p:embeddedFont>
      <p:font typeface="Source Serif 4 SemiBold" panose="020B0604020202020204" charset="0"/>
      <p:regular r:id="rId14"/>
    </p:embeddedFont>
    <p:embeddedFont>
      <p:font typeface="Source Sans 3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5" d="100"/>
          <a:sy n="115" d="100"/>
        </p:scale>
        <p:origin x="3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202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gamma.app/?utm_source=made-with-gamma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pic>
        <p:nvPicPr>
          <p:cNvPr id="6" name="Image 2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6875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875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-3-6.svg"/><Relationship Id="rId5" Type="http://schemas.openxmlformats.org/officeDocument/2006/relationships/image" Target="../media/image-3-4.svg"/><Relationship Id="rId4" Type="http://schemas.openxmlformats.org/officeDocument/2006/relationships/image" Target="../media/image-3-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-4-8.svg"/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-4-6.svg"/><Relationship Id="rId5" Type="http://schemas.openxmlformats.org/officeDocument/2006/relationships/image" Target="../media/image-4-4.svg"/><Relationship Id="rId4" Type="http://schemas.openxmlformats.org/officeDocument/2006/relationships/image" Target="../media/image-4-2.sv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-5-6.sv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-5-9.svg"/><Relationship Id="rId5" Type="http://schemas.openxmlformats.org/officeDocument/2006/relationships/image" Target="../media/image-5-3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-5-1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-9-6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-9-4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-9-8.svg"/><Relationship Id="rId4" Type="http://schemas.openxmlformats.org/officeDocument/2006/relationships/image" Target="../media/image-9-2.sv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85" y="2367260"/>
            <a:ext cx="11401934" cy="586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5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Munkaegészségügyi előírások a vendéglátásban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698185" y="3253085"/>
            <a:ext cx="10795325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vendéglátóiparban dolgozók egészségének és biztonságának megőrzése kiemelt fontosságú. Ez az áttekintő összefoglalja a legfontosabb munkaegészségügyi szabályokat, amelyeket minden munkaadónak és munkavállalónak ismernie kell.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698185" y="4115792"/>
            <a:ext cx="1435461" cy="374848"/>
          </a:xfrm>
          <a:prstGeom prst="roundRect">
            <a:avLst>
              <a:gd name="adj" fmla="val 17881"/>
            </a:avLst>
          </a:prstGeom>
          <a:solidFill>
            <a:srgbClr val="F4D4F7"/>
          </a:solidFill>
          <a:ln/>
        </p:spPr>
      </p:sp>
      <p:sp>
        <p:nvSpPr>
          <p:cNvPr id="5" name="Text 3"/>
          <p:cNvSpPr/>
          <p:nvPr/>
        </p:nvSpPr>
        <p:spPr>
          <a:xfrm>
            <a:off x="817840" y="4175621"/>
            <a:ext cx="1805736" cy="255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VENDÉGLÁTÓIPAR</a:t>
            </a:r>
            <a:endParaRPr lang="en-US" sz="1250" dirty="0"/>
          </a:p>
        </p:txBody>
      </p:sp>
      <p:sp>
        <p:nvSpPr>
          <p:cNvPr id="6" name="Shape 4"/>
          <p:cNvSpPr/>
          <p:nvPr/>
        </p:nvSpPr>
        <p:spPr>
          <a:xfrm>
            <a:off x="2233358" y="4115792"/>
            <a:ext cx="1362636" cy="374848"/>
          </a:xfrm>
          <a:prstGeom prst="roundRect">
            <a:avLst>
              <a:gd name="adj" fmla="val 17881"/>
            </a:avLst>
          </a:prstGeom>
          <a:noFill/>
          <a:ln/>
          <a:effectLst>
            <a:outerShdw blurRad="101600" dist="50800" dir="16200000" algn="bl" rotWithShape="0">
              <a:srgbClr val="D75BE2">
                <a:alpha val="100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2353013" y="4175621"/>
            <a:ext cx="1732911" cy="255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MUNKAVÉDELEM</a:t>
            </a:r>
            <a:endParaRPr lang="en-US" sz="1250" dirty="0"/>
          </a:p>
        </p:txBody>
      </p:sp>
      <p:sp>
        <p:nvSpPr>
          <p:cNvPr id="8" name="Shape 6"/>
          <p:cNvSpPr/>
          <p:nvPr/>
        </p:nvSpPr>
        <p:spPr>
          <a:xfrm>
            <a:off x="3695707" y="4115792"/>
            <a:ext cx="841652" cy="374848"/>
          </a:xfrm>
          <a:prstGeom prst="roundRect">
            <a:avLst>
              <a:gd name="adj" fmla="val 17881"/>
            </a:avLst>
          </a:prstGeom>
          <a:noFill/>
          <a:ln/>
          <a:effectLst>
            <a:outerShdw blurRad="101600" dist="50800" dir="16200000" algn="bl" rotWithShape="0">
              <a:srgbClr val="D75BE2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3815362" y="4175621"/>
            <a:ext cx="1211927" cy="255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HIGIÉNIA</a:t>
            </a:r>
            <a:endParaRPr lang="en-US" sz="1250" dirty="0"/>
          </a:p>
        </p:txBody>
      </p:sp>
      <p:sp>
        <p:nvSpPr>
          <p:cNvPr id="10" name="Ellipszis 9"/>
          <p:cNvSpPr/>
          <p:nvPr/>
        </p:nvSpPr>
        <p:spPr>
          <a:xfrm>
            <a:off x="5918662" y="4763193"/>
            <a:ext cx="3640974" cy="1837112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hu-HU" dirty="0" smtClean="0"/>
              <a:t>Deákné </a:t>
            </a:r>
            <a:r>
              <a:rPr lang="hu-HU" dirty="0" err="1" smtClean="0"/>
              <a:t>Győrmárton</a:t>
            </a:r>
            <a:r>
              <a:rPr lang="hu-HU" dirty="0" smtClean="0"/>
              <a:t> Rita</a:t>
            </a:r>
            <a:endParaRPr lang="hu-H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85" y="702270"/>
            <a:ext cx="8287535" cy="498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10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Összefoglalás: A legfontosabb szabályok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698185" y="1489174"/>
            <a:ext cx="10795325" cy="5018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munkaegészségügyi előírások betartása nem csupán jogi kötelezettség, hanem a vendéglátóiparban dolgozók és vendégeik biztonsága érdekében elengedhetetlen. Az alábbi területeken kell folyamatosan megfelelni:</a:t>
            </a:r>
            <a:endParaRPr lang="en-US" sz="1300" dirty="0"/>
          </a:p>
        </p:txBody>
      </p:sp>
      <p:sp>
        <p:nvSpPr>
          <p:cNvPr id="4" name="Shape 2"/>
          <p:cNvSpPr/>
          <p:nvPr/>
        </p:nvSpPr>
        <p:spPr>
          <a:xfrm>
            <a:off x="698185" y="2153146"/>
            <a:ext cx="5325632" cy="938312"/>
          </a:xfrm>
          <a:prstGeom prst="roundRect">
            <a:avLst>
              <a:gd name="adj" fmla="val 7590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873996" y="2328962"/>
            <a:ext cx="2812781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🏥</a:t>
            </a:r>
            <a:r>
              <a:rPr lang="en-US" sz="15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 Egészségügyi alkalmasság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873996" y="2664718"/>
            <a:ext cx="4974009" cy="250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Kötelező orvosi vizsgálat munkába álláskor és időszakosan</a:t>
            </a:r>
            <a:endParaRPr lang="en-US" sz="1300" dirty="0"/>
          </a:p>
        </p:txBody>
      </p:sp>
      <p:sp>
        <p:nvSpPr>
          <p:cNvPr id="7" name="Shape 5"/>
          <p:cNvSpPr/>
          <p:nvPr/>
        </p:nvSpPr>
        <p:spPr>
          <a:xfrm>
            <a:off x="6167879" y="2153146"/>
            <a:ext cx="5325632" cy="938312"/>
          </a:xfrm>
          <a:prstGeom prst="roundRect">
            <a:avLst>
              <a:gd name="adj" fmla="val 7590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343690" y="2328962"/>
            <a:ext cx="1994743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🧼</a:t>
            </a:r>
            <a:r>
              <a:rPr lang="en-US" sz="15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 Higiénia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6343690" y="2664718"/>
            <a:ext cx="4974009" cy="250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Rendszeres kézmosás, tiszta munkaruha, személyes higiénia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698185" y="3235523"/>
            <a:ext cx="5325632" cy="938312"/>
          </a:xfrm>
          <a:prstGeom prst="roundRect">
            <a:avLst>
              <a:gd name="adj" fmla="val 7590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873996" y="3411339"/>
            <a:ext cx="1994743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🏢</a:t>
            </a:r>
            <a:r>
              <a:rPr lang="en-US" sz="15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 Munkakörnyezet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873996" y="3747095"/>
            <a:ext cx="4974009" cy="250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Megfelelő szellőzés, világítás, csúszásmentes felületek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6167879" y="3235523"/>
            <a:ext cx="5325632" cy="938312"/>
          </a:xfrm>
          <a:prstGeom prst="roundRect">
            <a:avLst>
              <a:gd name="adj" fmla="val 7590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343690" y="3411339"/>
            <a:ext cx="1994743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⏰</a:t>
            </a:r>
            <a:r>
              <a:rPr lang="en-US" sz="15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 Munkaszervezés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6343690" y="3747095"/>
            <a:ext cx="4974009" cy="250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Szabályozott munkaidő, pihenőidő, megfelelő oktatás</a:t>
            </a:r>
            <a:endParaRPr lang="en-US" sz="1300" dirty="0"/>
          </a:p>
        </p:txBody>
      </p:sp>
      <p:sp>
        <p:nvSpPr>
          <p:cNvPr id="16" name="Shape 14"/>
          <p:cNvSpPr/>
          <p:nvPr/>
        </p:nvSpPr>
        <p:spPr>
          <a:xfrm>
            <a:off x="698185" y="4317901"/>
            <a:ext cx="5325632" cy="938312"/>
          </a:xfrm>
          <a:prstGeom prst="roundRect">
            <a:avLst>
              <a:gd name="adj" fmla="val 7590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873996" y="4493716"/>
            <a:ext cx="2240601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🍽️</a:t>
            </a:r>
            <a:r>
              <a:rPr lang="en-US" sz="15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 Élelmiszerbiztonság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873996" y="4829473"/>
            <a:ext cx="4974009" cy="250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HACCP rendszer, hűtőlánc, allergénkezelés</a:t>
            </a:r>
            <a:endParaRPr lang="en-US" sz="1300" dirty="0"/>
          </a:p>
        </p:txBody>
      </p:sp>
      <p:sp>
        <p:nvSpPr>
          <p:cNvPr id="19" name="Shape 17"/>
          <p:cNvSpPr/>
          <p:nvPr/>
        </p:nvSpPr>
        <p:spPr>
          <a:xfrm>
            <a:off x="6167879" y="4317901"/>
            <a:ext cx="5325632" cy="938312"/>
          </a:xfrm>
          <a:prstGeom prst="roundRect">
            <a:avLst>
              <a:gd name="adj" fmla="val 7590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343690" y="4493716"/>
            <a:ext cx="1994743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🦺</a:t>
            </a:r>
            <a:r>
              <a:rPr lang="en-US" sz="15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 Védőeszközök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6343690" y="4829473"/>
            <a:ext cx="4974009" cy="250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Hőálló kesztyű, kötény, csúszásmentes cipő</a:t>
            </a:r>
            <a:endParaRPr lang="en-US" sz="1300" dirty="0"/>
          </a:p>
        </p:txBody>
      </p:sp>
      <p:sp>
        <p:nvSpPr>
          <p:cNvPr id="22" name="Shape 20"/>
          <p:cNvSpPr/>
          <p:nvPr/>
        </p:nvSpPr>
        <p:spPr>
          <a:xfrm>
            <a:off x="698185" y="5418336"/>
            <a:ext cx="19050" cy="575072"/>
          </a:xfrm>
          <a:prstGeom prst="roundRect">
            <a:avLst>
              <a:gd name="adj" fmla="val 59999"/>
            </a:avLst>
          </a:prstGeom>
          <a:solidFill>
            <a:srgbClr val="D75BE2"/>
          </a:solidFill>
          <a:ln/>
        </p:spPr>
      </p:sp>
      <p:sp>
        <p:nvSpPr>
          <p:cNvPr id="23" name="Text 21"/>
          <p:cNvSpPr/>
          <p:nvPr/>
        </p:nvSpPr>
        <p:spPr>
          <a:xfrm>
            <a:off x="952476" y="5580459"/>
            <a:ext cx="11150619" cy="250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megelőzés mindig olcsóbb és humánusabb, mint a balesetek és betegségek utólagos kezelése. A szabályok betartása mindenki érdeke!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51186" y="570607"/>
            <a:ext cx="10289223" cy="10626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30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Mit szabályoznak a munkaegészségügyi előírások?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951186" y="1960265"/>
            <a:ext cx="10289223" cy="11009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</a:t>
            </a:r>
            <a:r>
              <a:rPr lang="en-US" sz="1400" b="1" dirty="0">
                <a:solidFill>
                  <a:srgbClr val="272525"/>
                </a:solidFill>
                <a:latin typeface="Source Sans 3 Bold" pitchFamily="34" charset="0"/>
                <a:ea typeface="Source Sans 3 Bold" pitchFamily="34" charset="-122"/>
                <a:cs typeface="Source Sans 3 Bold" pitchFamily="34" charset="-120"/>
              </a:rPr>
              <a:t>munkaegészségügyi előírások a vendéglátásban</a:t>
            </a: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 munkavállalók egészségének védelmét és a biztonságos munkavégzés feltételeinek megteremtését szolgálják. Ezek a szabályok nem csupán a munkavállalók, hanem a vendégek biztonsága szempontjából is alapvető fontosságúak, hiszen a vendéglátóiparban a higiéniai és munkavédelmi hiányosságok közvetlenül érinthetik az élelmiszer-fogyasztók egészségét is.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821213" y="3245148"/>
            <a:ext cx="5184248" cy="3042146"/>
          </a:xfrm>
          <a:prstGeom prst="roundRect">
            <a:avLst>
              <a:gd name="adj" fmla="val 4275"/>
            </a:avLst>
          </a:prstGeom>
          <a:solidFill>
            <a:srgbClr val="D75BE2">
              <a:alpha val="95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01787" y="3408660"/>
            <a:ext cx="2734500" cy="265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Jogi alapok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1001787" y="3837781"/>
            <a:ext cx="4823101" cy="19266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Ezeket a szabályokat főként a </a:t>
            </a:r>
            <a:r>
              <a:rPr lang="en-US" sz="1400" b="1" dirty="0">
                <a:solidFill>
                  <a:srgbClr val="000000"/>
                </a:solidFill>
                <a:latin typeface="Source Sans 3 Bold" pitchFamily="34" charset="0"/>
                <a:ea typeface="Source Sans 3 Bold" pitchFamily="34" charset="-122"/>
                <a:cs typeface="Source Sans 3 Bold" pitchFamily="34" charset="-120"/>
              </a:rPr>
              <a:t>munkavédelmi törvény (1993. évi XCIII. törvény a munkavédelemről)</a:t>
            </a:r>
            <a:r>
              <a:rPr lang="en-US" sz="14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valamint a kapcsolódó rendeletek, higiéniai és élelmiszerbiztonsági szabályok (pl. HACCP) határozzák meg. A törvény előírja, hogy minden munkáltató köteles biztosítani a munkavégzés személyi és tárgyi feltételeit, és rendszeresen ellenőrizni azok megfelelőségét.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6322358" y="3408660"/>
            <a:ext cx="2734500" cy="265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Mire terjednek ki?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6322358" y="3837781"/>
            <a:ext cx="4924302" cy="16047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284480" indent="-284480" algn="l">
              <a:lnSpc>
                <a:spcPct val="12700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Munkavállalók egészségének védelme a munkahelyen</a:t>
            </a:r>
            <a:endParaRPr lang="en-US" sz="1400" dirty="0"/>
          </a:p>
          <a:p>
            <a:pPr marL="284480" indent="-284480" algn="l">
              <a:lnSpc>
                <a:spcPct val="12700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Biztonságos munkakörülmények biztosítása</a:t>
            </a:r>
            <a:endParaRPr lang="en-US" sz="1400" dirty="0"/>
          </a:p>
          <a:p>
            <a:pPr marL="284480" indent="-284480" algn="l">
              <a:lnSpc>
                <a:spcPct val="12700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Élelmiszerbiztonság és higiéniai előírások betartása</a:t>
            </a:r>
            <a:endParaRPr lang="en-US" sz="1400" dirty="0"/>
          </a:p>
          <a:p>
            <a:pPr marL="284480" indent="-284480" algn="l">
              <a:lnSpc>
                <a:spcPct val="12700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Munkáltatói és munkavállalói felelősségek rögzítése</a:t>
            </a:r>
            <a:endParaRPr lang="en-US" sz="1400" dirty="0"/>
          </a:p>
          <a:p>
            <a:pPr marL="284480" indent="-284480" algn="l">
              <a:lnSpc>
                <a:spcPct val="12700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Rendszeres ellenőrzések és dokumentáció vezetése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6322358" y="5589687"/>
            <a:ext cx="4924302" cy="5504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szabályok betartását a Nemzeti Élelmiszerlánc-biztonsági Hivatal (NÉBIH) és a munkavédelmi hatóságok ellenőrzik.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98185" y="615652"/>
            <a:ext cx="900487" cy="325834"/>
          </a:xfrm>
          <a:prstGeom prst="roundRect">
            <a:avLst>
              <a:gd name="adj" fmla="val 18513"/>
            </a:avLst>
          </a:prstGeom>
          <a:solidFill>
            <a:srgbClr val="F4D4F7"/>
          </a:solidFill>
          <a:ln/>
        </p:spPr>
      </p:sp>
      <p:sp>
        <p:nvSpPr>
          <p:cNvPr id="3" name="Text 1"/>
          <p:cNvSpPr/>
          <p:nvPr/>
        </p:nvSpPr>
        <p:spPr>
          <a:xfrm>
            <a:off x="805835" y="669429"/>
            <a:ext cx="1294772" cy="218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1. TERÜLET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698185" y="1006078"/>
            <a:ext cx="5944543" cy="52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30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Egészségügyi alkalmasság</a:t>
            </a:r>
            <a:endParaRPr lang="en-US" sz="3300" dirty="0"/>
          </a:p>
        </p:txBody>
      </p:sp>
      <p:sp>
        <p:nvSpPr>
          <p:cNvPr id="5" name="Text 3"/>
          <p:cNvSpPr/>
          <p:nvPr/>
        </p:nvSpPr>
        <p:spPr>
          <a:xfrm>
            <a:off x="698185" y="1776413"/>
            <a:ext cx="10795325" cy="8182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Az egészségügyi alkalmasság a vendéglátóipar egyik legfontosabb alapkövetelménye, mivel a munkavállalók közvetlen kapcsolatba kerülnek élelmiszerekkel és vendégekkel. Az alkalmassági vizsgálatok célja annak igazolása, hogy a dolgozó fizikai és mentális állapota megfelel a munkakör követelményeinek.</a:t>
            </a:r>
            <a:endParaRPr lang="en-US" sz="1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185" y="2776438"/>
            <a:ext cx="3490726" cy="346590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2335749" y="2911078"/>
            <a:ext cx="215399" cy="2692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1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903066" y="3494484"/>
            <a:ext cx="3007444" cy="264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Munkába állás előtti vizsgálat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903066" y="3855442"/>
            <a:ext cx="3080963" cy="218201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Munkába állás előtt kötelező az </a:t>
            </a:r>
            <a:r>
              <a:rPr lang="en-US" sz="1400" b="1" dirty="0">
                <a:solidFill>
                  <a:srgbClr val="272525"/>
                </a:solidFill>
                <a:latin typeface="Source Sans 3 Bold" pitchFamily="34" charset="0"/>
                <a:ea typeface="Source Sans 3 Bold" pitchFamily="34" charset="-122"/>
                <a:cs typeface="Source Sans 3 Bold" pitchFamily="34" charset="-120"/>
              </a:rPr>
              <a:t>orvosi alkalmassági vizsgálat</a:t>
            </a: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elvégzése. A vizsgálat során az üzemorvos felméri, hogy a jelölt egészségi állapota alkalmas-e a vendéglátásra jellemző munkakörök ellátására, beleértve a fizikai terhelést és a higiéniai követelményeket.</a:t>
            </a:r>
            <a:endParaRPr lang="en-US" sz="14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0435" y="2776438"/>
            <a:ext cx="3490726" cy="346590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987999" y="2911078"/>
            <a:ext cx="215399" cy="2692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2</a:t>
            </a:r>
            <a:endParaRPr lang="en-US" sz="1650" dirty="0"/>
          </a:p>
        </p:txBody>
      </p:sp>
      <p:sp>
        <p:nvSpPr>
          <p:cNvPr id="12" name="Text 8"/>
          <p:cNvSpPr/>
          <p:nvPr/>
        </p:nvSpPr>
        <p:spPr>
          <a:xfrm>
            <a:off x="4555317" y="3494484"/>
            <a:ext cx="2112116" cy="264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Időszakos ellenőrzés</a:t>
            </a:r>
            <a:endParaRPr lang="en-US" sz="1650" dirty="0"/>
          </a:p>
        </p:txBody>
      </p:sp>
      <p:sp>
        <p:nvSpPr>
          <p:cNvPr id="13" name="Text 9"/>
          <p:cNvSpPr/>
          <p:nvPr/>
        </p:nvSpPr>
        <p:spPr>
          <a:xfrm>
            <a:off x="4555317" y="3855442"/>
            <a:ext cx="3080963" cy="19092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Időszakos vizsgálatokkal ellenőrzik, hogy a dolgozó továbbra is alkalmas-e a vendéglátásra jellemző munkakörökre, például szakács, felszolgáló vagy pultos pozíciókra. A vizsgálatok gyakoriságát a munkakör kockázati szintje határozza meg.</a:t>
            </a:r>
            <a:endParaRPr lang="en-US" sz="1400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02685" y="2776438"/>
            <a:ext cx="3490726" cy="3465909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9640249" y="2911078"/>
            <a:ext cx="215399" cy="2692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3</a:t>
            </a:r>
            <a:endParaRPr lang="en-US" sz="1650" dirty="0"/>
          </a:p>
        </p:txBody>
      </p:sp>
      <p:sp>
        <p:nvSpPr>
          <p:cNvPr id="16" name="Text 11"/>
          <p:cNvSpPr/>
          <p:nvPr/>
        </p:nvSpPr>
        <p:spPr>
          <a:xfrm>
            <a:off x="8207567" y="3494484"/>
            <a:ext cx="2849094" cy="264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Fertőző betegségek kizárása</a:t>
            </a:r>
            <a:endParaRPr lang="en-US" sz="1650" dirty="0"/>
          </a:p>
        </p:txBody>
      </p:sp>
      <p:sp>
        <p:nvSpPr>
          <p:cNvPr id="17" name="Text 12"/>
          <p:cNvSpPr/>
          <p:nvPr/>
        </p:nvSpPr>
        <p:spPr>
          <a:xfrm>
            <a:off x="8207567" y="3855442"/>
            <a:ext cx="3080963" cy="16365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Fertőző betegséggel küzdő személy </a:t>
            </a:r>
            <a:r>
              <a:rPr lang="en-US" sz="1400" b="1" dirty="0">
                <a:solidFill>
                  <a:srgbClr val="272525"/>
                </a:solidFill>
                <a:latin typeface="Source Sans 3 Bold" pitchFamily="34" charset="0"/>
                <a:ea typeface="Source Sans 3 Bold" pitchFamily="34" charset="-122"/>
                <a:cs typeface="Source Sans 3 Bold" pitchFamily="34" charset="-120"/>
              </a:rPr>
              <a:t>nem dolgozhat élelmiszerrel</a:t>
            </a: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Ilyen esetben a munkavállalót azonnal el kell tiltani az élelmiszerkezeléstől, amíg az egészségügyi alkalmasság helyre nem áll.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82519" y="595313"/>
            <a:ext cx="738665" cy="252016"/>
          </a:xfrm>
          <a:prstGeom prst="roundRect">
            <a:avLst>
              <a:gd name="adj" fmla="val 19635"/>
            </a:avLst>
          </a:prstGeom>
          <a:solidFill>
            <a:srgbClr val="F4D4F7"/>
          </a:solidFill>
          <a:ln/>
        </p:spPr>
      </p:sp>
      <p:sp>
        <p:nvSpPr>
          <p:cNvPr id="3" name="Text 1"/>
          <p:cNvSpPr/>
          <p:nvPr/>
        </p:nvSpPr>
        <p:spPr>
          <a:xfrm>
            <a:off x="870821" y="639465"/>
            <a:ext cx="1171645" cy="163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2. TERÜLET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782519" y="890786"/>
            <a:ext cx="4074713" cy="433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Munkahelyi higiénia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782519" y="1486991"/>
            <a:ext cx="10626658" cy="4093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munkahelyi higiénia a vendéglátóiparban kiemelt jelentőséggel bír, mivel közvetlenül befolyásolja az élelmiszerbiztonságot és a vendégek egészségét. A higiéniai szabályok betartása minden munkavállaló alapvető kötelessége.</a:t>
            </a:r>
            <a:endParaRPr lang="en-US" sz="11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683" y="2145357"/>
            <a:ext cx="220855" cy="22086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261039" y="2140843"/>
            <a:ext cx="2115886" cy="216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Kézmosás és fertőtlenítés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1261039" y="2465983"/>
            <a:ext cx="4655227" cy="6140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Kézmosási és fertőtlenítési lehetőség biztosítása minden munkaterületen. A kézmosást minden olyan tevékenység előtt és után el kell végezni, amely során az élelmiszer szennyeződhet.</a:t>
            </a:r>
            <a:endParaRPr lang="en-US" sz="11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683" y="3301950"/>
            <a:ext cx="220855" cy="22086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261039" y="3297436"/>
            <a:ext cx="2517910" cy="216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Munkaruha és védőfelszerelés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1261039" y="3622576"/>
            <a:ext cx="4655227" cy="4093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Tiszta munkaruha viselése, szükség esetén hajháló és kesztyű használata kötelező. A munkaruhát rendszeresen mosni és cserélni kell.</a:t>
            </a:r>
            <a:endParaRPr lang="en-US" sz="11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7683" y="4253855"/>
            <a:ext cx="220855" cy="22086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261039" y="4249341"/>
            <a:ext cx="1777261" cy="216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Tiltott tevékenységek</a:t>
            </a:r>
            <a:endParaRPr lang="en-US" sz="1350" dirty="0"/>
          </a:p>
        </p:txBody>
      </p:sp>
      <p:sp>
        <p:nvSpPr>
          <p:cNvPr id="14" name="Text 9"/>
          <p:cNvSpPr/>
          <p:nvPr/>
        </p:nvSpPr>
        <p:spPr>
          <a:xfrm>
            <a:off x="1261039" y="4574480"/>
            <a:ext cx="4655227" cy="4093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Dohányzás és étkezés az előírt helyeken kívül szigorúan tilos. Ezeket a tevékenységeket kizárólag a kijelölt pihenőhelyeken lehet végezni.</a:t>
            </a:r>
            <a:endParaRPr lang="en-US" sz="11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7683" y="5205760"/>
            <a:ext cx="220855" cy="220861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1261039" y="5201245"/>
            <a:ext cx="1732514" cy="216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Személyes higiénia</a:t>
            </a:r>
            <a:endParaRPr lang="en-US" sz="1350" dirty="0"/>
          </a:p>
        </p:txBody>
      </p:sp>
      <p:sp>
        <p:nvSpPr>
          <p:cNvPr id="17" name="Text 11"/>
          <p:cNvSpPr/>
          <p:nvPr/>
        </p:nvSpPr>
        <p:spPr>
          <a:xfrm>
            <a:off x="1261039" y="5526385"/>
            <a:ext cx="4655227" cy="6140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Személyes higiénia kiemelt fontosságú: rendszeres tisztálkodás, körömápolás és tiszta munkavégzés minden munkavállalótól elvárt alapkövetelmény.</a:t>
            </a:r>
            <a:endParaRPr lang="en-US" sz="1150" dirty="0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1779" y="2140843"/>
            <a:ext cx="3850286" cy="38503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98185" y="629543"/>
            <a:ext cx="800378" cy="279499"/>
          </a:xfrm>
          <a:prstGeom prst="roundRect">
            <a:avLst>
              <a:gd name="adj" fmla="val 19184"/>
            </a:avLst>
          </a:prstGeom>
          <a:solidFill>
            <a:srgbClr val="F4D4F7"/>
          </a:solidFill>
          <a:ln/>
        </p:spPr>
      </p:sp>
      <p:sp>
        <p:nvSpPr>
          <p:cNvPr id="3" name="Text 1"/>
          <p:cNvSpPr/>
          <p:nvPr/>
        </p:nvSpPr>
        <p:spPr>
          <a:xfrm>
            <a:off x="793929" y="677366"/>
            <a:ext cx="1218475" cy="183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3. TERÜLET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698185" y="960041"/>
            <a:ext cx="4665843" cy="469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95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Munkahelyi környezet</a:t>
            </a:r>
            <a:endParaRPr lang="en-US" sz="2950" dirty="0"/>
          </a:p>
        </p:txBody>
      </p:sp>
      <p:sp>
        <p:nvSpPr>
          <p:cNvPr id="5" name="Text 3"/>
          <p:cNvSpPr/>
          <p:nvPr/>
        </p:nvSpPr>
        <p:spPr>
          <a:xfrm>
            <a:off x="698185" y="1620937"/>
            <a:ext cx="10795325" cy="4593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megfelelő munkahelyi környezet kialakítása és fenntartása a munkáltató felelőssége. A fizikai munkakörülmények közvetlenül befolyásolják a dolgozók egészségét, teljesítményét és baleseti kockázatát.</a:t>
            </a:r>
            <a:endParaRPr lang="en-US" sz="1250" dirty="0"/>
          </a:p>
        </p:txBody>
      </p:sp>
      <p:sp>
        <p:nvSpPr>
          <p:cNvPr id="6" name="Shape 4"/>
          <p:cNvSpPr/>
          <p:nvPr/>
        </p:nvSpPr>
        <p:spPr>
          <a:xfrm>
            <a:off x="698185" y="2223889"/>
            <a:ext cx="5333867" cy="1938437"/>
          </a:xfrm>
          <a:prstGeom prst="roundRect">
            <a:avLst>
              <a:gd name="adj" fmla="val 3458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74" y="2389783"/>
            <a:ext cx="478718" cy="478730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734" y="2521347"/>
            <a:ext cx="215399" cy="21540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864074" y="2996109"/>
            <a:ext cx="1877370" cy="234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Szellőzés és klíma</a:t>
            </a:r>
            <a:endParaRPr lang="en-US" sz="1450" dirty="0"/>
          </a:p>
        </p:txBody>
      </p:sp>
      <p:sp>
        <p:nvSpPr>
          <p:cNvPr id="10" name="Text 6"/>
          <p:cNvSpPr/>
          <p:nvPr/>
        </p:nvSpPr>
        <p:spPr>
          <a:xfrm>
            <a:off x="864074" y="3307358"/>
            <a:ext cx="5002087" cy="6890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Megfelelő szellőzés, hőmérséklet és világítás biztosítása minden munkaterületen. A konyhákban különösen fontos a hatékony elszellőztetés a hő- és páratartalom szabályozása érdekében.</a:t>
            </a:r>
            <a:endParaRPr lang="en-US" sz="1250" dirty="0"/>
          </a:p>
        </p:txBody>
      </p:sp>
      <p:sp>
        <p:nvSpPr>
          <p:cNvPr id="11" name="Shape 7"/>
          <p:cNvSpPr/>
          <p:nvPr/>
        </p:nvSpPr>
        <p:spPr>
          <a:xfrm>
            <a:off x="6159644" y="2223889"/>
            <a:ext cx="5333867" cy="1938437"/>
          </a:xfrm>
          <a:prstGeom prst="roundRect">
            <a:avLst>
              <a:gd name="adj" fmla="val 3458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533" y="2389783"/>
            <a:ext cx="478718" cy="478730"/>
          </a:xfrm>
          <a:prstGeom prst="rect">
            <a:avLst/>
          </a:prstGeom>
        </p:spPr>
      </p:pic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57193" y="2521347"/>
            <a:ext cx="215399" cy="21540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325533" y="2996109"/>
            <a:ext cx="1877370" cy="234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Zaj- és hőterhelés</a:t>
            </a:r>
            <a:endParaRPr lang="en-US" sz="1450" dirty="0"/>
          </a:p>
        </p:txBody>
      </p:sp>
      <p:sp>
        <p:nvSpPr>
          <p:cNvPr id="15" name="Text 9"/>
          <p:cNvSpPr/>
          <p:nvPr/>
        </p:nvSpPr>
        <p:spPr>
          <a:xfrm>
            <a:off x="6325533" y="3307358"/>
            <a:ext cx="5002087" cy="6890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Zaj- és hőterhelés csökkentése, például konyhai elszívó rendszerek alkalmazásával. A tartós hőterhelés egészségkárosító hatású lehet, ezért rendszeres pihenőidőket kell biztosítani.</a:t>
            </a:r>
            <a:endParaRPr lang="en-US" sz="1250" dirty="0"/>
          </a:p>
        </p:txBody>
      </p:sp>
      <p:sp>
        <p:nvSpPr>
          <p:cNvPr id="16" name="Shape 10"/>
          <p:cNvSpPr/>
          <p:nvPr/>
        </p:nvSpPr>
        <p:spPr>
          <a:xfrm>
            <a:off x="698185" y="4289921"/>
            <a:ext cx="5333867" cy="1938437"/>
          </a:xfrm>
          <a:prstGeom prst="roundRect">
            <a:avLst>
              <a:gd name="adj" fmla="val 3458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074" y="4455815"/>
            <a:ext cx="478718" cy="478730"/>
          </a:xfrm>
          <a:prstGeom prst="rect">
            <a:avLst/>
          </a:prstGeom>
        </p:spPr>
      </p:pic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5734" y="4587379"/>
            <a:ext cx="215399" cy="215404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864074" y="5062141"/>
            <a:ext cx="2080764" cy="234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Burkolatok és felületek</a:t>
            </a:r>
            <a:endParaRPr lang="en-US" sz="1450" dirty="0"/>
          </a:p>
        </p:txBody>
      </p:sp>
      <p:sp>
        <p:nvSpPr>
          <p:cNvPr id="20" name="Text 12"/>
          <p:cNvSpPr/>
          <p:nvPr/>
        </p:nvSpPr>
        <p:spPr>
          <a:xfrm>
            <a:off x="864074" y="5373390"/>
            <a:ext cx="5002087" cy="6890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Csúszásmentes, könnyen tisztítható burkolatok alkalmazása minden munkaterületen. A nedves felületek balesetveszélyt jelentenek, ezért rendszeres takarítás és karbantartás szükséges.</a:t>
            </a:r>
            <a:endParaRPr lang="en-US" sz="1250" dirty="0"/>
          </a:p>
        </p:txBody>
      </p:sp>
      <p:sp>
        <p:nvSpPr>
          <p:cNvPr id="21" name="Shape 13"/>
          <p:cNvSpPr/>
          <p:nvPr/>
        </p:nvSpPr>
        <p:spPr>
          <a:xfrm>
            <a:off x="6159644" y="4289921"/>
            <a:ext cx="5333867" cy="1938437"/>
          </a:xfrm>
          <a:prstGeom prst="roundRect">
            <a:avLst>
              <a:gd name="adj" fmla="val 3458"/>
            </a:avLst>
          </a:prstGeom>
          <a:solidFill>
            <a:srgbClr val="F4D4F7"/>
          </a:solidFill>
          <a:ln w="6350">
            <a:solidFill>
              <a:srgbClr val="DABADD"/>
            </a:solidFill>
            <a:prstDash val="solid"/>
          </a:ln>
        </p:spPr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5533" y="4455815"/>
            <a:ext cx="478718" cy="478730"/>
          </a:xfrm>
          <a:prstGeom prst="rect">
            <a:avLst/>
          </a:prstGeom>
        </p:spPr>
      </p:pic>
      <p:pic>
        <p:nvPicPr>
          <p:cNvPr id="23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57193" y="4587379"/>
            <a:ext cx="215399" cy="215404"/>
          </a:xfrm>
          <a:prstGeom prst="rect">
            <a:avLst/>
          </a:prstGeom>
        </p:spPr>
      </p:pic>
      <p:sp>
        <p:nvSpPr>
          <p:cNvPr id="24" name="Text 14"/>
          <p:cNvSpPr/>
          <p:nvPr/>
        </p:nvSpPr>
        <p:spPr>
          <a:xfrm>
            <a:off x="6325533" y="5062141"/>
            <a:ext cx="2086518" cy="234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Tűz- és balesetvédelem</a:t>
            </a:r>
            <a:endParaRPr lang="en-US" sz="1450" dirty="0"/>
          </a:p>
        </p:txBody>
      </p:sp>
      <p:sp>
        <p:nvSpPr>
          <p:cNvPr id="25" name="Text 15"/>
          <p:cNvSpPr/>
          <p:nvPr/>
        </p:nvSpPr>
        <p:spPr>
          <a:xfrm>
            <a:off x="6325533" y="5373390"/>
            <a:ext cx="5002087" cy="6890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Tűz- és balesetvédelmi előírások szigorú betartása, beleértve a tűzoltó eszközök elérhetőségét, a menekülési utak szabadon tartását és a rendszeres tűzvédelmi oktatást.</a:t>
            </a:r>
            <a:endParaRPr lang="en-US" sz="12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98185" y="730349"/>
            <a:ext cx="950393" cy="350143"/>
          </a:xfrm>
          <a:prstGeom prst="roundRect">
            <a:avLst>
              <a:gd name="adj" fmla="val 18185"/>
            </a:avLst>
          </a:prstGeom>
          <a:solidFill>
            <a:srgbClr val="F4D4F7"/>
          </a:solidFill>
          <a:ln/>
        </p:spPr>
      </p:sp>
      <p:sp>
        <p:nvSpPr>
          <p:cNvPr id="3" name="Text 1"/>
          <p:cNvSpPr/>
          <p:nvPr/>
        </p:nvSpPr>
        <p:spPr>
          <a:xfrm>
            <a:off x="811887" y="787202"/>
            <a:ext cx="1332574" cy="23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4. TERÜLET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98185" y="1152426"/>
            <a:ext cx="8080371" cy="557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Munkaszervezés és munkaterhelés</a:t>
            </a:r>
            <a:endParaRPr lang="en-US" sz="3500" dirty="0"/>
          </a:p>
        </p:txBody>
      </p:sp>
      <p:sp>
        <p:nvSpPr>
          <p:cNvPr id="5" name="Text 3"/>
          <p:cNvSpPr/>
          <p:nvPr/>
        </p:nvSpPr>
        <p:spPr>
          <a:xfrm>
            <a:off x="698185" y="1979712"/>
            <a:ext cx="10795325" cy="5911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megfelelő munkaszervezés elengedhetetlen a dolgozók egészségének megőrzéséhez. A túlzott munkaterhelés nemcsak fizikai, hanem pszichés egészségkárosodáshoz is vezethet, ezért a munkáltatónak törekednie kell a kiegyensúlyozott munkabeosztásra.</a:t>
            </a:r>
            <a:endParaRPr lang="en-US" sz="1450" dirty="0"/>
          </a:p>
        </p:txBody>
      </p:sp>
      <p:sp>
        <p:nvSpPr>
          <p:cNvPr id="6" name="Shape 4"/>
          <p:cNvSpPr/>
          <p:nvPr/>
        </p:nvSpPr>
        <p:spPr>
          <a:xfrm>
            <a:off x="561763" y="2773363"/>
            <a:ext cx="5439333" cy="3354189"/>
          </a:xfrm>
          <a:prstGeom prst="roundRect">
            <a:avLst>
              <a:gd name="adj" fmla="val 4068"/>
            </a:avLst>
          </a:prstGeom>
          <a:solidFill>
            <a:srgbClr val="D75BE2">
              <a:alpha val="95000"/>
            </a:srgbClr>
          </a:solidFill>
          <a:ln/>
        </p:spPr>
      </p:sp>
      <p:sp>
        <p:nvSpPr>
          <p:cNvPr id="7" name="Text 5"/>
          <p:cNvSpPr/>
          <p:nvPr/>
        </p:nvSpPr>
        <p:spPr>
          <a:xfrm>
            <a:off x="751266" y="2953345"/>
            <a:ext cx="3136226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Munkaidő és pihenőidő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1266" y="3411934"/>
            <a:ext cx="5060327" cy="11822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munkaidő és pihenőidő szabályozása a túlterhelés elkerülése érdekében. A Munka Törvénykönyve rögzíti a maximális munkaidőt és a kötelező pihenőidőket, amelyeket a vendéglátóiparban is be kell tartani.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751266" y="4756249"/>
            <a:ext cx="5060327" cy="101272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294640" indent="-294640" algn="l">
              <a:lnSpc>
                <a:spcPct val="13000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Maximális munkaidő betartása</a:t>
            </a:r>
            <a:endParaRPr lang="en-US" sz="1450" dirty="0"/>
          </a:p>
          <a:p>
            <a:pPr marL="294640" indent="-294640" algn="l">
              <a:lnSpc>
                <a:spcPct val="13000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Kötelező pihenőidők biztosítása</a:t>
            </a:r>
            <a:endParaRPr lang="en-US" sz="1450" dirty="0"/>
          </a:p>
          <a:p>
            <a:pPr marL="294640" indent="-294640" algn="l">
              <a:lnSpc>
                <a:spcPct val="13000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Szabadságolási tervek készítése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6333371" y="2953345"/>
            <a:ext cx="3893048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Képzés és fizikai munkavégzés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6333371" y="3411934"/>
            <a:ext cx="5166489" cy="14778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Megfelelő munkavédelmi oktatás minden dolgozónak kötelező, amelyet munkába álláskor és rendszeres időközönként meg kell ismételni. Emelési és nehéz fizikai munkák során a helyes testtartás és a segédeszközök használata elengedhetetlen a gerinc- és ízületi sérülések megelőzése érdekében.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6333371" y="5051822"/>
            <a:ext cx="5166489" cy="101272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294640" indent="-294640" algn="l">
              <a:lnSpc>
                <a:spcPct val="13000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Rendszeres munkavédelmi oktatás</a:t>
            </a:r>
            <a:endParaRPr lang="en-US" sz="1450" dirty="0"/>
          </a:p>
          <a:p>
            <a:pPr marL="294640" indent="-294640" algn="l">
              <a:lnSpc>
                <a:spcPct val="13000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Helyes emelési technikák oktatása</a:t>
            </a:r>
            <a:endParaRPr lang="en-US" sz="1450" dirty="0"/>
          </a:p>
          <a:p>
            <a:pPr marL="294640" indent="-294640" algn="l">
              <a:lnSpc>
                <a:spcPct val="13000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Segédeszközök (kocsik, emelők) biztosítása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1186" y="575270"/>
            <a:ext cx="953369" cy="351532"/>
          </a:xfrm>
          <a:prstGeom prst="roundRect">
            <a:avLst>
              <a:gd name="adj" fmla="val 18173"/>
            </a:avLst>
          </a:prstGeom>
          <a:solidFill>
            <a:srgbClr val="F4D4F7"/>
          </a:solidFill>
          <a:ln/>
        </p:spPr>
      </p:sp>
      <p:sp>
        <p:nvSpPr>
          <p:cNvPr id="3" name="Text 1"/>
          <p:cNvSpPr/>
          <p:nvPr/>
        </p:nvSpPr>
        <p:spPr>
          <a:xfrm>
            <a:off x="1065186" y="632222"/>
            <a:ext cx="1334955" cy="237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5. TERÜLET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951186" y="999232"/>
            <a:ext cx="7230981" cy="559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Élelmiszerbiztonsági előírások</a:t>
            </a:r>
            <a:endParaRPr lang="en-US" sz="3500" dirty="0"/>
          </a:p>
        </p:txBody>
      </p:sp>
      <p:sp>
        <p:nvSpPr>
          <p:cNvPr id="5" name="Text 3"/>
          <p:cNvSpPr/>
          <p:nvPr/>
        </p:nvSpPr>
        <p:spPr>
          <a:xfrm>
            <a:off x="951186" y="1830189"/>
            <a:ext cx="10289223" cy="8908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Az élelmiszerbiztonság a vendéglátóipar legkritikusabb területe, amely szorosan összefonódik a munkavállalók higiéniai gyakorlatával. A HACCP rendszer és a kapcsolódó előírások betartása nemcsak jogi kötelezettség, hanem a vendégek bizalmának alapja is.</a:t>
            </a:r>
            <a:endParaRPr lang="en-US" sz="14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86" y="2924870"/>
            <a:ext cx="721302" cy="72132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898999" y="2924870"/>
            <a:ext cx="2236732" cy="279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HACCP rendszer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898999" y="3313013"/>
            <a:ext cx="2330888" cy="296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HACCP (Veszélyelemzés és Kritikus Szabályozási Pontok) rendszer működtetése kötelező minden élelmiszert előállító és forgalmazó vendéglátóhelyen. A rendszer célja az élelmiszerbiztonsági kockázatok azonosítása és megelőzése.</a:t>
            </a:r>
            <a:endParaRPr lang="en-US" sz="14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398" y="2924870"/>
            <a:ext cx="721302" cy="72132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04211" y="2924870"/>
            <a:ext cx="2236732" cy="279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Elkülönített kezelés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5404211" y="3313013"/>
            <a:ext cx="2330888" cy="23756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nyers és készételek elkülönített kezelése megakadályozza a kereszt-szennyeződést. Külön vágódeszkák, kések és edények használata kötelező a különböző élelmiszercsoportoknál.</a:t>
            </a:r>
            <a:endParaRPr lang="en-US" sz="14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609" y="2924870"/>
            <a:ext cx="721302" cy="72132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909422" y="2924870"/>
            <a:ext cx="2330888" cy="5589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Hűtőlánc és allergének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8909422" y="3592513"/>
            <a:ext cx="2330888" cy="20787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hűtőlánc szigorú betartása az élelmiszerek minőségének és biztonságának megőrzése érdekében. Az allergének kezelése és a fogyasztók tájékoztatása szintén jogszabályi kötelezettség.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25857" y="578346"/>
            <a:ext cx="6646299" cy="388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Munkavédelmi oktatás és dokumentáció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1625857" y="1142008"/>
            <a:ext cx="8939882" cy="3514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munkavédelmi oktatás és a megfelelő dokumentáció vezetése a munkáltató törvényi kötelezettsége. Az oktatás célja, hogy minden munkavállaló tisztában legyen a munkahelyi kockázatokkal és a megelőzési módszerekkel. A dokumentáció pedig igazolja, hogy a munkáltató eleget tett jogszabályi kötelezettségeinek.</a:t>
            </a:r>
            <a:endParaRPr lang="en-US" sz="1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915" y="1591866"/>
            <a:ext cx="5561667" cy="254545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573509" y="3444239"/>
            <a:ext cx="1044161" cy="3783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Dokumentálás</a:t>
            </a:r>
            <a:endParaRPr lang="en-US" sz="1150" dirty="0"/>
          </a:p>
        </p:txBody>
      </p:sp>
      <p:sp>
        <p:nvSpPr>
          <p:cNvPr id="6" name="Text 3"/>
          <p:cNvSpPr/>
          <p:nvPr/>
        </p:nvSpPr>
        <p:spPr>
          <a:xfrm>
            <a:off x="6257579" y="3444239"/>
            <a:ext cx="1044161" cy="3783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Gyakorlati bemutató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4948801" y="3444239"/>
            <a:ext cx="1044162" cy="3783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Rendszeres oktatás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3611415" y="3444239"/>
            <a:ext cx="1044162" cy="3783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Beléptető oktatás</a:t>
            </a:r>
            <a:endParaRPr lang="en-US" sz="1150" dirty="0"/>
          </a:p>
        </p:txBody>
      </p:sp>
      <p:sp>
        <p:nvSpPr>
          <p:cNvPr id="9" name="Text 6"/>
          <p:cNvSpPr/>
          <p:nvPr/>
        </p:nvSpPr>
        <p:spPr>
          <a:xfrm>
            <a:off x="1625857" y="4235748"/>
            <a:ext cx="8939882" cy="3514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munkavédelmi oktatás négy fő szakaszból áll, amelyek biztosítják, hogy minden munkavállaló megfelelő felkészültséggel rendelkezzen a biztonságos munkavégzéshez.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1625857" y="4773116"/>
            <a:ext cx="2164304" cy="194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Az oktatás tartalma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1625857" y="5054898"/>
            <a:ext cx="4308665" cy="10008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203200" indent="-203200" algn="l">
              <a:lnSpc>
                <a:spcPct val="111000"/>
              </a:lnSpc>
              <a:buSzPct val="100000"/>
              <a:buChar char="•"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Munkahelyi kockázatok ismertetése</a:t>
            </a:r>
            <a:endParaRPr lang="en-US" sz="1000" dirty="0"/>
          </a:p>
          <a:p>
            <a:pPr marL="203200" indent="-203200" algn="l">
              <a:lnSpc>
                <a:spcPct val="111000"/>
              </a:lnSpc>
              <a:buSzPct val="100000"/>
              <a:buChar char="•"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Elsősegélynyújtás alapjai</a:t>
            </a:r>
            <a:endParaRPr lang="en-US" sz="1000" dirty="0"/>
          </a:p>
          <a:p>
            <a:pPr marL="203200" indent="-203200" algn="l">
              <a:lnSpc>
                <a:spcPct val="111000"/>
              </a:lnSpc>
              <a:buSzPct val="100000"/>
              <a:buChar char="•"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Tűzvédelmi és evakuációs eljárások</a:t>
            </a:r>
            <a:endParaRPr lang="en-US" sz="1000" dirty="0"/>
          </a:p>
          <a:p>
            <a:pPr marL="203200" indent="-203200" algn="l">
              <a:lnSpc>
                <a:spcPct val="111000"/>
              </a:lnSpc>
              <a:buSzPct val="100000"/>
              <a:buChar char="•"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Egyéni védőeszközök helyes használata</a:t>
            </a:r>
            <a:endParaRPr lang="en-US" sz="1000" dirty="0"/>
          </a:p>
          <a:p>
            <a:pPr marL="203200" indent="-203200" algn="l">
              <a:lnSpc>
                <a:spcPct val="111000"/>
              </a:lnSpc>
              <a:buSzPct val="100000"/>
              <a:buChar char="•"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Élelmiszerbiztonsági alapelvek</a:t>
            </a:r>
            <a:endParaRPr lang="en-US" sz="1000" dirty="0"/>
          </a:p>
        </p:txBody>
      </p:sp>
      <p:sp>
        <p:nvSpPr>
          <p:cNvPr id="12" name="Text 9"/>
          <p:cNvSpPr/>
          <p:nvPr/>
        </p:nvSpPr>
        <p:spPr>
          <a:xfrm>
            <a:off x="6263325" y="4773116"/>
            <a:ext cx="2803058" cy="194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Dokumentációs kötelezettség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6263325" y="5054898"/>
            <a:ext cx="4308665" cy="5271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Minden oktatásról jegyzőkönyvet kell készíteni, amely tartalmazza az oktatás időpontját, témáját és a résztvevők aláírását. A dokumentumokat a hatóságok kérésére be kell tudni mutatni.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6263325" y="5660827"/>
            <a:ext cx="4308665" cy="58826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203200" indent="-203200" algn="l">
              <a:lnSpc>
                <a:spcPct val="111000"/>
              </a:lnSpc>
              <a:buSzPct val="100000"/>
              <a:buChar char="•"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Oktatási napló vezetése</a:t>
            </a:r>
            <a:endParaRPr lang="en-US" sz="1000" dirty="0"/>
          </a:p>
          <a:p>
            <a:pPr marL="203200" indent="-203200" algn="l">
              <a:lnSpc>
                <a:spcPct val="111000"/>
              </a:lnSpc>
              <a:buSzPct val="100000"/>
              <a:buChar char="•"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Részvételi ívek megőrzése</a:t>
            </a:r>
            <a:endParaRPr lang="en-US" sz="1000" dirty="0"/>
          </a:p>
          <a:p>
            <a:pPr marL="203200" indent="-203200" algn="l">
              <a:lnSpc>
                <a:spcPct val="111000"/>
              </a:lnSpc>
              <a:buSzPct val="100000"/>
              <a:buChar char="•"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Éves oktatási terv készítése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82519" y="597892"/>
            <a:ext cx="787777" cy="273745"/>
          </a:xfrm>
          <a:prstGeom prst="roundRect">
            <a:avLst>
              <a:gd name="adj" fmla="val 19282"/>
            </a:avLst>
          </a:prstGeom>
          <a:solidFill>
            <a:srgbClr val="F4D4F7"/>
          </a:solidFill>
          <a:ln/>
        </p:spPr>
      </p:sp>
      <p:sp>
        <p:nvSpPr>
          <p:cNvPr id="3" name="Text 1"/>
          <p:cNvSpPr/>
          <p:nvPr/>
        </p:nvSpPr>
        <p:spPr>
          <a:xfrm>
            <a:off x="876675" y="644922"/>
            <a:ext cx="1209049" cy="179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6. TERÜLET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782519" y="921048"/>
            <a:ext cx="8086423" cy="461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900" dirty="0">
                <a:solidFill>
                  <a:srgbClr val="D73AD7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Védőeszközök és egyéni védőfelszerelések</a:t>
            </a:r>
            <a:endParaRPr lang="en-US" sz="2900" dirty="0"/>
          </a:p>
        </p:txBody>
      </p:sp>
      <p:sp>
        <p:nvSpPr>
          <p:cNvPr id="5" name="Text 3"/>
          <p:cNvSpPr/>
          <p:nvPr/>
        </p:nvSpPr>
        <p:spPr>
          <a:xfrm>
            <a:off x="782519" y="1568549"/>
            <a:ext cx="10626658" cy="4490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megfelelő védőeszközök használata elengedhetetlen a munkahelyi balesetek és egészségkárosodás megelőzéséhez. A munkáltató köteles biztosítani a szükséges védőfelszereléseket, a munkavállaló pedig köteles azokat rendeltetésszerűen használni.</a:t>
            </a:r>
            <a:endParaRPr lang="en-US" sz="12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519" y="2156718"/>
            <a:ext cx="392698" cy="39270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82519" y="2704009"/>
            <a:ext cx="1848101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Hőálló kesztyű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782519" y="3009205"/>
            <a:ext cx="5236039" cy="4490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Forró felületekkel, sütőkkel és edényekkel való munkavégzés során kötelező viselet. A kesztyű megvédi a kezeket égési sérülésektől és vágásoktól.</a:t>
            </a:r>
            <a:endParaRPr lang="en-US" sz="12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73137" y="2156718"/>
            <a:ext cx="392698" cy="39270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173137" y="2704009"/>
            <a:ext cx="1959025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Kötény és munkaruha</a:t>
            </a:r>
            <a:endParaRPr lang="en-US" sz="1450" dirty="0"/>
          </a:p>
        </p:txBody>
      </p:sp>
      <p:sp>
        <p:nvSpPr>
          <p:cNvPr id="11" name="Text 7"/>
          <p:cNvSpPr/>
          <p:nvPr/>
        </p:nvSpPr>
        <p:spPr>
          <a:xfrm>
            <a:off x="6173137" y="3009205"/>
            <a:ext cx="5236039" cy="6735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Tiszta, rendszeresen mosott kötény és munkaruha viselése. A védőruházat megvédi a személyes ruházatot és csökkenti az élelmiszer szennyeződésének kockázatát.</a:t>
            </a:r>
            <a:endParaRPr lang="en-US" sz="12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2519" y="3930154"/>
            <a:ext cx="392698" cy="39270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82519" y="4477445"/>
            <a:ext cx="1848101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Csúszásmentes cipő</a:t>
            </a:r>
            <a:endParaRPr lang="en-US" sz="1450" dirty="0"/>
          </a:p>
        </p:txBody>
      </p:sp>
      <p:sp>
        <p:nvSpPr>
          <p:cNvPr id="14" name="Text 9"/>
          <p:cNvSpPr/>
          <p:nvPr/>
        </p:nvSpPr>
        <p:spPr>
          <a:xfrm>
            <a:off x="782519" y="4782641"/>
            <a:ext cx="5236039" cy="6735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konyhai és felszolgálói munkavégzés során kötelező csúszásmentes talpú lábbeli viselése. A nedves felületeken ez elengedhetetlen a balesetek megelőzéséhez.</a:t>
            </a:r>
            <a:endParaRPr lang="en-US" sz="12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73137" y="3930154"/>
            <a:ext cx="392698" cy="392708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173137" y="4477445"/>
            <a:ext cx="1848101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erif 4 SemiBold" pitchFamily="34" charset="0"/>
                <a:ea typeface="Source Serif 4 SemiBold" pitchFamily="34" charset="-122"/>
                <a:cs typeface="Source Serif 4 SemiBold" pitchFamily="34" charset="-120"/>
              </a:rPr>
              <a:t>Hallásvédő eszköz</a:t>
            </a:r>
            <a:endParaRPr lang="en-US" sz="1450" dirty="0"/>
          </a:p>
        </p:txBody>
      </p:sp>
      <p:sp>
        <p:nvSpPr>
          <p:cNvPr id="17" name="Text 11"/>
          <p:cNvSpPr/>
          <p:nvPr/>
        </p:nvSpPr>
        <p:spPr>
          <a:xfrm>
            <a:off x="6173137" y="4782641"/>
            <a:ext cx="5236039" cy="6735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Zajos munkakörnyezetben (pl. ipari konyhák, gépek közelében) szükség esetén hallásvédő eszköz használata indokolt a tartós halláskárosodás megelőzése érdekében.</a:t>
            </a:r>
            <a:endParaRPr lang="en-US" sz="1200" dirty="0"/>
          </a:p>
        </p:txBody>
      </p:sp>
      <p:sp>
        <p:nvSpPr>
          <p:cNvPr id="18" name="Shape 12"/>
          <p:cNvSpPr/>
          <p:nvPr/>
        </p:nvSpPr>
        <p:spPr>
          <a:xfrm>
            <a:off x="782519" y="5595342"/>
            <a:ext cx="10626658" cy="525562"/>
          </a:xfrm>
          <a:prstGeom prst="roundRect">
            <a:avLst>
              <a:gd name="adj" fmla="val 12554"/>
            </a:avLst>
          </a:prstGeom>
          <a:solidFill>
            <a:srgbClr val="F4D4F7"/>
          </a:solidFill>
          <a:ln/>
        </p:spPr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" y="5806480"/>
            <a:ext cx="196349" cy="157063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1292986" y="5745857"/>
            <a:ext cx="10568715" cy="224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védőruházatot rendszeresen tisztítani és cserélni kell. A sérült vagy elhasználódott védőeszközöket azonnal le kell cserélni.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1264</Words>
  <Application>Microsoft Office PowerPoint</Application>
  <PresentationFormat>Szélesvásznú</PresentationFormat>
  <Paragraphs>128</Paragraphs>
  <Slides>10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7" baseType="lpstr">
      <vt:lpstr>Source Sans 3 Bold</vt:lpstr>
      <vt:lpstr>Twemoji Mozilla</vt:lpstr>
      <vt:lpstr>Source Serif 4 SemiBold</vt:lpstr>
      <vt:lpstr>Arial</vt:lpstr>
      <vt:lpstr>Source Sans 3</vt:lpstr>
      <vt:lpstr>Calibri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felhasználó</dc:creator>
  <cp:lastModifiedBy>felhasználó</cp:lastModifiedBy>
  <cp:revision>2</cp:revision>
  <dcterms:created xsi:type="dcterms:W3CDTF">2026-06-23T09:37:28Z</dcterms:created>
  <dcterms:modified xsi:type="dcterms:W3CDTF">2026-06-23T09:53:25Z</dcterms:modified>
</cp:coreProperties>
</file>