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2191695" cy="6858000"/>
  <p:notesSz cx="6858000" cy="12191695"/>
  <p:embeddedFontLst>
    <p:embeddedFont>
      <p:font typeface="Source Sans 3 ExtraLight"/>
      <p:regular r:id="rId201314"/>
    </p:embeddedFont>
    <p:embeddedFont>
      <p:font typeface="Source Sans 3 Light"/>
      <p:regular r:id="rId201315"/>
    </p:embeddedFont>
    <p:embeddedFont>
      <p:font typeface="Source Sans 3"/>
      <p:regular r:id="rId201316"/>
    </p:embeddedFont>
    <p:embeddedFont>
      <p:font typeface="Source Sans 3 Medium"/>
      <p:regular r:id="rId201317"/>
    </p:embeddedFont>
    <p:embeddedFont>
      <p:font typeface="Source Sans 3 SemiBold"/>
      <p:regular r:id="rId201318"/>
    </p:embeddedFont>
    <p:embeddedFont>
      <p:font typeface="Source Sans 3 Bold"/>
      <p:regular r:id="rId201319"/>
    </p:embeddedFont>
    <p:embeddedFont>
      <p:font typeface="Source Sans 3 ExtraBold"/>
      <p:regular r:id="rId201320"/>
    </p:embeddedFont>
    <p:embeddedFont>
      <p:font typeface="Source Sans 3 Black"/>
      <p:regular r:id="rId201321"/>
    </p:embeddedFont>
    <p:embeddedFont>
      <p:font typeface="Source Serif 4 ExtraLight"/>
      <p:regular r:id="rId201322"/>
    </p:embeddedFont>
    <p:embeddedFont>
      <p:font typeface="Source Serif 4 Light"/>
      <p:regular r:id="rId201323"/>
    </p:embeddedFont>
    <p:embeddedFont>
      <p:font typeface="Source Serif 4"/>
      <p:regular r:id="rId201324"/>
    </p:embeddedFont>
    <p:embeddedFont>
      <p:font typeface="Source Serif 4 Medium"/>
      <p:regular r:id="rId201325"/>
    </p:embeddedFont>
    <p:embeddedFont>
      <p:font typeface="Source Serif 4 SemiBold"/>
      <p:regular r:id="rId201326"/>
    </p:embeddedFont>
    <p:embeddedFont>
      <p:font typeface="Source Serif 4 Bold"/>
      <p:regular r:id="rId201327"/>
    </p:embeddedFont>
    <p:embeddedFont>
      <p:font typeface="Source Serif 4 ExtraBold"/>
      <p:regular r:id="rId201328"/>
    </p:embeddedFont>
    <p:embeddedFont>
      <p:font typeface="Source Serif 4 Black"/>
      <p:regular r:id="rId20132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Relationship Id="rId201317" Target="fonts/201317.fntdata" Type="http://schemas.openxmlformats.org/officeDocument/2006/relationships/font"/><Relationship Id="rId201318" Target="fonts/201318.fntdata" Type="http://schemas.openxmlformats.org/officeDocument/2006/relationships/font"/><Relationship Id="rId201319" Target="fonts/201319.fntdata" Type="http://schemas.openxmlformats.org/officeDocument/2006/relationships/font"/><Relationship Id="rId201320" Target="fonts/201320.fntdata" Type="http://schemas.openxmlformats.org/officeDocument/2006/relationships/font"/><Relationship Id="rId201321" Target="fonts/201321.fntdata" Type="http://schemas.openxmlformats.org/officeDocument/2006/relationships/font"/><Relationship Id="rId201322" Target="fonts/201322.fntdata" Type="http://schemas.openxmlformats.org/officeDocument/2006/relationships/font"/><Relationship Id="rId201323" Target="fonts/201323.fntdata" Type="http://schemas.openxmlformats.org/officeDocument/2006/relationships/font"/><Relationship Id="rId201324" Target="fonts/201324.fntdata" Type="http://schemas.openxmlformats.org/officeDocument/2006/relationships/font"/><Relationship Id="rId201325" Target="fonts/201325.fntdata" Type="http://schemas.openxmlformats.org/officeDocument/2006/relationships/font"/><Relationship Id="rId201326" Target="fonts/201326.fntdata" Type="http://schemas.openxmlformats.org/officeDocument/2006/relationships/font"/><Relationship Id="rId201327" Target="fonts/201327.fntdata" Type="http://schemas.openxmlformats.org/officeDocument/2006/relationships/font"/><Relationship Id="rId201328" Target="fonts/201328.fntdata" Type="http://schemas.openxmlformats.org/officeDocument/2006/relationships/font"/><Relationship Id="rId201329" Target="fonts/201329.fntdata" Type="http://schemas.openxmlformats.org/officeDocument/2006/relationships/font"/><Relationship Id="rId201330" Target="fonts/201330.fntdata" Type="http://schemas.openxmlformats.org/officeDocument/2006/relationships/font"/><Relationship Id="rId201331" Target="fonts/201331.fntdata" Type="http://schemas.openxmlformats.org/officeDocument/2006/relationships/font"/><Relationship Id="rId201332" Target="fonts/201332.fntdata" Type="http://schemas.openxmlformats.org/officeDocument/2006/relationships/font"/><Relationship Id="rId201333" Target="fonts/201333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875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svg"/><Relationship Id="rId9" Type="http://schemas.openxmlformats.org/officeDocument/2006/relationships/image" Target="../media/image-7-9.png"/><Relationship Id="rId10" Type="http://schemas.openxmlformats.org/officeDocument/2006/relationships/image" Target="../media/image-7-10.svg"/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69971" y="2666901"/>
            <a:ext cx="5303209" cy="586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65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Mosógépek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5269971" y="3552726"/>
            <a:ext cx="622363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Tájékoztató áttekintés a háztartási mosógépek típusairól, működési elveiről és főbb jellemzőiről — mindaz, amit a vásárlás előtt tudni érdemes.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086" y="860227"/>
            <a:ext cx="4364424" cy="469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95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Összefoglalás</a:t>
            </a:r>
            <a:endParaRPr lang="en-US" sz="2950" dirty="0"/>
          </a:p>
        </p:txBody>
      </p:sp>
      <p:sp>
        <p:nvSpPr>
          <p:cNvPr id="4" name="Shape 1"/>
          <p:cNvSpPr/>
          <p:nvPr/>
        </p:nvSpPr>
        <p:spPr>
          <a:xfrm>
            <a:off x="698086" y="1521123"/>
            <a:ext cx="6223638" cy="872728"/>
          </a:xfrm>
          <a:prstGeom prst="roundRect">
            <a:avLst>
              <a:gd name="adj" fmla="val 7680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63975" y="1687016"/>
            <a:ext cx="1877370" cy="234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Keverőtárcsás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863975" y="1998266"/>
            <a:ext cx="5891859" cy="229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Olcsó, egyszerű — de manuális beavatkozást igényel és koptatja a ruhát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698086" y="2521446"/>
            <a:ext cx="6223638" cy="872728"/>
          </a:xfrm>
          <a:prstGeom prst="roundRect">
            <a:avLst>
              <a:gd name="adj" fmla="val 7680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63975" y="2687340"/>
            <a:ext cx="1916164" cy="234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Automata (általában)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863975" y="2998589"/>
            <a:ext cx="5891859" cy="229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Minden textilre alkalmas, min. 4–4,5 kg kapacitás, teljes automatizálás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698086" y="3521770"/>
            <a:ext cx="6223638" cy="872728"/>
          </a:xfrm>
          <a:prstGeom prst="roundRect">
            <a:avLst>
              <a:gd name="adj" fmla="val 7680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63975" y="3687663"/>
            <a:ext cx="1877370" cy="234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Elöltöltős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863975" y="3998912"/>
            <a:ext cx="5891859" cy="229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Betekintő ablak, nagyobb helyigény, egy csapágy, kifelejtett ruha funkció</a:t>
            </a:r>
            <a:endParaRPr lang="en-US" sz="1250" dirty="0"/>
          </a:p>
        </p:txBody>
      </p:sp>
      <p:sp>
        <p:nvSpPr>
          <p:cNvPr id="13" name="Shape 10"/>
          <p:cNvSpPr/>
          <p:nvPr/>
        </p:nvSpPr>
        <p:spPr>
          <a:xfrm>
            <a:off x="698086" y="4522093"/>
            <a:ext cx="6223638" cy="872728"/>
          </a:xfrm>
          <a:prstGeom prst="roundRect">
            <a:avLst>
              <a:gd name="adj" fmla="val 7680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63975" y="4687987"/>
            <a:ext cx="1877370" cy="234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Felültöltős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863975" y="4999236"/>
            <a:ext cx="5891859" cy="229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Kompakt kialakítás, két csapágy, könnyen tisztítható adagoló</a:t>
            </a:r>
            <a:endParaRPr lang="en-US" sz="1250" dirty="0"/>
          </a:p>
        </p:txBody>
      </p:sp>
      <p:sp>
        <p:nvSpPr>
          <p:cNvPr id="16" name="Text 13"/>
          <p:cNvSpPr/>
          <p:nvPr/>
        </p:nvSpPr>
        <p:spPr>
          <a:xfrm>
            <a:off x="698086" y="5538391"/>
            <a:ext cx="6223638" cy="4593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megfelelő mosógép kiválasztásához mérlegelje a rendelkezésre álló helyet, a mosandó ruha típusát és mennyiségét, valamint a költségkeretét.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269971" y="2279948"/>
            <a:ext cx="794524" cy="374848"/>
          </a:xfrm>
          <a:prstGeom prst="roundRect">
            <a:avLst>
              <a:gd name="adj" fmla="val 17881"/>
            </a:avLst>
          </a:prstGeom>
          <a:solidFill>
            <a:srgbClr val="F4D4F7"/>
          </a:solidFill>
          <a:ln/>
        </p:spPr>
      </p:sp>
      <p:sp>
        <p:nvSpPr>
          <p:cNvPr id="4" name="Text 1"/>
          <p:cNvSpPr/>
          <p:nvPr/>
        </p:nvSpPr>
        <p:spPr>
          <a:xfrm>
            <a:off x="5389626" y="2339777"/>
            <a:ext cx="1164799" cy="255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1. TÍPUS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5269971" y="2734568"/>
            <a:ext cx="5940276" cy="586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65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Keverőtárcsás mosógép</a:t>
            </a:r>
            <a:endParaRPr lang="en-US" sz="3650" dirty="0"/>
          </a:p>
        </p:txBody>
      </p:sp>
      <p:sp>
        <p:nvSpPr>
          <p:cNvPr id="6" name="Text 3"/>
          <p:cNvSpPr/>
          <p:nvPr/>
        </p:nvSpPr>
        <p:spPr>
          <a:xfrm>
            <a:off x="5269971" y="3620393"/>
            <a:ext cx="6223638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keverőtárcsás mosógép a legegyszerűbb felépítésű háztartási mosógép. A mosóüst alján elhelyezkedő tárcsa forgatja a vizet és a ruhát, a sebességkülönbség révén távolítva el a szennyeződéseket.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98086" y="569714"/>
            <a:ext cx="1130272" cy="336550"/>
          </a:xfrm>
          <a:prstGeom prst="roundRect">
            <a:avLst>
              <a:gd name="adj" fmla="val 18359"/>
            </a:avLst>
          </a:prstGeom>
          <a:noFill/>
          <a:ln/>
          <a:effectLst>
            <a:outerShdw sx="100000" sy="100000" kx="0" ky="0" algn="bl" rotWithShape="0" blurRad="101600" dist="50800" dir="16200000">
              <a:srgbClr val="d75be2">
                <a:alpha val="100000"/>
              </a:srgbClr>
            </a:outerShdw>
          </a:effectLst>
        </p:spPr>
      </p:sp>
      <p:sp>
        <p:nvSpPr>
          <p:cNvPr id="3" name="Text 1"/>
          <p:cNvSpPr/>
          <p:nvPr/>
        </p:nvSpPr>
        <p:spPr>
          <a:xfrm>
            <a:off x="808414" y="624880"/>
            <a:ext cx="1519199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11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MŰKÖDÉSI ELV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98086" y="974030"/>
            <a:ext cx="9695116" cy="540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40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Hogyan működik a keverőtárcsás mosógép?</a:t>
            </a:r>
            <a:endParaRPr lang="en-US" sz="34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5590" y="1769170"/>
            <a:ext cx="6340515" cy="376326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338703" y="4525761"/>
            <a:ext cx="1576131" cy="5711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Szennyeződés kiürítése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5352346" y="4525761"/>
            <a:ext cx="1576131" cy="5711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Ruhák forgása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3333601" y="4668466"/>
            <a:ext cx="1576132" cy="285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Vízforgatás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698086" y="5723136"/>
            <a:ext cx="10795524" cy="5651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tárcsa forgása sebességkülönbséget teremt a víz és a ruha között — ez sodorja ki a szennyeződést a rostokból. Kb. </a:t>
            </a:r>
            <a:pPr algn="l" indent="0" marL="0">
              <a:lnSpc>
                <a:spcPct val="12800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Source Sans 3 Bold" pitchFamily="34" charset="0"/>
                <a:ea typeface="Source Sans 3 Bold" pitchFamily="34" charset="-122"/>
                <a:cs typeface="Source Sans 3 Bold" pitchFamily="34" charset="-120"/>
              </a:rPr>
              <a:t>1,5 kg ruha</a:t>
            </a:r>
            <a:pPr algn="l" indent="0" marL="0">
              <a:lnSpc>
                <a:spcPct val="128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mosására alkalmas, ehhez </a:t>
            </a:r>
            <a:pPr algn="l" indent="0" marL="0">
              <a:lnSpc>
                <a:spcPct val="12800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Source Sans 3 Bold" pitchFamily="34" charset="0"/>
                <a:ea typeface="Source Sans 3 Bold" pitchFamily="34" charset="-122"/>
                <a:cs typeface="Source Sans 3 Bold" pitchFamily="34" charset="-120"/>
              </a:rPr>
              <a:t>25–30 liter víz</a:t>
            </a:r>
            <a:pPr algn="l" indent="0" marL="0">
              <a:lnSpc>
                <a:spcPct val="128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szükséges. Viszonylag tisztán mos, de a ruha erősebb kopásnak van kitéve.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98086" y="661095"/>
            <a:ext cx="1833715" cy="350143"/>
          </a:xfrm>
          <a:prstGeom prst="roundRect">
            <a:avLst>
              <a:gd name="adj" fmla="val 18185"/>
            </a:avLst>
          </a:prstGeom>
          <a:noFill/>
          <a:ln/>
          <a:effectLst>
            <a:outerShdw sx="100000" sy="100000" kx="0" ky="0" algn="bl" rotWithShape="0" blurRad="101600" dist="50800" dir="16200000">
              <a:srgbClr val="d75be2">
                <a:alpha val="100000"/>
              </a:srgbClr>
            </a:outerShdw>
          </a:effectLst>
        </p:spPr>
      </p:sp>
      <p:sp>
        <p:nvSpPr>
          <p:cNvPr id="4" name="Text 1"/>
          <p:cNvSpPr/>
          <p:nvPr/>
        </p:nvSpPr>
        <p:spPr>
          <a:xfrm>
            <a:off x="811788" y="717947"/>
            <a:ext cx="2215896" cy="23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1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ELŐNYÖK ÉS HÁTRÁNYOK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98086" y="1083171"/>
            <a:ext cx="5703348" cy="557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Mit érdemes tudni róla?</a:t>
            </a:r>
            <a:endParaRPr lang="en-US" sz="3500" dirty="0"/>
          </a:p>
        </p:txBody>
      </p:sp>
      <p:sp>
        <p:nvSpPr>
          <p:cNvPr id="6" name="Shape 3"/>
          <p:cNvSpPr/>
          <p:nvPr/>
        </p:nvSpPr>
        <p:spPr>
          <a:xfrm>
            <a:off x="698086" y="1910457"/>
            <a:ext cx="6223638" cy="4286448"/>
          </a:xfrm>
          <a:prstGeom prst="roundRect">
            <a:avLst>
              <a:gd name="adj" fmla="val 1857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04436" y="1916807"/>
            <a:ext cx="6210938" cy="2136874"/>
          </a:xfrm>
          <a:prstGeom prst="rect">
            <a:avLst/>
          </a:prstGeom>
          <a:solidFill>
            <a:srgbClr val="F4D4F7"/>
          </a:solidFill>
          <a:ln/>
        </p:spPr>
      </p:sp>
      <p:sp>
        <p:nvSpPr>
          <p:cNvPr id="8" name="Text 5"/>
          <p:cNvSpPr/>
          <p:nvPr/>
        </p:nvSpPr>
        <p:spPr>
          <a:xfrm>
            <a:off x="893939" y="2106315"/>
            <a:ext cx="2229390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✅</a:t>
            </a:r>
            <a:pPr algn="l" indent="0" marL="0">
              <a:lnSpc>
                <a:spcPct val="1040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 Előnyök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893939" y="2492871"/>
            <a:ext cx="5831932" cy="13713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294640" indent="-294640">
              <a:lnSpc>
                <a:spcPct val="13000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Alacsony beszerzési ár</a:t>
            </a:r>
            <a:endParaRPr lang="en-US" sz="1450" dirty="0"/>
          </a:p>
          <a:p>
            <a:pPr algn="l" marL="294640" indent="-294640">
              <a:lnSpc>
                <a:spcPct val="13000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Egyszerű, könnyen javítható szerkezet</a:t>
            </a:r>
            <a:endParaRPr lang="en-US" sz="1450" dirty="0"/>
          </a:p>
          <a:p>
            <a:pPr algn="l" marL="294640" indent="-294640">
              <a:lnSpc>
                <a:spcPct val="13000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Viszonylag tisztán mos</a:t>
            </a:r>
            <a:endParaRPr lang="en-US" sz="1450" dirty="0"/>
          </a:p>
          <a:p>
            <a:pPr algn="l" marL="294640" indent="-294640">
              <a:lnSpc>
                <a:spcPct val="13000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Víz leengedése gégecsövön történik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704436" y="4053681"/>
            <a:ext cx="6210938" cy="2136874"/>
          </a:xfrm>
          <a:prstGeom prst="rect">
            <a:avLst/>
          </a:prstGeom>
          <a:solidFill>
            <a:srgbClr val="F4D4F7"/>
          </a:solidFill>
          <a:ln/>
        </p:spPr>
      </p:sp>
      <p:sp>
        <p:nvSpPr>
          <p:cNvPr id="11" name="Shape 8"/>
          <p:cNvSpPr/>
          <p:nvPr/>
        </p:nvSpPr>
        <p:spPr>
          <a:xfrm>
            <a:off x="704436" y="4053681"/>
            <a:ext cx="6210938" cy="25400"/>
          </a:xfrm>
          <a:prstGeom prst="roundRect">
            <a:avLst>
              <a:gd name="adj" fmla="val 313354"/>
            </a:avLst>
          </a:prstGeom>
          <a:solidFill>
            <a:srgbClr val="DABADD"/>
          </a:solidFill>
          <a:ln/>
        </p:spPr>
      </p:sp>
      <p:sp>
        <p:nvSpPr>
          <p:cNvPr id="12" name="Text 9"/>
          <p:cNvSpPr/>
          <p:nvPr/>
        </p:nvSpPr>
        <p:spPr>
          <a:xfrm>
            <a:off x="893939" y="4243189"/>
            <a:ext cx="2229390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❌</a:t>
            </a:r>
            <a:pPr algn="l" indent="0" marL="0">
              <a:lnSpc>
                <a:spcPct val="1040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 Hátrányok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893939" y="4629745"/>
            <a:ext cx="5831932" cy="13713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294640" indent="-294640">
              <a:lnSpc>
                <a:spcPct val="13000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Folyamatos emberi beavatkozást igényel</a:t>
            </a:r>
            <a:endParaRPr lang="en-US" sz="1450" dirty="0"/>
          </a:p>
          <a:p>
            <a:pPr algn="l" marL="294640" indent="-294640">
              <a:lnSpc>
                <a:spcPct val="13000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vizet nem melegíti</a:t>
            </a:r>
            <a:endParaRPr lang="en-US" sz="1450" dirty="0"/>
          </a:p>
          <a:p>
            <a:pPr algn="l" marL="294640" indent="-294640">
              <a:lnSpc>
                <a:spcPct val="13000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Erősen koptatja a ruhát</a:t>
            </a:r>
            <a:endParaRPr lang="en-US" sz="1450" dirty="0"/>
          </a:p>
          <a:p>
            <a:pPr algn="l" marL="294640" indent="-294640">
              <a:lnSpc>
                <a:spcPct val="13000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Finom textíliák mosására nem alkalmas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98086" y="594519"/>
            <a:ext cx="794524" cy="374848"/>
          </a:xfrm>
          <a:prstGeom prst="roundRect">
            <a:avLst>
              <a:gd name="adj" fmla="val 17881"/>
            </a:avLst>
          </a:prstGeom>
          <a:solidFill>
            <a:srgbClr val="F4D4F7"/>
          </a:solidFill>
          <a:ln/>
        </p:spPr>
      </p:sp>
      <p:sp>
        <p:nvSpPr>
          <p:cNvPr id="3" name="Text 1"/>
          <p:cNvSpPr/>
          <p:nvPr/>
        </p:nvSpPr>
        <p:spPr>
          <a:xfrm>
            <a:off x="817740" y="654348"/>
            <a:ext cx="1164799" cy="255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2. TÍPUS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698086" y="1049139"/>
            <a:ext cx="5500153" cy="586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65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Automata mosógépek</a:t>
            </a:r>
            <a:endParaRPr lang="en-US" sz="36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086" y="2159298"/>
            <a:ext cx="6846716" cy="387985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037708" y="2496344"/>
            <a:ext cx="3026195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0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A sulykoló mosási elv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8037708" y="2989064"/>
            <a:ext cx="3462152" cy="27329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lyukacsos palástú dob </a:t>
            </a:r>
            <a:pPr algn="l" indent="0" marL="0">
              <a:lnSpc>
                <a:spcPct val="1330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Source Sans 3 Bold" pitchFamily="34" charset="0"/>
                <a:ea typeface="Source Sans 3 Bold" pitchFamily="34" charset="-122"/>
                <a:cs typeface="Source Sans 3 Bold" pitchFamily="34" charset="-120"/>
              </a:rPr>
              <a:t>1/3-át lepi el a víz</a:t>
            </a:r>
            <a:pPr algn="l" indent="0" marL="0">
              <a:lnSpc>
                <a:spcPct val="133000"/>
              </a:lnSpc>
              <a:spcAft>
                <a:spcPts val="1400"/>
              </a:spcAft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A dobban lévő kis bordák kiemelik a ruhákat, majd visszaejtik őket — ez a sulykoló hatás tisztítja meg a textíliákat.</a:t>
            </a:r>
            <a:endParaRPr lang="en-US" sz="155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dob felváltva forog az egyik, majd a másik irányba, így biztosítva az egyenletes mosást minden ruhadarab számára.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086" y="591245"/>
            <a:ext cx="5943253" cy="410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55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Az automata mosógép programjai</a:t>
            </a:r>
            <a:endParaRPr lang="en-US" sz="2550" dirty="0"/>
          </a:p>
        </p:txBody>
      </p:sp>
      <p:sp>
        <p:nvSpPr>
          <p:cNvPr id="3" name="Shape 1"/>
          <p:cNvSpPr/>
          <p:nvPr/>
        </p:nvSpPr>
        <p:spPr>
          <a:xfrm>
            <a:off x="698086" y="1197273"/>
            <a:ext cx="558488" cy="837803"/>
          </a:xfrm>
          <a:prstGeom prst="roundRect">
            <a:avLst>
              <a:gd name="adj" fmla="val 360035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72607" y="1485305"/>
            <a:ext cx="209446" cy="26173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1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354302" y="1336873"/>
            <a:ext cx="1642724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Előmosás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1354302" y="1600895"/>
            <a:ext cx="10139307" cy="189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3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Makacs szennyeződések fellazítása</a:t>
            </a:r>
            <a:endParaRPr lang="en-US" sz="1050" dirty="0"/>
          </a:p>
        </p:txBody>
      </p:sp>
      <p:sp>
        <p:nvSpPr>
          <p:cNvPr id="7" name="Shape 5"/>
          <p:cNvSpPr/>
          <p:nvPr/>
        </p:nvSpPr>
        <p:spPr>
          <a:xfrm>
            <a:off x="698086" y="2132806"/>
            <a:ext cx="558488" cy="837803"/>
          </a:xfrm>
          <a:prstGeom prst="roundRect">
            <a:avLst>
              <a:gd name="adj" fmla="val 360035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72607" y="2420838"/>
            <a:ext cx="209446" cy="26173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2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354302" y="2272407"/>
            <a:ext cx="1642724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Főmosás</a:t>
            </a:r>
            <a:endParaRPr lang="en-US" sz="1250" dirty="0"/>
          </a:p>
        </p:txBody>
      </p:sp>
      <p:sp>
        <p:nvSpPr>
          <p:cNvPr id="10" name="Text 8"/>
          <p:cNvSpPr/>
          <p:nvPr/>
        </p:nvSpPr>
        <p:spPr>
          <a:xfrm>
            <a:off x="1354302" y="2536428"/>
            <a:ext cx="10139307" cy="189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3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Alapos tisztítás megfelelő hőmérsékleten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698086" y="3068340"/>
            <a:ext cx="558488" cy="837803"/>
          </a:xfrm>
          <a:prstGeom prst="roundRect">
            <a:avLst>
              <a:gd name="adj" fmla="val 360035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72607" y="3356372"/>
            <a:ext cx="209446" cy="26173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3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354302" y="3207941"/>
            <a:ext cx="1642724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Öblítés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1354302" y="3471962"/>
            <a:ext cx="10139307" cy="189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3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Mosószer-maradványok eltávolítása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698086" y="4003873"/>
            <a:ext cx="558488" cy="837803"/>
          </a:xfrm>
          <a:prstGeom prst="roundRect">
            <a:avLst>
              <a:gd name="adj" fmla="val 360035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72607" y="4291905"/>
            <a:ext cx="209446" cy="26173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4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354302" y="4143474"/>
            <a:ext cx="1642724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Centrifugálás</a:t>
            </a:r>
            <a:endParaRPr lang="en-US" sz="1250" dirty="0"/>
          </a:p>
        </p:txBody>
      </p:sp>
      <p:sp>
        <p:nvSpPr>
          <p:cNvPr id="18" name="Text 16"/>
          <p:cNvSpPr/>
          <p:nvPr/>
        </p:nvSpPr>
        <p:spPr>
          <a:xfrm>
            <a:off x="1354302" y="4407495"/>
            <a:ext cx="10139307" cy="189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3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Víz kivonása állítható fordulatszámmal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698086" y="4939407"/>
            <a:ext cx="558488" cy="837803"/>
          </a:xfrm>
          <a:prstGeom prst="roundRect">
            <a:avLst>
              <a:gd name="adj" fmla="val 360035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72607" y="5227439"/>
            <a:ext cx="209446" cy="26173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5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354302" y="5079008"/>
            <a:ext cx="1642724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Szárítás</a:t>
            </a:r>
            <a:endParaRPr lang="en-US" sz="1250" dirty="0"/>
          </a:p>
        </p:txBody>
      </p:sp>
      <p:sp>
        <p:nvSpPr>
          <p:cNvPr id="22" name="Text 20"/>
          <p:cNvSpPr/>
          <p:nvPr/>
        </p:nvSpPr>
        <p:spPr>
          <a:xfrm>
            <a:off x="1354302" y="5343029"/>
            <a:ext cx="10139307" cy="189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3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Extra funkció egyes modelleknél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698086" y="5887145"/>
            <a:ext cx="10795524" cy="3796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3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műveletek között a gép </a:t>
            </a:r>
            <a:pPr algn="l" indent="0" marL="0">
              <a:lnSpc>
                <a:spcPct val="11300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Source Sans 3 Bold" pitchFamily="34" charset="0"/>
                <a:ea typeface="Source Sans 3 Bold" pitchFamily="34" charset="-122"/>
                <a:cs typeface="Source Sans 3 Bold" pitchFamily="34" charset="-120"/>
              </a:rPr>
              <a:t>automatikusan adagolja és szivattyúzza a vizet</a:t>
            </a:r>
            <a:pPr algn="l" indent="0" marL="0">
              <a:lnSpc>
                <a:spcPct val="113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A programtól függetlenül állítható a centrifugálás fordulatszáma, a műveletek pedig nyomon követhetők a vezérlőpaneleken.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98086" y="679252"/>
            <a:ext cx="1846216" cy="374848"/>
          </a:xfrm>
          <a:prstGeom prst="roundRect">
            <a:avLst>
              <a:gd name="adj" fmla="val 17881"/>
            </a:avLst>
          </a:prstGeom>
          <a:solidFill>
            <a:srgbClr val="F4D4F7"/>
          </a:solidFill>
          <a:ln/>
        </p:spPr>
      </p:sp>
      <p:sp>
        <p:nvSpPr>
          <p:cNvPr id="3" name="Text 1"/>
          <p:cNvSpPr/>
          <p:nvPr/>
        </p:nvSpPr>
        <p:spPr>
          <a:xfrm>
            <a:off x="817740" y="739080"/>
            <a:ext cx="2216491" cy="255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ELÖLTÖLTŐS AUTOMATA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698086" y="1133872"/>
            <a:ext cx="5449950" cy="586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65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Elöltöltős mosógépek</a:t>
            </a:r>
            <a:endParaRPr lang="en-US" sz="36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98086" y="2019697"/>
            <a:ext cx="3465525" cy="182016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4507" y="2244527"/>
            <a:ext cx="2346762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Ruhabetöltő nyílás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024507" y="2657475"/>
            <a:ext cx="2914279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betöltőnyílás a készülék </a:t>
            </a:r>
            <a:pPr algn="l" indent="0" marL="0">
              <a:lnSpc>
                <a:spcPct val="1330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Source Sans 3 Bold" pitchFamily="34" charset="0"/>
                <a:ea typeface="Source Sans 3 Bold" pitchFamily="34" charset="-122"/>
                <a:cs typeface="Source Sans 3 Bold" pitchFamily="34" charset="-120"/>
              </a:rPr>
              <a:t>elején</a:t>
            </a:r>
            <a:pPr algn="l" indent="0" marL="0">
              <a:lnSpc>
                <a:spcPct val="133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található, kényelmes hozzáférést biztosítva.</a:t>
            </a:r>
            <a:endParaRPr lang="en-US" sz="15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3035" y="2019697"/>
            <a:ext cx="3465525" cy="182016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689457" y="2244527"/>
            <a:ext cx="2346762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Betekintő ablak</a:t>
            </a:r>
            <a:endParaRPr lang="en-US" sz="1800" dirty="0"/>
          </a:p>
        </p:txBody>
      </p:sp>
      <p:sp>
        <p:nvSpPr>
          <p:cNvPr id="10" name="Text 6"/>
          <p:cNvSpPr/>
          <p:nvPr/>
        </p:nvSpPr>
        <p:spPr>
          <a:xfrm>
            <a:off x="4689457" y="2657475"/>
            <a:ext cx="2914279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Az üvegablakon keresztül nyomon követhető a mosási folyamat.</a:t>
            </a:r>
            <a:endParaRPr lang="en-US" sz="15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27985" y="2019697"/>
            <a:ext cx="3465624" cy="182016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354407" y="2244527"/>
            <a:ext cx="2346762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Mosószer-adagoló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8354407" y="2657475"/>
            <a:ext cx="2914379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Tisztítása nehezebb, de a fiókos kialakítás pontos adagolást tesz lehetővé.</a:t>
            </a:r>
            <a:endParaRPr lang="en-US" sz="155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8086" y="4039295"/>
            <a:ext cx="3465525" cy="213935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24507" y="4264124"/>
            <a:ext cx="2397065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Helyigény és csapágy</a:t>
            </a:r>
            <a:endParaRPr lang="en-US" sz="1800" dirty="0"/>
          </a:p>
        </p:txBody>
      </p:sp>
      <p:sp>
        <p:nvSpPr>
          <p:cNvPr id="16" name="Text 10"/>
          <p:cNvSpPr/>
          <p:nvPr/>
        </p:nvSpPr>
        <p:spPr>
          <a:xfrm>
            <a:off x="1024507" y="4677073"/>
            <a:ext cx="2914279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Nagyobb helyet foglal, mint a felültöltős társa. Egyetlen csapágya egyszerűbb szerkezetet eredményez.</a:t>
            </a:r>
            <a:endParaRPr lang="en-US" sz="1550" dirty="0"/>
          </a:p>
        </p:txBody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63035" y="4039295"/>
            <a:ext cx="3465525" cy="2139355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4689457" y="4264124"/>
            <a:ext cx="2643617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Kifelejtett ruha funkció</a:t>
            </a:r>
            <a:endParaRPr lang="en-US" sz="1800" dirty="0"/>
          </a:p>
        </p:txBody>
      </p:sp>
      <p:sp>
        <p:nvSpPr>
          <p:cNvPr id="19" name="Text 12"/>
          <p:cNvSpPr/>
          <p:nvPr/>
        </p:nvSpPr>
        <p:spPr>
          <a:xfrm>
            <a:off x="4689457" y="4677073"/>
            <a:ext cx="2914279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Az újabb modellekben elérhető extra: a program indítása után is betehetjük a kimaradt ruhadarabot.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98086" y="916583"/>
            <a:ext cx="1729141" cy="325834"/>
          </a:xfrm>
          <a:prstGeom prst="roundRect">
            <a:avLst>
              <a:gd name="adj" fmla="val 18513"/>
            </a:avLst>
          </a:prstGeom>
          <a:solidFill>
            <a:srgbClr val="F4D4F7"/>
          </a:solidFill>
          <a:ln/>
        </p:spPr>
      </p:sp>
      <p:sp>
        <p:nvSpPr>
          <p:cNvPr id="3" name="Text 1"/>
          <p:cNvSpPr/>
          <p:nvPr/>
        </p:nvSpPr>
        <p:spPr>
          <a:xfrm>
            <a:off x="805735" y="970359"/>
            <a:ext cx="2123427" cy="218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FELÜLTÖLTŐS AUTOMATA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698086" y="1307009"/>
            <a:ext cx="5180081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30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Felültöltős mosógépek</a:t>
            </a:r>
            <a:endParaRPr lang="en-US" sz="33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086" y="2259112"/>
            <a:ext cx="6177403" cy="350053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006158" y="2464395"/>
            <a:ext cx="2721701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65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Főbb jellemzők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8006158" y="2889945"/>
            <a:ext cx="3493702" cy="818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felültöltős automata mosógépek a </a:t>
            </a:r>
            <a:pPr algn="l" indent="0" marL="0">
              <a:lnSpc>
                <a:spcPct val="12700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Source Sans 3 Bold" pitchFamily="34" charset="0"/>
                <a:ea typeface="Source Sans 3 Bold" pitchFamily="34" charset="-122"/>
                <a:cs typeface="Source Sans 3 Bold" pitchFamily="34" charset="-120"/>
              </a:rPr>
              <a:t>mosógép tetején</a:t>
            </a:r>
            <a:pPr algn="l" indent="0" marL="0">
              <a:lnSpc>
                <a:spcPct val="127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keresztül tölthetők be. Kisebb helyet foglalnak, ideálisak szűk mosókonyhákba.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8006158" y="3853557"/>
            <a:ext cx="3493702" cy="18058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284480" indent="-284480">
              <a:lnSpc>
                <a:spcPct val="12700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Két csapágy biztosítja a dob stabil forgását</a:t>
            </a:r>
            <a:endParaRPr lang="en-US" sz="1400" dirty="0"/>
          </a:p>
          <a:p>
            <a:pPr algn="l" marL="284480" indent="-284480">
              <a:lnSpc>
                <a:spcPct val="12700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Mosószer-adagolójuk könnyebben tisztítható</a:t>
            </a:r>
            <a:endParaRPr lang="en-US" sz="1400" dirty="0"/>
          </a:p>
          <a:p>
            <a:pPr algn="l" marL="284480" indent="-284480">
              <a:lnSpc>
                <a:spcPct val="12700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Programjaik megegyeznek az elöltöltős gépekével</a:t>
            </a:r>
            <a:endParaRPr lang="en-US" sz="1400" dirty="0"/>
          </a:p>
          <a:p>
            <a:pPr algn="l" marL="284480" indent="-284480">
              <a:lnSpc>
                <a:spcPct val="12700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Mindenfajta textil mosására alkalmasak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086" y="550763"/>
            <a:ext cx="4850286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0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Összehasonlítás: melyiket válasszam?</a:t>
            </a:r>
            <a:endParaRPr lang="en-US" sz="1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086" y="974824"/>
            <a:ext cx="5276123" cy="527625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23836" y="3114675"/>
            <a:ext cx="1782916" cy="146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90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Döntési szempontok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6223836" y="3311128"/>
            <a:ext cx="5276123" cy="3589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</a:t>
            </a:r>
            <a:pPr algn="l" indent="0" marL="0">
              <a:lnSpc>
                <a:spcPct val="100000"/>
              </a:lnSpc>
              <a:buNone/>
            </a:pPr>
            <a:r>
              <a:rPr lang="en-US" sz="750" b="1" dirty="0">
                <a:solidFill>
                  <a:srgbClr val="272525"/>
                </a:solidFill>
                <a:latin typeface="Source Sans 3 Bold" pitchFamily="34" charset="0"/>
                <a:ea typeface="Source Sans 3 Bold" pitchFamily="34" charset="-122"/>
                <a:cs typeface="Source Sans 3 Bold" pitchFamily="34" charset="-120"/>
              </a:rPr>
              <a:t>keverőtárcsás</a:t>
            </a:r>
            <a:pPr algn="l" indent="0" marL="0">
              <a:lnSpc>
                <a:spcPct val="100000"/>
              </a:lnSpc>
              <a:buNone/>
            </a:pPr>
            <a:r>
              <a:rPr lang="en-US" sz="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gép alacsony ára vonzó, de folyamatos felügyeletet igényel, és kíméletlenebb a ruhákhoz. Az </a:t>
            </a:r>
            <a:pPr algn="l" indent="0" marL="0">
              <a:lnSpc>
                <a:spcPct val="100000"/>
              </a:lnSpc>
              <a:buNone/>
            </a:pPr>
            <a:r>
              <a:rPr lang="en-US" sz="750" b="1" dirty="0">
                <a:solidFill>
                  <a:srgbClr val="272525"/>
                </a:solidFill>
                <a:latin typeface="Source Sans 3 Bold" pitchFamily="34" charset="0"/>
                <a:ea typeface="Source Sans 3 Bold" pitchFamily="34" charset="-122"/>
                <a:cs typeface="Source Sans 3 Bold" pitchFamily="34" charset="-120"/>
              </a:rPr>
              <a:t>automata gépek</a:t>
            </a:r>
            <a:pPr algn="l" indent="0" marL="0">
              <a:lnSpc>
                <a:spcPct val="100000"/>
              </a:lnSpc>
              <a:buNone/>
            </a:pPr>
            <a:r>
              <a:rPr lang="en-US" sz="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legyenek elöl- vagy felültöltősek — minden textil típusát kíméletesen mossák, minimum 4–4,5 kg kapacitással. Üzemeltetésükhöz vízvezeték-hálózatra és szennyvízelvezetésre van szükség.</a:t>
            </a:r>
            <a:endParaRPr lang="en-US" sz="750" dirty="0"/>
          </a:p>
        </p:txBody>
      </p:sp>
      <p:sp>
        <p:nvSpPr>
          <p:cNvPr id="6" name="Shape 3"/>
          <p:cNvSpPr/>
          <p:nvPr/>
        </p:nvSpPr>
        <p:spPr>
          <a:xfrm>
            <a:off x="6223836" y="3726160"/>
            <a:ext cx="5276123" cy="378817"/>
          </a:xfrm>
          <a:prstGeom prst="roundRect">
            <a:avLst>
              <a:gd name="adj" fmla="val 11058"/>
            </a:avLst>
          </a:prstGeom>
          <a:solidFill>
            <a:srgbClr val="F4D4F7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549" y="3852366"/>
            <a:ext cx="124616" cy="9971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547877" y="3795911"/>
            <a:ext cx="4852370" cy="2393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Ha helyhiányban szenved, a felültöltős automata a legjobb választás. Ha a kíméletes mosás az elsődleges szempont, az elöltöltős automata javasolt.</a:t>
            </a:r>
            <a:endParaRPr lang="en-US" sz="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2026-06-24T07:28:00Z</dcterms:created>
  <dcterms:modified xsi:type="dcterms:W3CDTF">2026-06-24T07:28:00Z</dcterms:modified>
</cp:coreProperties>
</file>