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Crimson Pro SemiBold"/>
      <p:regular r:id="rId201314"/>
    </p:embeddedFont>
    <p:embeddedFont>
      <p:font typeface="Crimson Pro Bold"/>
      <p:regular r:id="rId201315"/>
    </p:embeddedFont>
    <p:embeddedFont>
      <p:font typeface="Heebo"/>
      <p:regular r:id="rId201316"/>
    </p:embeddedFont>
    <p:embeddedFont>
      <p:font typeface="Heebo Bold"/>
      <p:regular r:id="rId2013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912813"/>
            <a:ext cx="443686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Memóriák és Háttértárolók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568401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Hardverismeret · 9. osztály · 2 tanóra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959447"/>
            <a:ext cx="902345" cy="266402"/>
          </a:xfrm>
          <a:prstGeom prst="roundRect">
            <a:avLst>
              <a:gd name="adj" fmla="val 6386"/>
            </a:avLst>
          </a:prstGeom>
          <a:solidFill>
            <a:srgbClr val="CCD7FF"/>
          </a:solidFill>
          <a:ln/>
        </p:spPr>
      </p:sp>
      <p:sp>
        <p:nvSpPr>
          <p:cNvPr id="6" name="Text 3"/>
          <p:cNvSpPr/>
          <p:nvPr/>
        </p:nvSpPr>
        <p:spPr>
          <a:xfrm>
            <a:off x="581174" y="3001938"/>
            <a:ext cx="118943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INFORMATIKA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1469306" y="2954685"/>
            <a:ext cx="857622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2150F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59123" y="3001938"/>
            <a:ext cx="1135187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9. ÉVFOLYAM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2397770" y="2954685"/>
            <a:ext cx="1326579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2150F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2487588" y="3001938"/>
            <a:ext cx="16041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MI-TÁMOGATOTT ÓRA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12874"/>
            <a:ext cx="469880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Összefoglalás és Házi Feladat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410221"/>
            <a:ext cx="2308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Legfontosabb tanulságok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250" y="1798216"/>
            <a:ext cx="212601" cy="2126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56816" y="1791146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RAM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= gyors munkamemória, áram nélkül törlődik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50" y="2514079"/>
            <a:ext cx="212601" cy="2126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6816" y="2507010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ROM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= állandó, nem módosítható tároló (BIOS)</a:t>
            </a:r>
            <a:endParaRPr lang="en-US" sz="11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250" y="3229942"/>
            <a:ext cx="212601" cy="21260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56816" y="3222873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HDD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= olcsó, nagy kapacitás, lassabb</a:t>
            </a:r>
            <a:endParaRPr lang="en-US" sz="11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250" y="3945806"/>
            <a:ext cx="212601" cy="2126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6816" y="3938736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SSD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= gyors, modern, energiahatékony – a jövő</a:t>
            </a:r>
            <a:endParaRPr lang="en-US" sz="1100" dirty="0"/>
          </a:p>
        </p:txBody>
      </p:sp>
      <p:sp>
        <p:nvSpPr>
          <p:cNvPr id="12" name="Shape 6"/>
          <p:cNvSpPr/>
          <p:nvPr/>
        </p:nvSpPr>
        <p:spPr>
          <a:xfrm>
            <a:off x="4647605" y="1268462"/>
            <a:ext cx="4107135" cy="3262089"/>
          </a:xfrm>
          <a:prstGeom prst="roundRect">
            <a:avLst>
              <a:gd name="adj" fmla="val 652"/>
            </a:avLst>
          </a:prstGeom>
          <a:solidFill>
            <a:srgbClr val="2150FE"/>
          </a:solidFill>
          <a:ln/>
        </p:spPr>
      </p:sp>
      <p:sp>
        <p:nvSpPr>
          <p:cNvPr id="13" name="Text 7"/>
          <p:cNvSpPr/>
          <p:nvPr/>
        </p:nvSpPr>
        <p:spPr>
          <a:xfrm>
            <a:off x="4789363" y="1410221"/>
            <a:ext cx="2229222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🏠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 Házi Feladat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4789363" y="1778198"/>
            <a:ext cx="3823618" cy="8079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Vizsgáld meg az otthoni eszközöd memóriáit és háttértárolóit!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Készíts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1 oldalas összehasonlítást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az iskolai gépekkel:</a:t>
            </a:r>
            <a:endParaRPr lang="en-US" sz="1100" dirty="0"/>
          </a:p>
        </p:txBody>
      </p:sp>
      <p:sp>
        <p:nvSpPr>
          <p:cNvPr id="15" name="Text 9"/>
          <p:cNvSpPr/>
          <p:nvPr/>
        </p:nvSpPr>
        <p:spPr>
          <a:xfrm>
            <a:off x="4789363" y="2713732"/>
            <a:ext cx="3823618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Mekkora a RAM?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HDD vagy SSD?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Milyen DDR generáció?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97594"/>
            <a:ext cx="400742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Mit fogunk megtanulni?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053182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37877" y="119494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RAM fogalma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1501453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Mit jelent a véletlenszerű elérésű memória és milyen típusai vannak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011784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637877" y="215354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Memória vs. Háttértár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37877" y="2460054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Mi a különbség a munkamemória és az állandó tárolás között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2970386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37877" y="311214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SSD vs. HDD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37877" y="3418656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Technológiai összehasonlítás: sebesség, ár, megbízhatóság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496119" y="3928988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637877" y="407074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Teljesítmény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37877" y="4377258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Hogyan befolyásolja a memóriatípus a számítógép működését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17488"/>
            <a:ext cx="543803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 történik a szerkesztett adattal?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4339" y="1448321"/>
            <a:ext cx="262823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A memória a számítógép munkamemóriája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4339" y="2032992"/>
            <a:ext cx="262823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Amikor egy dokumentumot szerkesztesz, az adat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aktívan a RAM-ban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tárolódik. Kikapcsoláskor ez az információ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eltűnik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– hacsak el nem mentetted.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6024339" y="3099718"/>
            <a:ext cx="2628230" cy="1233190"/>
          </a:xfrm>
          <a:prstGeom prst="roundRect">
            <a:avLst>
              <a:gd name="adj" fmla="val 1724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098" y="3305249"/>
            <a:ext cx="177180" cy="14175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85037" y="3262685"/>
            <a:ext cx="202577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memória gyors, de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illékony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: áram nélkül elveszíti tartalmát. A háttértároló állandó, de lassabb.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37406"/>
            <a:ext cx="602210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RAM – Véletlenszerű Elérésű Memória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163910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RAM a számítógép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aktív munkaterülete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 Minél nagyobb és gyorsabb, annál több feladatot kezel egyszerre.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1550194"/>
            <a:ext cx="4004965" cy="15070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392263" y="1648941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56927" y="213627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DRAM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56927" y="2442790"/>
            <a:ext cx="368334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Dinamikus RAM – régebbi típus, ma már nem használatos. Folyamatos frissítést igényel.</a:t>
            </a:r>
            <a:endParaRPr lang="en-US" sz="11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2842" y="1550194"/>
            <a:ext cx="4005039" cy="150703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539061" y="1648941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2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4803651" y="213627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SRAM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4803651" y="2442790"/>
            <a:ext cx="36834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Statikus RAM – nagyon gyors, de drága.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Cache-memóriákban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alkalmazzák a processzor közelében.</a:t>
            </a:r>
            <a:endParaRPr lang="en-US" sz="11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198986"/>
            <a:ext cx="4004965" cy="150703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392263" y="329773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3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656927" y="37850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SDRAM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656927" y="4091583"/>
            <a:ext cx="368334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Szinkron DRAM – az órajelhez szinkronizálva működik, hatékonyabb adatátvitel.</a:t>
            </a:r>
            <a:endParaRPr lang="en-US" sz="11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2842" y="3198986"/>
            <a:ext cx="4005039" cy="150703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39061" y="329773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4</a:t>
            </a:r>
            <a:endParaRPr lang="en-US" sz="1650" dirty="0"/>
          </a:p>
        </p:txBody>
      </p:sp>
      <p:sp>
        <p:nvSpPr>
          <p:cNvPr id="18" name="Text 12"/>
          <p:cNvSpPr/>
          <p:nvPr/>
        </p:nvSpPr>
        <p:spPr>
          <a:xfrm>
            <a:off x="4803651" y="37850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DDR1–DDR5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4803651" y="4091583"/>
            <a:ext cx="36834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Double Data Rate – minden generáció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kétszeres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adatátviteli sebességet hoz. A DDR5 a legmodernebb.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5875" y="415156"/>
            <a:ext cx="363378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ROM – Csak Olvasható Memória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1285875" y="2235101"/>
            <a:ext cx="16478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 a ROM?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1285875" y="2447925"/>
            <a:ext cx="3169965" cy="254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ROM tartalmát a </a:t>
            </a:r>
            <a:pPr algn="l" indent="0" marL="0">
              <a:lnSpc>
                <a:spcPct val="111000"/>
              </a:lnSpc>
              <a:buNone/>
            </a:pPr>
            <a:r>
              <a:rPr lang="en-US" sz="7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gyártás során</a:t>
            </a:r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rögzítik. Kikapcsolás után </a:t>
            </a:r>
            <a:pPr algn="l" indent="0" marL="0">
              <a:lnSpc>
                <a:spcPct val="111000"/>
              </a:lnSpc>
              <a:buNone/>
            </a:pPr>
            <a:r>
              <a:rPr lang="en-US" sz="750" b="1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megmarad</a:t>
            </a:r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nem írható felül rendes működés közben.</a:t>
            </a:r>
            <a:endParaRPr lang="en-US" sz="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923" y="880765"/>
            <a:ext cx="3169965" cy="316996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588" y="4194646"/>
            <a:ext cx="3268414" cy="5336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38275" y="4304184"/>
            <a:ext cx="11906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BIOS / UEFI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1438275" y="4491410"/>
            <a:ext cx="2992189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gép indításakor ez vezérli a hardverek inicializálását</a:t>
            </a:r>
            <a:endParaRPr lang="en-US" sz="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9711" y="4194646"/>
            <a:ext cx="3268414" cy="53369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756398" y="4304184"/>
            <a:ext cx="1190625" cy="14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Firmware</a:t>
            </a:r>
            <a:endParaRPr lang="en-US" sz="900" dirty="0"/>
          </a:p>
        </p:txBody>
      </p:sp>
      <p:sp>
        <p:nvSpPr>
          <p:cNvPr id="11" name="Text 6"/>
          <p:cNvSpPr/>
          <p:nvPr/>
        </p:nvSpPr>
        <p:spPr>
          <a:xfrm>
            <a:off x="4756398" y="4491410"/>
            <a:ext cx="2992189" cy="127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Eszközök beágyazott vezérlőprogramjai (pl. billentyűzet, egér)</a:t>
            </a:r>
            <a:endParaRPr lang="en-US" sz="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634058"/>
            <a:ext cx="726653" cy="266402"/>
          </a:xfrm>
          <a:prstGeom prst="roundRect">
            <a:avLst>
              <a:gd name="adj" fmla="val 6386"/>
            </a:avLst>
          </a:prstGeom>
          <a:solidFill>
            <a:srgbClr val="CCD7FF"/>
          </a:solidFill>
          <a:ln/>
        </p:spPr>
      </p:sp>
      <p:sp>
        <p:nvSpPr>
          <p:cNvPr id="4" name="Text 1"/>
          <p:cNvSpPr/>
          <p:nvPr/>
        </p:nvSpPr>
        <p:spPr>
          <a:xfrm>
            <a:off x="581174" y="1676549"/>
            <a:ext cx="101374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2. TANÓRA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957164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Háttértárolók – Hol laknak a fájljaid?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96119" y="3055739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RAM nem elég! Az operációs rendszer, programok és dokumentumok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állandó tárolást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igényelnek. Erre szolgálnak a háttértárolók.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08248"/>
            <a:ext cx="632497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HDD vs. SSD – Részletes összehasonlítás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323305"/>
            <a:ext cx="3902943" cy="3152477"/>
          </a:xfrm>
          <a:prstGeom prst="roundRect">
            <a:avLst>
              <a:gd name="adj" fmla="val 675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2789" y="1417886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Szempont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1968922" y="1417886"/>
            <a:ext cx="145367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HDD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3253680" y="1417886"/>
            <a:ext cx="145606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SSD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642789" y="1829098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Technológia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1968922" y="1829098"/>
            <a:ext cx="99647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Mágneses lemez + fej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3253680" y="1829098"/>
            <a:ext cx="99886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Flash memória chipek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642789" y="2467124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Elérési idő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1968922" y="2467124"/>
            <a:ext cx="145367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5–10 ms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3253680" y="2467124"/>
            <a:ext cx="145606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~0,1 ms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2789" y="2878336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Mozgó rész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1968922" y="2878336"/>
            <a:ext cx="99647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Igen – sérülékeny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3253680" y="2878336"/>
            <a:ext cx="99886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Nincs – robusztus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42789" y="3516362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Energia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1968922" y="3516362"/>
            <a:ext cx="99647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Nagyobb fogyasztás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3253680" y="3516362"/>
            <a:ext cx="99886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Energiatakarékos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642789" y="4154388"/>
            <a:ext cx="149505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Ár/GB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1968922" y="4154388"/>
            <a:ext cx="145367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Olcsóbb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3253680" y="4154388"/>
            <a:ext cx="145606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Drágább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4749701" y="130559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Mit válassz?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4749701" y="1668810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Az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SSD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minden szempontból fejlettebb: gyorsabb, csendesebb, strapabíróbb. Az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HDD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ott maradhat, ahol nagy kapacitás kell alacsony áron (pl. szerverek, archiválás).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749701" y="2508721"/>
            <a:ext cx="3902943" cy="779562"/>
          </a:xfrm>
          <a:prstGeom prst="roundRect">
            <a:avLst>
              <a:gd name="adj" fmla="val 2728"/>
            </a:avLst>
          </a:prstGeom>
          <a:solidFill>
            <a:srgbClr val="B6FCB8"/>
          </a:solidFill>
          <a:ln/>
        </p:spPr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1460" y="2714253"/>
            <a:ext cx="177180" cy="141759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5210398" y="2671688"/>
            <a:ext cx="330048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jövő egyértelműen az SSD-ké – ma már az új gépek alapértelmezett tárolója.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0562"/>
            <a:ext cx="427977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Egyéb Tárolótechnológiák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87066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59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Optikai Tárolók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CD-ROM (700 MB), DVD (4,7 GB), Blu-ray (25–50 GB). Lézersugár olvassa. Ma már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kisebb szerepet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játszanak.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887066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9959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Flash Memória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USB pendrive, memóriakártya.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Hordozható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nincs mozgó alkatrész, áram nélkül is megőrzi az adatot.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887066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9959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Felhőalapú Tárolás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30242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Távoli szervereken tárolt adat. Elérés interneten keresztül.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Nem fizikai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eszköz a felhasználó oldalán.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413519"/>
            <a:ext cx="3892897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0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MI-támogatott Csoportmunka</a:t>
            </a:r>
            <a:endParaRPr lang="en-US" sz="2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708" y="918865"/>
            <a:ext cx="6726510" cy="24349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02523" y="2759464"/>
            <a:ext cx="1685035" cy="21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Prezentáció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702523" y="2025538"/>
            <a:ext cx="1685035" cy="21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MI-elemzés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1702523" y="1284123"/>
            <a:ext cx="1685035" cy="21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Keresés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827336" y="3447306"/>
            <a:ext cx="748925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három lépésben felépített feladat során a diákok először önállóan gyűjtenek adatokat az SSD és HDD boot idejéről, majd MI-eszközzel elemeztetik az eredményeket, végül csoportbemutatóban osztják meg a tanulságokat.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827336" y="3930402"/>
            <a:ext cx="2051224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ChatGPT / Claude promptok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827336" y="4182963"/>
            <a:ext cx="3612207" cy="5179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i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"Hasonlítsd össze az SSD és HDD boot időit!"</a:t>
            </a:r>
            <a:endParaRPr lang="en-US" sz="850" dirty="0"/>
          </a:p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i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"Magyarázd el 9. osztályosoknak, miért kell RAM és háttértár is!"</a:t>
            </a:r>
            <a:endParaRPr lang="en-US" sz="850" dirty="0"/>
          </a:p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i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"Készíts összehasonlító táblázatot RAM és ROM között!"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4709071" y="3930402"/>
            <a:ext cx="18139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152D47"/>
                </a:solidFill>
                <a:latin typeface="Crimson Pro SemiBold" pitchFamily="34" charset="0"/>
                <a:ea typeface="Crimson Pro SemiBold" pitchFamily="34" charset="-122"/>
                <a:cs typeface="Crimson Pro SemiBold" pitchFamily="34" charset="-120"/>
              </a:rPr>
              <a:t>Mit értékelünk?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4709071" y="4182963"/>
            <a:ext cx="3612207" cy="5179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RAM és háttértár közötti különbség megértése</a:t>
            </a:r>
            <a:endParaRPr lang="en-US" sz="850" dirty="0"/>
          </a:p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SSD és HDD előnyei/hátrányai</a:t>
            </a:r>
            <a:endParaRPr lang="en-US" sz="850" dirty="0"/>
          </a:p>
          <a:p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Aktív részvétel és </a:t>
            </a:r>
            <a:pPr algn="l" marL="342900" indent="-342900">
              <a:lnSpc>
                <a:spcPct val="118000"/>
              </a:lnSpc>
              <a:buSzPct val="100000"/>
              <a:buChar char="•"/>
            </a:pPr>
            <a:r>
              <a:rPr lang="en-US" sz="85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értelmes MI-használat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2026-06-15T17:07:17Z</dcterms:created>
  <dcterms:modified xsi:type="dcterms:W3CDTF">2026-06-15T17:07:17Z</dcterms:modified>
</cp:coreProperties>
</file>