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true" autoCompressPictures="0" embedTrueTypeFonts="true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notesMasterIdLst>
    <p:notesMasterId r:id="rId10"/>
  </p:notesMasterIdLst>
  <p:sldSz cx="9144000" cy="5143500"/>
  <p:notesSz cx="5143500" cy="9144000"/>
  <p:embeddedFontLst>
    <p:embeddedFont>
      <p:font typeface="Mukta"/>
      <p:regular r:id="rId201314"/>
    </p:embeddedFont>
    <p:embeddedFont>
      <p:font typeface="Mukta Medium"/>
      <p:regular r:id="rId201315"/>
    </p:embeddedFont>
    <p:embeddedFont>
      <p:font typeface="Mukta ExtraLight"/>
      <p:regular r:id="rId201316"/>
    </p:embeddedFont>
    <p:embeddedFont>
      <p:font typeface="Mukta Light"/>
      <p:regular r:id="rId201317"/>
    </p:embeddedFont>
    <p:embeddedFont>
      <p:font typeface="Mukta ExtraBold"/>
      <p:regular r:id="rId201318"/>
    </p:embeddedFont>
    <p:embeddedFont>
      <p:font typeface="Mukta SemiBold"/>
      <p:regular r:id="rId201319"/>
    </p:embeddedFont>
    <p:embeddedFont>
      <p:font typeface="Mukta Bold"/>
      <p:regular r:id="rId201320"/>
    </p:embeddedFont>
    <p:embeddedFont>
      <p:font typeface="Prompt Bold"/>
      <p:regular r:id="rId201321"/>
    </p:embeddedFont>
    <p:embeddedFont>
      <p:font typeface="Prompt ExtraBold"/>
      <p:regular r:id="rId201322"/>
    </p:embeddedFont>
    <p:embeddedFont>
      <p:font typeface="Prompt Thin"/>
      <p:regular r:id="rId201323"/>
    </p:embeddedFont>
    <p:embeddedFont>
      <p:font typeface="Prompt ExtraLight"/>
      <p:regular r:id="rId201324"/>
    </p:embeddedFont>
    <p:embeddedFont>
      <p:font typeface="Prompt Light"/>
      <p:regular r:id="rId201325"/>
    </p:embeddedFont>
    <p:embeddedFont>
      <p:font typeface="Prompt"/>
      <p:regular r:id="rId201326"/>
    </p:embeddedFont>
    <p:embeddedFont>
      <p:font typeface="Prompt Medium"/>
      <p:regular r:id="rId201327"/>
    </p:embeddedFont>
    <p:embeddedFont>
      <p:font typeface="Prompt SemiBold"/>
      <p:regular r:id="rId201328"/>
    </p:embeddedFont>
    <p:embeddedFont>
      <p:font typeface="Prompt Black"/>
      <p:regular r:id="rId201329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01314" Target="fonts/201314.fntdata" Type="http://schemas.openxmlformats.org/officeDocument/2006/relationships/font"/><Relationship Id="rId201315" Target="fonts/201315.fntdata" Type="http://schemas.openxmlformats.org/officeDocument/2006/relationships/font"/><Relationship Id="rId201316" Target="fonts/201316.fntdata" Type="http://schemas.openxmlformats.org/officeDocument/2006/relationships/font"/><Relationship Id="rId201317" Target="fonts/201317.fntdata" Type="http://schemas.openxmlformats.org/officeDocument/2006/relationships/font"/><Relationship Id="rId201318" Target="fonts/201318.fntdata" Type="http://schemas.openxmlformats.org/officeDocument/2006/relationships/font"/><Relationship Id="rId201319" Target="fonts/201319.fntdata" Type="http://schemas.openxmlformats.org/officeDocument/2006/relationships/font"/><Relationship Id="rId201320" Target="fonts/201320.fntdata" Type="http://schemas.openxmlformats.org/officeDocument/2006/relationships/font"/><Relationship Id="rId201321" Target="fonts/201321.fntdata" Type="http://schemas.openxmlformats.org/officeDocument/2006/relationships/font"/><Relationship Id="rId201322" Target="fonts/201322.fntdata" Type="http://schemas.openxmlformats.org/officeDocument/2006/relationships/font"/><Relationship Id="rId201323" Target="fonts/201323.fntdata" Type="http://schemas.openxmlformats.org/officeDocument/2006/relationships/font"/><Relationship Id="rId201324" Target="fonts/201324.fntdata" Type="http://schemas.openxmlformats.org/officeDocument/2006/relationships/font"/><Relationship Id="rId201325" Target="fonts/201325.fntdata" Type="http://schemas.openxmlformats.org/officeDocument/2006/relationships/font"/><Relationship Id="rId201326" Target="fonts/201326.fntdata" Type="http://schemas.openxmlformats.org/officeDocument/2006/relationships/font"/><Relationship Id="rId201327" Target="fonts/201327.fntdata" Type="http://schemas.openxmlformats.org/officeDocument/2006/relationships/font"/><Relationship Id="rId201328" Target="fonts/201328.fntdata" Type="http://schemas.openxmlformats.org/officeDocument/2006/relationships/font"/><Relationship Id="rId201329" Target="fonts/201329.fntdata" Type="http://schemas.openxmlformats.org/officeDocument/2006/relationships/font"/><Relationship Id="rId201330" Target="fonts/201330.fntdata" Type="http://schemas.openxmlformats.org/officeDocument/2006/relationships/font"/><Relationship Id="rId201331" Target="fonts/201331.fntdata" Type="http://schemas.openxmlformats.org/officeDocument/2006/relationships/font"/><Relationship Id="rId201332" Target="fonts/201332.fntdata" Type="http://schemas.openxmlformats.org/officeDocument/2006/relationships/font"/><Relationship Id="rId201333" Target="fonts/201333.fntdata" Type="http://schemas.openxmlformats.org/officeDocument/2006/relationships/font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mas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B0C23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svg"/><Relationship Id="rId3" Type="http://schemas.openxmlformats.org/officeDocument/2006/relationships/image" Target="../media/image-2-3.png"/><Relationship Id="rId4" Type="http://schemas.openxmlformats.org/officeDocument/2006/relationships/image" Target="../media/image-2-4.svg"/><Relationship Id="rId5" Type="http://schemas.openxmlformats.org/officeDocument/2006/relationships/image" Target="../media/image-2-1.png"/><Relationship Id="rId6" Type="http://schemas.openxmlformats.org/officeDocument/2006/relationships/image" Target="../media/image-2-2.svg"/><Relationship Id="rId7" Type="http://schemas.openxmlformats.org/officeDocument/2006/relationships/image" Target="../media/image-2-7.png"/><Relationship Id="rId8" Type="http://schemas.openxmlformats.org/officeDocument/2006/relationships/image" Target="../media/image-2-8.svg"/><Relationship Id="rId9" Type="http://schemas.openxmlformats.org/officeDocument/2006/relationships/image" Target="../media/image-2-9.png"/><Relationship Id="rId10" Type="http://schemas.openxmlformats.org/officeDocument/2006/relationships/image" Target="../media/image-2-10.svg"/><Relationship Id="rId11" Type="http://schemas.openxmlformats.org/officeDocument/2006/relationships/image" Target="../media/image-2-11.png"/><Relationship Id="rId12" Type="http://schemas.openxmlformats.org/officeDocument/2006/relationships/image" Target="../media/image-2-12.svg"/><Relationship Id="rId13" Type="http://schemas.openxmlformats.org/officeDocument/2006/relationships/slideLayout" Target="../slideLayouts/slideLayout2.xml"/><Relationship Id="rId1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2.png"/><Relationship Id="rId2" Type="http://schemas.openxmlformats.org/officeDocument/2006/relationships/image" Target="../media/image-4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svg"/><Relationship Id="rId4" Type="http://schemas.openxmlformats.org/officeDocument/2006/relationships/image" Target="../media/image-6-4.png"/><Relationship Id="rId5" Type="http://schemas.openxmlformats.org/officeDocument/2006/relationships/image" Target="../media/image-6-5.svg"/><Relationship Id="rId6" Type="http://schemas.openxmlformats.org/officeDocument/2006/relationships/image" Target="../media/image-6-2.png"/><Relationship Id="rId7" Type="http://schemas.openxmlformats.org/officeDocument/2006/relationships/image" Target="../media/image-6-3.svg"/><Relationship Id="rId8" Type="http://schemas.openxmlformats.org/officeDocument/2006/relationships/slideLayout" Target="../slideLayouts/slideLayout2.xml"/><Relationship Id="rId9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540023" y="1942356"/>
            <a:ext cx="1341983" cy="290066"/>
          </a:xfrm>
          <a:prstGeom prst="roundRect">
            <a:avLst>
              <a:gd name="adj" fmla="val 17874"/>
            </a:avLst>
          </a:prstGeom>
          <a:solidFill>
            <a:srgbClr val="321A2C"/>
          </a:solidFill>
          <a:ln/>
        </p:spPr>
      </p:sp>
      <p:sp>
        <p:nvSpPr>
          <p:cNvPr id="4" name="Text 1"/>
          <p:cNvSpPr/>
          <p:nvPr/>
        </p:nvSpPr>
        <p:spPr>
          <a:xfrm>
            <a:off x="632594" y="1988641"/>
            <a:ext cx="1614041" cy="1974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9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9. ÉVFOLYAM · A1 SZINT</a:t>
            </a:r>
            <a:endParaRPr lang="en-US" sz="950" dirty="0"/>
          </a:p>
        </p:txBody>
      </p:sp>
      <p:sp>
        <p:nvSpPr>
          <p:cNvPr id="5" name="Text 2"/>
          <p:cNvSpPr/>
          <p:nvPr/>
        </p:nvSpPr>
        <p:spPr>
          <a:xfrm>
            <a:off x="540023" y="2294111"/>
            <a:ext cx="3886200" cy="4286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Meine Schule</a:t>
            </a:r>
            <a:endParaRPr lang="en-US" sz="2700" dirty="0"/>
          </a:p>
        </p:txBody>
      </p:sp>
      <p:sp>
        <p:nvSpPr>
          <p:cNvPr id="6" name="Text 3"/>
          <p:cNvSpPr/>
          <p:nvPr/>
        </p:nvSpPr>
        <p:spPr>
          <a:xfrm>
            <a:off x="540023" y="2954164"/>
            <a:ext cx="5092154" cy="2469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2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Iskolabemutató készítése </a:t>
            </a:r>
            <a:pPr algn="l" indent="0" marL="0">
              <a:lnSpc>
                <a:spcPct val="133000"/>
              </a:lnSpc>
              <a:buNone/>
            </a:pPr>
            <a:r>
              <a:rPr lang="en-US" sz="1200" b="1" dirty="0">
                <a:solidFill>
                  <a:srgbClr val="A95B95"/>
                </a:solidFill>
                <a:latin typeface="Mukta Bold" pitchFamily="34" charset="0"/>
                <a:ea typeface="Mukta Bold" pitchFamily="34" charset="-122"/>
                <a:cs typeface="Mukta Bold" pitchFamily="34" charset="-120"/>
              </a:rPr>
              <a:t>mesterséges intelligencia segítségével</a:t>
            </a:r>
            <a:endParaRPr lang="en-US" sz="1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40023" y="442392"/>
            <a:ext cx="636538" cy="260152"/>
          </a:xfrm>
          <a:prstGeom prst="roundRect">
            <a:avLst>
              <a:gd name="adj" fmla="val 18372"/>
            </a:avLst>
          </a:prstGeom>
          <a:noFill/>
          <a:ln/>
          <a:effectLst>
            <a:outerShdw sx="100000" sy="100000" kx="0" ky="0" algn="bl" rotWithShape="0" blurRad="101600" dist="50800" dir="16200000">
              <a:srgbClr val="a95b95">
                <a:alpha val="100000"/>
              </a:srgbClr>
            </a:outerShdw>
          </a:effectLst>
        </p:spPr>
      </p:sp>
      <p:sp>
        <p:nvSpPr>
          <p:cNvPr id="3" name="Text 1"/>
          <p:cNvSpPr/>
          <p:nvPr/>
        </p:nvSpPr>
        <p:spPr>
          <a:xfrm>
            <a:off x="625301" y="485031"/>
            <a:ext cx="923181" cy="1748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8000"/>
              </a:lnSpc>
              <a:buNone/>
            </a:pPr>
            <a:r>
              <a:rPr lang="en-US" sz="850" dirty="0">
                <a:solidFill>
                  <a:srgbClr val="A95B95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SZÓKINCS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540023" y="754931"/>
            <a:ext cx="3618309" cy="3951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45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Iskolai szavak</a:t>
            </a:r>
            <a:endParaRPr lang="en-US" sz="24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40023" y="1346746"/>
            <a:ext cx="284485" cy="28448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540023" y="1795090"/>
            <a:ext cx="1580555" cy="1975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2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die Schule</a:t>
            </a:r>
            <a:endParaRPr lang="en-US" sz="1200" dirty="0"/>
          </a:p>
        </p:txBody>
      </p:sp>
      <p:sp>
        <p:nvSpPr>
          <p:cNvPr id="7" name="Text 4"/>
          <p:cNvSpPr/>
          <p:nvPr/>
        </p:nvSpPr>
        <p:spPr>
          <a:xfrm>
            <a:off x="540023" y="2071315"/>
            <a:ext cx="3950047" cy="218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8000"/>
              </a:lnSpc>
              <a:buNone/>
            </a:pPr>
            <a:r>
              <a:rPr lang="en-US" sz="11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az iskola</a:t>
            </a:r>
            <a:endParaRPr lang="en-US" sz="1100" dirty="0"/>
          </a:p>
        </p:txBody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53930" y="1346746"/>
            <a:ext cx="284485" cy="284485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4653930" y="1795090"/>
            <a:ext cx="1580555" cy="1975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2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das Klassenzimmer</a:t>
            </a:r>
            <a:endParaRPr lang="en-US" sz="1200" dirty="0"/>
          </a:p>
        </p:txBody>
      </p:sp>
      <p:sp>
        <p:nvSpPr>
          <p:cNvPr id="10" name="Text 6"/>
          <p:cNvSpPr/>
          <p:nvPr/>
        </p:nvSpPr>
        <p:spPr>
          <a:xfrm>
            <a:off x="4653930" y="2071315"/>
            <a:ext cx="3950047" cy="218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8000"/>
              </a:lnSpc>
              <a:buNone/>
            </a:pPr>
            <a:r>
              <a:rPr lang="en-US" sz="11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a tanterem</a:t>
            </a:r>
            <a:endParaRPr lang="en-US" sz="1100" dirty="0"/>
          </a:p>
        </p:txBody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0023" y="2552254"/>
            <a:ext cx="284485" cy="284485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540023" y="3000598"/>
            <a:ext cx="2082701" cy="1975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2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der Schüler / die Schülerin</a:t>
            </a:r>
            <a:endParaRPr lang="en-US" sz="1200" dirty="0"/>
          </a:p>
        </p:txBody>
      </p:sp>
      <p:sp>
        <p:nvSpPr>
          <p:cNvPr id="13" name="Text 8"/>
          <p:cNvSpPr/>
          <p:nvPr/>
        </p:nvSpPr>
        <p:spPr>
          <a:xfrm>
            <a:off x="540023" y="3276823"/>
            <a:ext cx="3950047" cy="218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8000"/>
              </a:lnSpc>
              <a:buNone/>
            </a:pPr>
            <a:r>
              <a:rPr lang="en-US" sz="11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a tanuló (fiú / lány)</a:t>
            </a:r>
            <a:endParaRPr lang="en-US" sz="1100" dirty="0"/>
          </a:p>
        </p:txBody>
      </p:sp>
      <p:pic>
        <p:nvPicPr>
          <p:cNvPr id="14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53930" y="2552254"/>
            <a:ext cx="284485" cy="284485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4653930" y="3000598"/>
            <a:ext cx="1935138" cy="1975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2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der Lehrer / die Lehrerin</a:t>
            </a:r>
            <a:endParaRPr lang="en-US" sz="1200" dirty="0"/>
          </a:p>
        </p:txBody>
      </p:sp>
      <p:sp>
        <p:nvSpPr>
          <p:cNvPr id="16" name="Text 10"/>
          <p:cNvSpPr/>
          <p:nvPr/>
        </p:nvSpPr>
        <p:spPr>
          <a:xfrm>
            <a:off x="4653930" y="3276823"/>
            <a:ext cx="3950047" cy="218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8000"/>
              </a:lnSpc>
              <a:buNone/>
            </a:pPr>
            <a:r>
              <a:rPr lang="en-US" sz="11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a tanár (férfi / nő)</a:t>
            </a:r>
            <a:endParaRPr lang="en-US" sz="1100" dirty="0"/>
          </a:p>
        </p:txBody>
      </p:sp>
      <p:pic>
        <p:nvPicPr>
          <p:cNvPr id="17" name="Image 4" descr="preencoded.png">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0023" y="3757761"/>
            <a:ext cx="284485" cy="284485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540023" y="4206106"/>
            <a:ext cx="1580555" cy="1975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2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das Buch</a:t>
            </a:r>
            <a:endParaRPr lang="en-US" sz="1200" dirty="0"/>
          </a:p>
        </p:txBody>
      </p:sp>
      <p:sp>
        <p:nvSpPr>
          <p:cNvPr id="19" name="Text 12"/>
          <p:cNvSpPr/>
          <p:nvPr/>
        </p:nvSpPr>
        <p:spPr>
          <a:xfrm>
            <a:off x="540023" y="4482331"/>
            <a:ext cx="3950047" cy="218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8000"/>
              </a:lnSpc>
              <a:buNone/>
            </a:pPr>
            <a:r>
              <a:rPr lang="en-US" sz="11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a könyv</a:t>
            </a:r>
            <a:endParaRPr lang="en-US" sz="1100" dirty="0"/>
          </a:p>
        </p:txBody>
      </p:sp>
      <p:pic>
        <p:nvPicPr>
          <p:cNvPr id="20" name="Image 5" descr="preencoded.png">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653930" y="3757761"/>
            <a:ext cx="284485" cy="284485"/>
          </a:xfrm>
          <a:prstGeom prst="rect">
            <a:avLst/>
          </a:prstGeom>
        </p:spPr>
      </p:pic>
      <p:sp>
        <p:nvSpPr>
          <p:cNvPr id="21" name="Text 13"/>
          <p:cNvSpPr/>
          <p:nvPr/>
        </p:nvSpPr>
        <p:spPr>
          <a:xfrm>
            <a:off x="4653930" y="4206106"/>
            <a:ext cx="1580555" cy="1975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20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das Heft</a:t>
            </a:r>
            <a:endParaRPr lang="en-US" sz="1200" dirty="0"/>
          </a:p>
        </p:txBody>
      </p:sp>
      <p:sp>
        <p:nvSpPr>
          <p:cNvPr id="22" name="Text 14"/>
          <p:cNvSpPr/>
          <p:nvPr/>
        </p:nvSpPr>
        <p:spPr>
          <a:xfrm>
            <a:off x="4653930" y="4482331"/>
            <a:ext cx="3950047" cy="218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8000"/>
              </a:lnSpc>
              <a:buNone/>
            </a:pPr>
            <a:r>
              <a:rPr lang="en-US" sz="11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a füzet</a:t>
            </a:r>
            <a:endParaRPr lang="en-US" sz="11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40023" y="464790"/>
            <a:ext cx="586829" cy="226144"/>
          </a:xfrm>
          <a:prstGeom prst="roundRect">
            <a:avLst>
              <a:gd name="adj" fmla="val 18986"/>
            </a:avLst>
          </a:prstGeom>
          <a:noFill/>
          <a:ln/>
          <a:effectLst>
            <a:outerShdw sx="100000" sy="100000" kx="0" ky="0" algn="bl" rotWithShape="0" blurRad="101600" dist="50800" dir="16200000">
              <a:srgbClr val="a95b95">
                <a:alpha val="100000"/>
              </a:srgbClr>
            </a:outerShdw>
          </a:effectLst>
        </p:spPr>
      </p:sp>
      <p:sp>
        <p:nvSpPr>
          <p:cNvPr id="3" name="Text 1"/>
          <p:cNvSpPr/>
          <p:nvPr/>
        </p:nvSpPr>
        <p:spPr>
          <a:xfrm>
            <a:off x="616669" y="503113"/>
            <a:ext cx="890736" cy="1494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2000"/>
              </a:lnSpc>
              <a:buNone/>
            </a:pPr>
            <a:r>
              <a:rPr lang="en-US" sz="800" dirty="0">
                <a:solidFill>
                  <a:srgbClr val="A95B95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NYELVTAN</a:t>
            </a:r>
            <a:endParaRPr lang="en-US" sz="800" dirty="0"/>
          </a:p>
        </p:txBody>
      </p:sp>
      <p:sp>
        <p:nvSpPr>
          <p:cNvPr id="4" name="Text 2"/>
          <p:cNvSpPr/>
          <p:nvPr/>
        </p:nvSpPr>
        <p:spPr>
          <a:xfrm>
            <a:off x="540023" y="733202"/>
            <a:ext cx="3296841" cy="3549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2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A </a:t>
            </a:r>
            <a:pPr algn="l" indent="0" marL="0">
              <a:lnSpc>
                <a:spcPct val="104000"/>
              </a:lnSpc>
              <a:buNone/>
            </a:pPr>
            <a:r>
              <a:rPr lang="en-US" sz="2200" dirty="0">
                <a:solidFill>
                  <a:srgbClr val="A95B95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sein</a:t>
            </a:r>
            <a:pPr algn="l" indent="0" marL="0">
              <a:lnSpc>
                <a:spcPct val="104000"/>
              </a:lnSpc>
              <a:buNone/>
            </a:pPr>
            <a:r>
              <a:rPr lang="en-US" sz="22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 ige</a:t>
            </a:r>
            <a:endParaRPr lang="en-US" sz="220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0023" y="1508596"/>
            <a:ext cx="5132487" cy="2908399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5988918" y="1342058"/>
            <a:ext cx="3076947" cy="1868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2000"/>
              </a:lnSpc>
              <a:buNone/>
            </a:pPr>
            <a:r>
              <a:rPr lang="en-US" sz="1000" b="1" dirty="0">
                <a:solidFill>
                  <a:srgbClr val="DAD8E9"/>
                </a:solidFill>
                <a:latin typeface="Mukta Bold" pitchFamily="34" charset="0"/>
                <a:ea typeface="Mukta Bold" pitchFamily="34" charset="-122"/>
                <a:cs typeface="Mukta Bold" pitchFamily="34" charset="-120"/>
              </a:rPr>
              <a:t>sein = lenni</a:t>
            </a:r>
            <a:endParaRPr lang="en-US" sz="1000" dirty="0"/>
          </a:p>
        </p:txBody>
      </p:sp>
      <p:sp>
        <p:nvSpPr>
          <p:cNvPr id="7" name="Shape 4"/>
          <p:cNvSpPr/>
          <p:nvPr/>
        </p:nvSpPr>
        <p:spPr>
          <a:xfrm>
            <a:off x="5988918" y="1647899"/>
            <a:ext cx="2619747" cy="1973312"/>
          </a:xfrm>
          <a:prstGeom prst="roundRect">
            <a:avLst>
              <a:gd name="adj" fmla="val 2720"/>
            </a:avLst>
          </a:prstGeom>
          <a:noFill/>
          <a:ln w="4763">
            <a:solidFill>
              <a:srgbClr val="FFFFFF">
                <a:alpha val="24000"/>
              </a:srgbClr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121524" y="1720900"/>
            <a:ext cx="1504355" cy="1868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2000"/>
              </a:lnSpc>
              <a:buNone/>
            </a:pPr>
            <a:r>
              <a:rPr lang="en-US" sz="1000" b="1" dirty="0">
                <a:solidFill>
                  <a:srgbClr val="DAD8E9"/>
                </a:solidFill>
                <a:latin typeface="Mukta Bold" pitchFamily="34" charset="0"/>
                <a:ea typeface="Mukta Bold" pitchFamily="34" charset="-122"/>
                <a:cs typeface="Mukta Bold" pitchFamily="34" charset="-120"/>
              </a:rPr>
              <a:t>ich</a:t>
            </a:r>
            <a:endParaRPr lang="en-US" sz="1000" dirty="0"/>
          </a:p>
        </p:txBody>
      </p:sp>
      <p:sp>
        <p:nvSpPr>
          <p:cNvPr id="9" name="Text 6"/>
          <p:cNvSpPr/>
          <p:nvPr/>
        </p:nvSpPr>
        <p:spPr>
          <a:xfrm>
            <a:off x="7428979" y="1720900"/>
            <a:ext cx="1504355" cy="1868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2000"/>
              </a:lnSpc>
              <a:buNone/>
            </a:pPr>
            <a:r>
              <a:rPr lang="en-US" sz="10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bin</a:t>
            </a:r>
            <a:endParaRPr lang="en-US" sz="1000" dirty="0"/>
          </a:p>
        </p:txBody>
      </p:sp>
      <p:sp>
        <p:nvSpPr>
          <p:cNvPr id="10" name="Text 7"/>
          <p:cNvSpPr/>
          <p:nvPr/>
        </p:nvSpPr>
        <p:spPr>
          <a:xfrm>
            <a:off x="6121524" y="2048991"/>
            <a:ext cx="1504355" cy="1868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2000"/>
              </a:lnSpc>
              <a:buNone/>
            </a:pPr>
            <a:r>
              <a:rPr lang="en-US" sz="1000" b="1" dirty="0">
                <a:solidFill>
                  <a:srgbClr val="DAD8E9"/>
                </a:solidFill>
                <a:latin typeface="Mukta Bold" pitchFamily="34" charset="0"/>
                <a:ea typeface="Mukta Bold" pitchFamily="34" charset="-122"/>
                <a:cs typeface="Mukta Bold" pitchFamily="34" charset="-120"/>
              </a:rPr>
              <a:t>du</a:t>
            </a:r>
            <a:endParaRPr lang="en-US" sz="1000" dirty="0"/>
          </a:p>
        </p:txBody>
      </p:sp>
      <p:sp>
        <p:nvSpPr>
          <p:cNvPr id="11" name="Text 8"/>
          <p:cNvSpPr/>
          <p:nvPr/>
        </p:nvSpPr>
        <p:spPr>
          <a:xfrm>
            <a:off x="7428979" y="2048991"/>
            <a:ext cx="1504355" cy="1868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2000"/>
              </a:lnSpc>
              <a:buNone/>
            </a:pPr>
            <a:r>
              <a:rPr lang="en-US" sz="10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bist</a:t>
            </a:r>
            <a:endParaRPr lang="en-US" sz="1000" dirty="0"/>
          </a:p>
        </p:txBody>
      </p:sp>
      <p:sp>
        <p:nvSpPr>
          <p:cNvPr id="12" name="Text 9"/>
          <p:cNvSpPr/>
          <p:nvPr/>
        </p:nvSpPr>
        <p:spPr>
          <a:xfrm>
            <a:off x="6121524" y="2377083"/>
            <a:ext cx="1504355" cy="1868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2000"/>
              </a:lnSpc>
              <a:buNone/>
            </a:pPr>
            <a:r>
              <a:rPr lang="en-US" sz="1000" b="1" dirty="0">
                <a:solidFill>
                  <a:srgbClr val="DAD8E9"/>
                </a:solidFill>
                <a:latin typeface="Mukta Bold" pitchFamily="34" charset="0"/>
                <a:ea typeface="Mukta Bold" pitchFamily="34" charset="-122"/>
                <a:cs typeface="Mukta Bold" pitchFamily="34" charset="-120"/>
              </a:rPr>
              <a:t>er / sie / es</a:t>
            </a:r>
            <a:endParaRPr lang="en-US" sz="1000" dirty="0"/>
          </a:p>
        </p:txBody>
      </p:sp>
      <p:sp>
        <p:nvSpPr>
          <p:cNvPr id="13" name="Text 10"/>
          <p:cNvSpPr/>
          <p:nvPr/>
        </p:nvSpPr>
        <p:spPr>
          <a:xfrm>
            <a:off x="7428979" y="2377083"/>
            <a:ext cx="1504355" cy="1868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2000"/>
              </a:lnSpc>
              <a:buNone/>
            </a:pPr>
            <a:r>
              <a:rPr lang="en-US" sz="10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ist</a:t>
            </a:r>
            <a:endParaRPr lang="en-US" sz="1000" dirty="0"/>
          </a:p>
        </p:txBody>
      </p:sp>
      <p:sp>
        <p:nvSpPr>
          <p:cNvPr id="14" name="Text 11"/>
          <p:cNvSpPr/>
          <p:nvPr/>
        </p:nvSpPr>
        <p:spPr>
          <a:xfrm>
            <a:off x="6121524" y="2705174"/>
            <a:ext cx="1504355" cy="1868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2000"/>
              </a:lnSpc>
              <a:buNone/>
            </a:pPr>
            <a:r>
              <a:rPr lang="en-US" sz="1000" b="1" dirty="0">
                <a:solidFill>
                  <a:srgbClr val="DAD8E9"/>
                </a:solidFill>
                <a:latin typeface="Mukta Bold" pitchFamily="34" charset="0"/>
                <a:ea typeface="Mukta Bold" pitchFamily="34" charset="-122"/>
                <a:cs typeface="Mukta Bold" pitchFamily="34" charset="-120"/>
              </a:rPr>
              <a:t>wir</a:t>
            </a:r>
            <a:endParaRPr lang="en-US" sz="1000" dirty="0"/>
          </a:p>
        </p:txBody>
      </p:sp>
      <p:sp>
        <p:nvSpPr>
          <p:cNvPr id="15" name="Text 12"/>
          <p:cNvSpPr/>
          <p:nvPr/>
        </p:nvSpPr>
        <p:spPr>
          <a:xfrm>
            <a:off x="7428979" y="2705174"/>
            <a:ext cx="1504355" cy="1868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2000"/>
              </a:lnSpc>
              <a:buNone/>
            </a:pPr>
            <a:r>
              <a:rPr lang="en-US" sz="10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sind</a:t>
            </a:r>
            <a:endParaRPr lang="en-US" sz="1000" dirty="0"/>
          </a:p>
        </p:txBody>
      </p:sp>
      <p:sp>
        <p:nvSpPr>
          <p:cNvPr id="16" name="Text 13"/>
          <p:cNvSpPr/>
          <p:nvPr/>
        </p:nvSpPr>
        <p:spPr>
          <a:xfrm>
            <a:off x="6121524" y="3033266"/>
            <a:ext cx="1504355" cy="1868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2000"/>
              </a:lnSpc>
              <a:buNone/>
            </a:pPr>
            <a:r>
              <a:rPr lang="en-US" sz="1000" b="1" dirty="0">
                <a:solidFill>
                  <a:srgbClr val="DAD8E9"/>
                </a:solidFill>
                <a:latin typeface="Mukta Bold" pitchFamily="34" charset="0"/>
                <a:ea typeface="Mukta Bold" pitchFamily="34" charset="-122"/>
                <a:cs typeface="Mukta Bold" pitchFamily="34" charset="-120"/>
              </a:rPr>
              <a:t>ihr</a:t>
            </a:r>
            <a:endParaRPr lang="en-US" sz="1000" dirty="0"/>
          </a:p>
        </p:txBody>
      </p:sp>
      <p:sp>
        <p:nvSpPr>
          <p:cNvPr id="17" name="Text 14"/>
          <p:cNvSpPr/>
          <p:nvPr/>
        </p:nvSpPr>
        <p:spPr>
          <a:xfrm>
            <a:off x="7428979" y="3033266"/>
            <a:ext cx="1504355" cy="1868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2000"/>
              </a:lnSpc>
              <a:buNone/>
            </a:pPr>
            <a:r>
              <a:rPr lang="en-US" sz="10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seid</a:t>
            </a:r>
            <a:endParaRPr lang="en-US" sz="1000" dirty="0"/>
          </a:p>
        </p:txBody>
      </p:sp>
      <p:sp>
        <p:nvSpPr>
          <p:cNvPr id="18" name="Text 15"/>
          <p:cNvSpPr/>
          <p:nvPr/>
        </p:nvSpPr>
        <p:spPr>
          <a:xfrm>
            <a:off x="6121524" y="3361358"/>
            <a:ext cx="1504355" cy="1868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2000"/>
              </a:lnSpc>
              <a:buNone/>
            </a:pPr>
            <a:r>
              <a:rPr lang="en-US" sz="1000" b="1" dirty="0">
                <a:solidFill>
                  <a:srgbClr val="DAD8E9"/>
                </a:solidFill>
                <a:latin typeface="Mukta Bold" pitchFamily="34" charset="0"/>
                <a:ea typeface="Mukta Bold" pitchFamily="34" charset="-122"/>
                <a:cs typeface="Mukta Bold" pitchFamily="34" charset="-120"/>
              </a:rPr>
              <a:t>sie / Sie</a:t>
            </a:r>
            <a:endParaRPr lang="en-US" sz="1000" dirty="0"/>
          </a:p>
        </p:txBody>
      </p:sp>
      <p:sp>
        <p:nvSpPr>
          <p:cNvPr id="19" name="Text 16"/>
          <p:cNvSpPr/>
          <p:nvPr/>
        </p:nvSpPr>
        <p:spPr>
          <a:xfrm>
            <a:off x="7428979" y="3361358"/>
            <a:ext cx="1504355" cy="1868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2000"/>
              </a:lnSpc>
              <a:buNone/>
            </a:pPr>
            <a:r>
              <a:rPr lang="en-US" sz="10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sind</a:t>
            </a:r>
            <a:endParaRPr lang="en-US" sz="1000" dirty="0"/>
          </a:p>
        </p:txBody>
      </p:sp>
      <p:sp>
        <p:nvSpPr>
          <p:cNvPr id="20" name="Shape 17"/>
          <p:cNvSpPr/>
          <p:nvPr/>
        </p:nvSpPr>
        <p:spPr>
          <a:xfrm>
            <a:off x="5988918" y="3740200"/>
            <a:ext cx="2619747" cy="819522"/>
          </a:xfrm>
          <a:prstGeom prst="roundRect">
            <a:avLst>
              <a:gd name="adj" fmla="val 6549"/>
            </a:avLst>
          </a:prstGeom>
          <a:solidFill>
            <a:srgbClr val="542C49"/>
          </a:solidFill>
          <a:ln/>
        </p:spPr>
      </p:sp>
      <p:pic>
        <p:nvPicPr>
          <p:cNvPr id="21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6687" y="3916635"/>
            <a:ext cx="159693" cy="127769"/>
          </a:xfrm>
          <a:prstGeom prst="rect">
            <a:avLst/>
          </a:prstGeom>
        </p:spPr>
      </p:pic>
      <p:sp>
        <p:nvSpPr>
          <p:cNvPr id="22" name="Text 18"/>
          <p:cNvSpPr/>
          <p:nvPr/>
        </p:nvSpPr>
        <p:spPr>
          <a:xfrm>
            <a:off x="6404149" y="3867299"/>
            <a:ext cx="2076748" cy="56532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2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Twemoji Mozilla" pitchFamily="34" charset="0"/>
                <a:ea typeface="Twemoji Mozilla" pitchFamily="34" charset="-122"/>
                <a:cs typeface="Twemoji Mozilla" pitchFamily="34" charset="-120"/>
              </a:rPr>
              <a:t>📝</a:t>
            </a:r>
            <a:pPr algn="l" indent="0" marL="0">
              <a:lnSpc>
                <a:spcPct val="122000"/>
              </a:lnSpc>
              <a:buNone/>
            </a:pPr>
            <a:r>
              <a:rPr lang="en-US" sz="1000" dirty="0">
                <a:solidFill>
                  <a:srgbClr val="FFFFFF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 Példák: </a:t>
            </a:r>
            <a:pPr algn="l" indent="0" marL="0">
              <a:lnSpc>
                <a:spcPct val="122000"/>
              </a:lnSpc>
              <a:buNone/>
            </a:pPr>
            <a:r>
              <a:rPr lang="en-US" sz="1000" b="1" dirty="0">
                <a:solidFill>
                  <a:srgbClr val="FFFFFF"/>
                </a:solidFill>
                <a:latin typeface="Mukta Bold" pitchFamily="34" charset="0"/>
                <a:ea typeface="Mukta Bold" pitchFamily="34" charset="-122"/>
                <a:cs typeface="Mukta Bold" pitchFamily="34" charset="-120"/>
              </a:rPr>
              <a:t>Ich bin Schüler.</a:t>
            </a:r>
            <a:pPr algn="l" indent="0" marL="0">
              <a:lnSpc>
                <a:spcPct val="122000"/>
              </a:lnSpc>
              <a:buNone/>
            </a:pPr>
            <a:r>
              <a:rPr lang="en-US" sz="1000" dirty="0">
                <a:solidFill>
                  <a:srgbClr val="FFFFFF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 (Tanuló vagyok.) · </a:t>
            </a:r>
            <a:pPr algn="l" indent="0" marL="0">
              <a:lnSpc>
                <a:spcPct val="122000"/>
              </a:lnSpc>
              <a:buNone/>
            </a:pPr>
            <a:r>
              <a:rPr lang="en-US" sz="1000" b="1" dirty="0">
                <a:solidFill>
                  <a:srgbClr val="FFFFFF"/>
                </a:solidFill>
                <a:latin typeface="Mukta Bold" pitchFamily="34" charset="0"/>
                <a:ea typeface="Mukta Bold" pitchFamily="34" charset="-122"/>
                <a:cs typeface="Mukta Bold" pitchFamily="34" charset="-120"/>
              </a:rPr>
              <a:t>Das ist meine Schule.</a:t>
            </a:r>
            <a:pPr algn="l" indent="0" marL="0">
              <a:lnSpc>
                <a:spcPct val="122000"/>
              </a:lnSpc>
              <a:buNone/>
            </a:pPr>
            <a:r>
              <a:rPr lang="en-US" sz="1000" dirty="0">
                <a:solidFill>
                  <a:srgbClr val="FFFFFF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 (Ez az én iskolám.)</a:t>
            </a:r>
            <a:endParaRPr lang="en-US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40023" y="464790"/>
            <a:ext cx="586829" cy="226144"/>
          </a:xfrm>
          <a:prstGeom prst="roundRect">
            <a:avLst>
              <a:gd name="adj" fmla="val 18986"/>
            </a:avLst>
          </a:prstGeom>
          <a:noFill/>
          <a:ln/>
          <a:effectLst>
            <a:outerShdw sx="100000" sy="100000" kx="0" ky="0" algn="bl" rotWithShape="0" blurRad="101600" dist="50800" dir="16200000">
              <a:srgbClr val="a95b95">
                <a:alpha val="100000"/>
              </a:srgbClr>
            </a:outerShdw>
          </a:effectLst>
        </p:spPr>
      </p:sp>
      <p:sp>
        <p:nvSpPr>
          <p:cNvPr id="3" name="Text 1"/>
          <p:cNvSpPr/>
          <p:nvPr/>
        </p:nvSpPr>
        <p:spPr>
          <a:xfrm>
            <a:off x="616669" y="503113"/>
            <a:ext cx="890736" cy="1494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2000"/>
              </a:lnSpc>
              <a:buNone/>
            </a:pPr>
            <a:r>
              <a:rPr lang="en-US" sz="800" dirty="0">
                <a:solidFill>
                  <a:srgbClr val="A95B95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NYELVTAN</a:t>
            </a:r>
            <a:endParaRPr lang="en-US" sz="800" dirty="0"/>
          </a:p>
        </p:txBody>
      </p:sp>
      <p:sp>
        <p:nvSpPr>
          <p:cNvPr id="4" name="Text 2"/>
          <p:cNvSpPr/>
          <p:nvPr/>
        </p:nvSpPr>
        <p:spPr>
          <a:xfrm>
            <a:off x="540023" y="733202"/>
            <a:ext cx="3296841" cy="3549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2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A </a:t>
            </a:r>
            <a:pPr algn="l" indent="0" marL="0">
              <a:lnSpc>
                <a:spcPct val="104000"/>
              </a:lnSpc>
              <a:buNone/>
            </a:pPr>
            <a:r>
              <a:rPr lang="en-US" sz="2200" dirty="0">
                <a:solidFill>
                  <a:srgbClr val="A95B95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haben</a:t>
            </a:r>
            <a:pPr algn="l" indent="0" marL="0">
              <a:lnSpc>
                <a:spcPct val="104000"/>
              </a:lnSpc>
              <a:buNone/>
            </a:pPr>
            <a:r>
              <a:rPr lang="en-US" sz="22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 ige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540023" y="1342058"/>
            <a:ext cx="3076947" cy="1868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2000"/>
              </a:lnSpc>
              <a:buNone/>
            </a:pPr>
            <a:r>
              <a:rPr lang="en-US" sz="1000" b="1" dirty="0">
                <a:solidFill>
                  <a:srgbClr val="DAD8E9"/>
                </a:solidFill>
                <a:latin typeface="Mukta Bold" pitchFamily="34" charset="0"/>
                <a:ea typeface="Mukta Bold" pitchFamily="34" charset="-122"/>
                <a:cs typeface="Mukta Bold" pitchFamily="34" charset="-120"/>
              </a:rPr>
              <a:t>haben = birtokolni / van neki</a:t>
            </a:r>
            <a:endParaRPr lang="en-US" sz="1000" dirty="0"/>
          </a:p>
        </p:txBody>
      </p:sp>
      <p:sp>
        <p:nvSpPr>
          <p:cNvPr id="6" name="Shape 4"/>
          <p:cNvSpPr/>
          <p:nvPr/>
        </p:nvSpPr>
        <p:spPr>
          <a:xfrm>
            <a:off x="540023" y="1647899"/>
            <a:ext cx="2619747" cy="1973312"/>
          </a:xfrm>
          <a:prstGeom prst="roundRect">
            <a:avLst>
              <a:gd name="adj" fmla="val 2720"/>
            </a:avLst>
          </a:prstGeom>
          <a:noFill/>
          <a:ln w="4763">
            <a:solidFill>
              <a:srgbClr val="FFFFFF">
                <a:alpha val="24000"/>
              </a:srgbClr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672629" y="1720900"/>
            <a:ext cx="1504355" cy="1868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2000"/>
              </a:lnSpc>
              <a:buNone/>
            </a:pPr>
            <a:r>
              <a:rPr lang="en-US" sz="1000" b="1" dirty="0">
                <a:solidFill>
                  <a:srgbClr val="DAD8E9"/>
                </a:solidFill>
                <a:latin typeface="Mukta Bold" pitchFamily="34" charset="0"/>
                <a:ea typeface="Mukta Bold" pitchFamily="34" charset="-122"/>
                <a:cs typeface="Mukta Bold" pitchFamily="34" charset="-120"/>
              </a:rPr>
              <a:t>ich</a:t>
            </a:r>
            <a:endParaRPr lang="en-US" sz="1000" dirty="0"/>
          </a:p>
        </p:txBody>
      </p:sp>
      <p:sp>
        <p:nvSpPr>
          <p:cNvPr id="8" name="Text 6"/>
          <p:cNvSpPr/>
          <p:nvPr/>
        </p:nvSpPr>
        <p:spPr>
          <a:xfrm>
            <a:off x="1980084" y="1720900"/>
            <a:ext cx="1504355" cy="1868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2000"/>
              </a:lnSpc>
              <a:buNone/>
            </a:pPr>
            <a:r>
              <a:rPr lang="en-US" sz="10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habe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672629" y="2048991"/>
            <a:ext cx="1504355" cy="1868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2000"/>
              </a:lnSpc>
              <a:buNone/>
            </a:pPr>
            <a:r>
              <a:rPr lang="en-US" sz="1000" b="1" dirty="0">
                <a:solidFill>
                  <a:srgbClr val="DAD8E9"/>
                </a:solidFill>
                <a:latin typeface="Mukta Bold" pitchFamily="34" charset="0"/>
                <a:ea typeface="Mukta Bold" pitchFamily="34" charset="-122"/>
                <a:cs typeface="Mukta Bold" pitchFamily="34" charset="-120"/>
              </a:rPr>
              <a:t>du</a:t>
            </a:r>
            <a:endParaRPr lang="en-US" sz="1000" dirty="0"/>
          </a:p>
        </p:txBody>
      </p:sp>
      <p:sp>
        <p:nvSpPr>
          <p:cNvPr id="10" name="Text 8"/>
          <p:cNvSpPr/>
          <p:nvPr/>
        </p:nvSpPr>
        <p:spPr>
          <a:xfrm>
            <a:off x="1980084" y="2048991"/>
            <a:ext cx="1504355" cy="1868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2000"/>
              </a:lnSpc>
              <a:buNone/>
            </a:pPr>
            <a:r>
              <a:rPr lang="en-US" sz="10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hast</a:t>
            </a:r>
            <a:endParaRPr lang="en-US" sz="1000" dirty="0"/>
          </a:p>
        </p:txBody>
      </p:sp>
      <p:sp>
        <p:nvSpPr>
          <p:cNvPr id="11" name="Text 9"/>
          <p:cNvSpPr/>
          <p:nvPr/>
        </p:nvSpPr>
        <p:spPr>
          <a:xfrm>
            <a:off x="672629" y="2377083"/>
            <a:ext cx="1504355" cy="1868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2000"/>
              </a:lnSpc>
              <a:buNone/>
            </a:pPr>
            <a:r>
              <a:rPr lang="en-US" sz="1000" b="1" dirty="0">
                <a:solidFill>
                  <a:srgbClr val="DAD8E9"/>
                </a:solidFill>
                <a:latin typeface="Mukta Bold" pitchFamily="34" charset="0"/>
                <a:ea typeface="Mukta Bold" pitchFamily="34" charset="-122"/>
                <a:cs typeface="Mukta Bold" pitchFamily="34" charset="-120"/>
              </a:rPr>
              <a:t>er / sie / es</a:t>
            </a:r>
            <a:endParaRPr lang="en-US" sz="1000" dirty="0"/>
          </a:p>
        </p:txBody>
      </p:sp>
      <p:sp>
        <p:nvSpPr>
          <p:cNvPr id="12" name="Text 10"/>
          <p:cNvSpPr/>
          <p:nvPr/>
        </p:nvSpPr>
        <p:spPr>
          <a:xfrm>
            <a:off x="1980084" y="2377083"/>
            <a:ext cx="1504355" cy="1868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2000"/>
              </a:lnSpc>
              <a:buNone/>
            </a:pPr>
            <a:r>
              <a:rPr lang="en-US" sz="10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hat</a:t>
            </a:r>
            <a:endParaRPr lang="en-US" sz="1000" dirty="0"/>
          </a:p>
        </p:txBody>
      </p:sp>
      <p:sp>
        <p:nvSpPr>
          <p:cNvPr id="13" name="Text 11"/>
          <p:cNvSpPr/>
          <p:nvPr/>
        </p:nvSpPr>
        <p:spPr>
          <a:xfrm>
            <a:off x="672629" y="2705174"/>
            <a:ext cx="1504355" cy="1868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2000"/>
              </a:lnSpc>
              <a:buNone/>
            </a:pPr>
            <a:r>
              <a:rPr lang="en-US" sz="1000" b="1" dirty="0">
                <a:solidFill>
                  <a:srgbClr val="DAD8E9"/>
                </a:solidFill>
                <a:latin typeface="Mukta Bold" pitchFamily="34" charset="0"/>
                <a:ea typeface="Mukta Bold" pitchFamily="34" charset="-122"/>
                <a:cs typeface="Mukta Bold" pitchFamily="34" charset="-120"/>
              </a:rPr>
              <a:t>wir</a:t>
            </a:r>
            <a:endParaRPr lang="en-US" sz="1000" dirty="0"/>
          </a:p>
        </p:txBody>
      </p:sp>
      <p:sp>
        <p:nvSpPr>
          <p:cNvPr id="14" name="Text 12"/>
          <p:cNvSpPr/>
          <p:nvPr/>
        </p:nvSpPr>
        <p:spPr>
          <a:xfrm>
            <a:off x="1980084" y="2705174"/>
            <a:ext cx="1504355" cy="1868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2000"/>
              </a:lnSpc>
              <a:buNone/>
            </a:pPr>
            <a:r>
              <a:rPr lang="en-US" sz="10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haben</a:t>
            </a:r>
            <a:endParaRPr lang="en-US" sz="1000" dirty="0"/>
          </a:p>
        </p:txBody>
      </p:sp>
      <p:sp>
        <p:nvSpPr>
          <p:cNvPr id="15" name="Text 13"/>
          <p:cNvSpPr/>
          <p:nvPr/>
        </p:nvSpPr>
        <p:spPr>
          <a:xfrm>
            <a:off x="672629" y="3033266"/>
            <a:ext cx="1504355" cy="1868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2000"/>
              </a:lnSpc>
              <a:buNone/>
            </a:pPr>
            <a:r>
              <a:rPr lang="en-US" sz="1000" b="1" dirty="0">
                <a:solidFill>
                  <a:srgbClr val="DAD8E9"/>
                </a:solidFill>
                <a:latin typeface="Mukta Bold" pitchFamily="34" charset="0"/>
                <a:ea typeface="Mukta Bold" pitchFamily="34" charset="-122"/>
                <a:cs typeface="Mukta Bold" pitchFamily="34" charset="-120"/>
              </a:rPr>
              <a:t>ihr</a:t>
            </a:r>
            <a:endParaRPr lang="en-US" sz="1000" dirty="0"/>
          </a:p>
        </p:txBody>
      </p:sp>
      <p:sp>
        <p:nvSpPr>
          <p:cNvPr id="16" name="Text 14"/>
          <p:cNvSpPr/>
          <p:nvPr/>
        </p:nvSpPr>
        <p:spPr>
          <a:xfrm>
            <a:off x="1980084" y="3033266"/>
            <a:ext cx="1504355" cy="1868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2000"/>
              </a:lnSpc>
              <a:buNone/>
            </a:pPr>
            <a:r>
              <a:rPr lang="en-US" sz="10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habt</a:t>
            </a:r>
            <a:endParaRPr lang="en-US" sz="1000" dirty="0"/>
          </a:p>
        </p:txBody>
      </p:sp>
      <p:sp>
        <p:nvSpPr>
          <p:cNvPr id="17" name="Text 15"/>
          <p:cNvSpPr/>
          <p:nvPr/>
        </p:nvSpPr>
        <p:spPr>
          <a:xfrm>
            <a:off x="672629" y="3361358"/>
            <a:ext cx="1504355" cy="1868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2000"/>
              </a:lnSpc>
              <a:buNone/>
            </a:pPr>
            <a:r>
              <a:rPr lang="en-US" sz="1000" b="1" dirty="0">
                <a:solidFill>
                  <a:srgbClr val="DAD8E9"/>
                </a:solidFill>
                <a:latin typeface="Mukta Bold" pitchFamily="34" charset="0"/>
                <a:ea typeface="Mukta Bold" pitchFamily="34" charset="-122"/>
                <a:cs typeface="Mukta Bold" pitchFamily="34" charset="-120"/>
              </a:rPr>
              <a:t>sie / Sie</a:t>
            </a:r>
            <a:endParaRPr lang="en-US" sz="1000" dirty="0"/>
          </a:p>
        </p:txBody>
      </p:sp>
      <p:sp>
        <p:nvSpPr>
          <p:cNvPr id="18" name="Text 16"/>
          <p:cNvSpPr/>
          <p:nvPr/>
        </p:nvSpPr>
        <p:spPr>
          <a:xfrm>
            <a:off x="1980084" y="3361358"/>
            <a:ext cx="1504355" cy="1868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2000"/>
              </a:lnSpc>
              <a:buNone/>
            </a:pPr>
            <a:r>
              <a:rPr lang="en-US" sz="10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haben</a:t>
            </a:r>
            <a:endParaRPr lang="en-US" sz="1000" dirty="0"/>
          </a:p>
        </p:txBody>
      </p:sp>
      <p:sp>
        <p:nvSpPr>
          <p:cNvPr id="19" name="Shape 17"/>
          <p:cNvSpPr/>
          <p:nvPr/>
        </p:nvSpPr>
        <p:spPr>
          <a:xfrm>
            <a:off x="540023" y="3740200"/>
            <a:ext cx="2619747" cy="819522"/>
          </a:xfrm>
          <a:prstGeom prst="roundRect">
            <a:avLst>
              <a:gd name="adj" fmla="val 6549"/>
            </a:avLst>
          </a:prstGeom>
          <a:solidFill>
            <a:srgbClr val="542C49"/>
          </a:solidFill>
          <a:ln/>
        </p:spPr>
      </p:sp>
      <p:pic>
        <p:nvPicPr>
          <p:cNvPr id="20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7792" y="3916635"/>
            <a:ext cx="159693" cy="127769"/>
          </a:xfrm>
          <a:prstGeom prst="rect">
            <a:avLst/>
          </a:prstGeom>
        </p:spPr>
      </p:pic>
      <p:sp>
        <p:nvSpPr>
          <p:cNvPr id="21" name="Text 18"/>
          <p:cNvSpPr/>
          <p:nvPr/>
        </p:nvSpPr>
        <p:spPr>
          <a:xfrm>
            <a:off x="955253" y="3867299"/>
            <a:ext cx="2076748" cy="56532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2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Twemoji Mozilla" pitchFamily="34" charset="0"/>
                <a:ea typeface="Twemoji Mozilla" pitchFamily="34" charset="-122"/>
                <a:cs typeface="Twemoji Mozilla" pitchFamily="34" charset="-120"/>
              </a:rPr>
              <a:t>📝</a:t>
            </a:r>
            <a:pPr algn="l" indent="0" marL="0">
              <a:lnSpc>
                <a:spcPct val="122000"/>
              </a:lnSpc>
              <a:buNone/>
            </a:pPr>
            <a:r>
              <a:rPr lang="en-US" sz="1000" dirty="0">
                <a:solidFill>
                  <a:srgbClr val="FFFFFF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 Példák: </a:t>
            </a:r>
            <a:pPr algn="l" indent="0" marL="0">
              <a:lnSpc>
                <a:spcPct val="122000"/>
              </a:lnSpc>
              <a:buNone/>
            </a:pPr>
            <a:r>
              <a:rPr lang="en-US" sz="1000" b="1" dirty="0">
                <a:solidFill>
                  <a:srgbClr val="FFFFFF"/>
                </a:solidFill>
                <a:latin typeface="Mukta Bold" pitchFamily="34" charset="0"/>
                <a:ea typeface="Mukta Bold" pitchFamily="34" charset="-122"/>
                <a:cs typeface="Mukta Bold" pitchFamily="34" charset="-120"/>
              </a:rPr>
              <a:t>Ich habe ein Heft.</a:t>
            </a:r>
            <a:pPr algn="l" indent="0" marL="0">
              <a:lnSpc>
                <a:spcPct val="122000"/>
              </a:lnSpc>
              <a:buNone/>
            </a:pPr>
            <a:r>
              <a:rPr lang="en-US" sz="1000" dirty="0">
                <a:solidFill>
                  <a:srgbClr val="FFFFFF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 (Van egy füzetem.) · </a:t>
            </a:r>
            <a:pPr algn="l" indent="0" marL="0">
              <a:lnSpc>
                <a:spcPct val="122000"/>
              </a:lnSpc>
              <a:buNone/>
            </a:pPr>
            <a:r>
              <a:rPr lang="en-US" sz="1000" b="1" dirty="0">
                <a:solidFill>
                  <a:srgbClr val="FFFFFF"/>
                </a:solidFill>
                <a:latin typeface="Mukta Bold" pitchFamily="34" charset="0"/>
                <a:ea typeface="Mukta Bold" pitchFamily="34" charset="-122"/>
                <a:cs typeface="Mukta Bold" pitchFamily="34" charset="-120"/>
              </a:rPr>
              <a:t>Wir haben Deutsch.</a:t>
            </a:r>
            <a:pPr algn="l" indent="0" marL="0">
              <a:lnSpc>
                <a:spcPct val="122000"/>
              </a:lnSpc>
              <a:buNone/>
            </a:pPr>
            <a:r>
              <a:rPr lang="en-US" sz="1000" dirty="0">
                <a:solidFill>
                  <a:srgbClr val="FFFFFF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 (Német óránk van.)</a:t>
            </a:r>
            <a:endParaRPr lang="en-US" sz="1000" dirty="0"/>
          </a:p>
        </p:txBody>
      </p:sp>
      <p:pic>
        <p:nvPicPr>
          <p:cNvPr id="22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179" y="1508596"/>
            <a:ext cx="5132487" cy="290839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40023" y="1289075"/>
            <a:ext cx="628204" cy="290066"/>
          </a:xfrm>
          <a:prstGeom prst="roundRect">
            <a:avLst>
              <a:gd name="adj" fmla="val 17874"/>
            </a:avLst>
          </a:prstGeom>
          <a:noFill/>
          <a:ln/>
          <a:effectLst>
            <a:outerShdw sx="100000" sy="100000" kx="0" ky="0" algn="bl" rotWithShape="0" blurRad="101600" dist="50800" dir="16200000">
              <a:srgbClr val="a95b95">
                <a:alpha val="100000"/>
              </a:srgbClr>
            </a:outerShdw>
          </a:effectLst>
        </p:spPr>
      </p:sp>
      <p:sp>
        <p:nvSpPr>
          <p:cNvPr id="3" name="Text 1"/>
          <p:cNvSpPr/>
          <p:nvPr/>
        </p:nvSpPr>
        <p:spPr>
          <a:xfrm>
            <a:off x="632594" y="1335360"/>
            <a:ext cx="900261" cy="1974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950" dirty="0">
                <a:solidFill>
                  <a:srgbClr val="A95B95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SZÁMOK</a:t>
            </a:r>
            <a:endParaRPr lang="en-US" sz="950" dirty="0"/>
          </a:p>
        </p:txBody>
      </p:sp>
      <p:sp>
        <p:nvSpPr>
          <p:cNvPr id="4" name="Text 2"/>
          <p:cNvSpPr/>
          <p:nvPr/>
        </p:nvSpPr>
        <p:spPr>
          <a:xfrm>
            <a:off x="540023" y="1640830"/>
            <a:ext cx="3909864" cy="4286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Számok az iskolában</a:t>
            </a:r>
            <a:endParaRPr lang="en-US" sz="2700" dirty="0"/>
          </a:p>
        </p:txBody>
      </p:sp>
      <p:sp>
        <p:nvSpPr>
          <p:cNvPr id="5" name="Shape 3"/>
          <p:cNvSpPr/>
          <p:nvPr/>
        </p:nvSpPr>
        <p:spPr>
          <a:xfrm>
            <a:off x="540023" y="2300883"/>
            <a:ext cx="3954810" cy="1128266"/>
          </a:xfrm>
          <a:prstGeom prst="roundRect">
            <a:avLst>
              <a:gd name="adj" fmla="val 5744"/>
            </a:avLst>
          </a:prstGeom>
          <a:solidFill>
            <a:srgbClr val="542C49"/>
          </a:solidFill>
          <a:ln w="9525">
            <a:solidFill>
              <a:srgbClr val="6D4562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703808" y="2464668"/>
            <a:ext cx="1714500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1 – 10</a:t>
            </a:r>
            <a:endParaRPr lang="en-US" sz="1350" dirty="0"/>
          </a:p>
        </p:txBody>
      </p:sp>
      <p:sp>
        <p:nvSpPr>
          <p:cNvPr id="7" name="Text 5"/>
          <p:cNvSpPr/>
          <p:nvPr/>
        </p:nvSpPr>
        <p:spPr>
          <a:xfrm>
            <a:off x="703808" y="2771552"/>
            <a:ext cx="3627239" cy="2469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2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eins, zwei, drei, vier, fünf, sechs, sieben, acht, neun, zehn</a:t>
            </a:r>
            <a:endParaRPr lang="en-US" sz="1200" dirty="0"/>
          </a:p>
        </p:txBody>
      </p:sp>
      <p:sp>
        <p:nvSpPr>
          <p:cNvPr id="8" name="Shape 6"/>
          <p:cNvSpPr/>
          <p:nvPr/>
        </p:nvSpPr>
        <p:spPr>
          <a:xfrm>
            <a:off x="4649093" y="2300883"/>
            <a:ext cx="3954884" cy="1128266"/>
          </a:xfrm>
          <a:prstGeom prst="roundRect">
            <a:avLst>
              <a:gd name="adj" fmla="val 5744"/>
            </a:avLst>
          </a:prstGeom>
          <a:solidFill>
            <a:srgbClr val="542C49"/>
          </a:solidFill>
          <a:ln w="9525">
            <a:solidFill>
              <a:srgbClr val="6D4562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4812878" y="2464668"/>
            <a:ext cx="1714500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11 – 20</a:t>
            </a:r>
            <a:endParaRPr lang="en-US" sz="1350" dirty="0"/>
          </a:p>
        </p:txBody>
      </p:sp>
      <p:sp>
        <p:nvSpPr>
          <p:cNvPr id="10" name="Text 8"/>
          <p:cNvSpPr/>
          <p:nvPr/>
        </p:nvSpPr>
        <p:spPr>
          <a:xfrm>
            <a:off x="4812878" y="2771552"/>
            <a:ext cx="3627313" cy="49381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2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elf, zwölf, dreizehn, vierzehn, fünfzehn, sechzehn, siebzehn, achtzehn, neunzehn, zwanzig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540023" y="3602682"/>
            <a:ext cx="8521154" cy="2516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Twemoji Mozilla" pitchFamily="34" charset="0"/>
                <a:ea typeface="Twemoji Mozilla" pitchFamily="34" charset="-122"/>
                <a:cs typeface="Twemoji Mozilla" pitchFamily="34" charset="-120"/>
              </a:rPr>
              <a:t>📌</a:t>
            </a:r>
            <a:pPr algn="l" indent="0" marL="0">
              <a:lnSpc>
                <a:spcPct val="133000"/>
              </a:lnSpc>
              <a:buNone/>
            </a:pPr>
            <a:r>
              <a:rPr lang="en-US" sz="12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 </a:t>
            </a:r>
            <a:pPr algn="l" indent="0" marL="0">
              <a:lnSpc>
                <a:spcPct val="133000"/>
              </a:lnSpc>
              <a:buNone/>
            </a:pPr>
            <a:r>
              <a:rPr lang="en-US" sz="1200" b="1" dirty="0">
                <a:solidFill>
                  <a:srgbClr val="DAD8E9"/>
                </a:solidFill>
                <a:latin typeface="Mukta Bold" pitchFamily="34" charset="0"/>
                <a:ea typeface="Mukta Bold" pitchFamily="34" charset="-122"/>
                <a:cs typeface="Mukta Bold" pitchFamily="34" charset="-120"/>
              </a:rPr>
              <a:t>Példamondatok:</a:t>
            </a:r>
            <a:pPr algn="l" indent="0" marL="0">
              <a:lnSpc>
                <a:spcPct val="133000"/>
              </a:lnSpc>
              <a:buNone/>
            </a:pPr>
            <a:r>
              <a:rPr lang="en-US" sz="12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 </a:t>
            </a:r>
            <a:pPr algn="l" indent="0" marL="0">
              <a:lnSpc>
                <a:spcPct val="133000"/>
              </a:lnSpc>
              <a:buNone/>
            </a:pPr>
            <a:r>
              <a:rPr lang="en-US" sz="1200" dirty="0">
                <a:solidFill>
                  <a:srgbClr val="A95B95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Ich bin neunzehn Jahre alt.</a:t>
            </a:r>
            <a:pPr algn="l" indent="0" marL="0">
              <a:lnSpc>
                <a:spcPct val="133000"/>
              </a:lnSpc>
              <a:buNone/>
            </a:pPr>
            <a:r>
              <a:rPr lang="en-US" sz="12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 (19 éves vagyok.) · </a:t>
            </a:r>
            <a:pPr algn="l" indent="0" marL="0">
              <a:lnSpc>
                <a:spcPct val="133000"/>
              </a:lnSpc>
              <a:buNone/>
            </a:pPr>
            <a:r>
              <a:rPr lang="en-US" sz="1200" dirty="0">
                <a:solidFill>
                  <a:srgbClr val="A95B95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Wir sind fünfundzwanzig Schüler.</a:t>
            </a:r>
            <a:pPr algn="l" indent="0" marL="0">
              <a:lnSpc>
                <a:spcPct val="133000"/>
              </a:lnSpc>
              <a:buNone/>
            </a:pPr>
            <a:r>
              <a:rPr lang="en-US" sz="12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 (25 tanuló vagyunk.)</a:t>
            </a:r>
            <a:endParaRPr lang="en-US" sz="1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3969023" y="498351"/>
            <a:ext cx="927795" cy="266105"/>
          </a:xfrm>
          <a:prstGeom prst="roundRect">
            <a:avLst>
              <a:gd name="adj" fmla="val 18266"/>
            </a:avLst>
          </a:prstGeom>
          <a:solidFill>
            <a:srgbClr val="321A2C"/>
          </a:solidFill>
          <a:ln/>
        </p:spPr>
      </p:sp>
      <p:sp>
        <p:nvSpPr>
          <p:cNvPr id="4" name="Text 1"/>
          <p:cNvSpPr/>
          <p:nvPr/>
        </p:nvSpPr>
        <p:spPr>
          <a:xfrm>
            <a:off x="4055790" y="541734"/>
            <a:ext cx="1211461" cy="1793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9000"/>
              </a:lnSpc>
              <a:buNone/>
            </a:pPr>
            <a:r>
              <a:rPr lang="en-US" sz="9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PÁROS FELADAT</a:t>
            </a:r>
            <a:endParaRPr lang="en-US" sz="900" dirty="0"/>
          </a:p>
        </p:txBody>
      </p:sp>
      <p:sp>
        <p:nvSpPr>
          <p:cNvPr id="5" name="Text 2"/>
          <p:cNvSpPr/>
          <p:nvPr/>
        </p:nvSpPr>
        <p:spPr>
          <a:xfrm>
            <a:off x="3969023" y="818704"/>
            <a:ext cx="4294956" cy="4018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5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Ülj össze a társaddal! </a:t>
            </a:r>
            <a:pPr algn="l" indent="0" marL="0">
              <a:lnSpc>
                <a:spcPct val="104000"/>
              </a:lnSpc>
              <a:buNone/>
            </a:pPr>
            <a:r>
              <a:rPr lang="en-US" sz="2500" dirty="0">
                <a:solidFill>
                  <a:srgbClr val="000000"/>
                </a:solidFill>
                <a:latin typeface="Twemoji Mozilla" pitchFamily="34" charset="0"/>
                <a:ea typeface="Twemoji Mozilla" pitchFamily="34" charset="-122"/>
                <a:cs typeface="Twemoji Mozilla" pitchFamily="34" charset="-120"/>
              </a:rPr>
              <a:t>🤝</a:t>
            </a:r>
            <a:endParaRPr lang="en-US" sz="25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69023" y="1423913"/>
            <a:ext cx="4634954" cy="105809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208934" y="1587624"/>
            <a:ext cx="1607344" cy="2009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2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1. Kérdések</a:t>
            </a:r>
            <a:endParaRPr lang="en-US" sz="1250" dirty="0"/>
          </a:p>
        </p:txBody>
      </p:sp>
      <p:sp>
        <p:nvSpPr>
          <p:cNvPr id="8" name="Text 4"/>
          <p:cNvSpPr/>
          <p:nvPr/>
        </p:nvSpPr>
        <p:spPr>
          <a:xfrm>
            <a:off x="4208934" y="1869877"/>
            <a:ext cx="4231332" cy="44841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9000"/>
              </a:lnSpc>
              <a:buNone/>
            </a:pPr>
            <a:r>
              <a:rPr lang="en-US" sz="11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Kérdezzétek meg egymást: </a:t>
            </a:r>
            <a:pPr algn="l" indent="0" marL="0">
              <a:lnSpc>
                <a:spcPct val="129000"/>
              </a:lnSpc>
              <a:buNone/>
            </a:pPr>
            <a:r>
              <a:rPr lang="en-US" sz="1100" b="1" dirty="0">
                <a:solidFill>
                  <a:srgbClr val="DAD8E9"/>
                </a:solidFill>
                <a:latin typeface="Mukta Bold" pitchFamily="34" charset="0"/>
                <a:ea typeface="Mukta Bold" pitchFamily="34" charset="-122"/>
                <a:cs typeface="Mukta Bold" pitchFamily="34" charset="-120"/>
              </a:rPr>
              <a:t>Wie heißt du? Wie alt bist du? Welche Schule hast du?</a:t>
            </a:r>
            <a:endParaRPr lang="en-US" sz="110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69023" y="2617589"/>
            <a:ext cx="4634954" cy="83388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4208934" y="2781300"/>
            <a:ext cx="1607344" cy="2009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2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2. Válaszok</a:t>
            </a:r>
            <a:endParaRPr lang="en-US" sz="1250" dirty="0"/>
          </a:p>
        </p:txBody>
      </p:sp>
      <p:sp>
        <p:nvSpPr>
          <p:cNvPr id="11" name="Text 6"/>
          <p:cNvSpPr/>
          <p:nvPr/>
        </p:nvSpPr>
        <p:spPr>
          <a:xfrm>
            <a:off x="4208934" y="3063553"/>
            <a:ext cx="4231332" cy="2242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9000"/>
              </a:lnSpc>
              <a:buNone/>
            </a:pPr>
            <a:r>
              <a:rPr lang="en-US" sz="11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Írjatok 3 mondatot a társatokkal: </a:t>
            </a:r>
            <a:pPr algn="l" indent="0" marL="0">
              <a:lnSpc>
                <a:spcPct val="129000"/>
              </a:lnSpc>
              <a:buNone/>
            </a:pPr>
            <a:r>
              <a:rPr lang="en-US" sz="1100" b="1" dirty="0">
                <a:solidFill>
                  <a:srgbClr val="DAD8E9"/>
                </a:solidFill>
                <a:latin typeface="Mukta Bold" pitchFamily="34" charset="0"/>
                <a:ea typeface="Mukta Bold" pitchFamily="34" charset="-122"/>
                <a:cs typeface="Mukta Bold" pitchFamily="34" charset="-120"/>
              </a:rPr>
              <a:t>Er / Sie ist … Jahre alt. Er / Sie hat …</a:t>
            </a:r>
            <a:endParaRPr lang="en-US" sz="110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69023" y="3587055"/>
            <a:ext cx="4634954" cy="1058094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4208934" y="3750766"/>
            <a:ext cx="1607344" cy="2009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250" dirty="0">
                <a:solidFill>
                  <a:srgbClr val="DAD8E9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3. Bemutatás</a:t>
            </a:r>
            <a:endParaRPr lang="en-US" sz="1250" dirty="0"/>
          </a:p>
        </p:txBody>
      </p:sp>
      <p:sp>
        <p:nvSpPr>
          <p:cNvPr id="14" name="Text 8"/>
          <p:cNvSpPr/>
          <p:nvPr/>
        </p:nvSpPr>
        <p:spPr>
          <a:xfrm>
            <a:off x="4208934" y="4033019"/>
            <a:ext cx="4231332" cy="44841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9000"/>
              </a:lnSpc>
              <a:buNone/>
            </a:pPr>
            <a:r>
              <a:rPr lang="en-US" sz="11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Mondjátok el a csoportnak: </a:t>
            </a:r>
            <a:pPr algn="l" indent="0" marL="0">
              <a:lnSpc>
                <a:spcPct val="129000"/>
              </a:lnSpc>
              <a:buNone/>
            </a:pPr>
            <a:r>
              <a:rPr lang="en-US" sz="1100" b="1" dirty="0">
                <a:solidFill>
                  <a:srgbClr val="DAD8E9"/>
                </a:solidFill>
                <a:latin typeface="Mukta Bold" pitchFamily="34" charset="0"/>
                <a:ea typeface="Mukta Bold" pitchFamily="34" charset="-122"/>
                <a:cs typeface="Mukta Bold" pitchFamily="34" charset="-120"/>
              </a:rPr>
              <a:t>Das ist mein Partner / meine Partnerin. Er / Sie heißt …</a:t>
            </a:r>
            <a:endParaRPr lang="en-US" sz="11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40023" y="424309"/>
            <a:ext cx="378172" cy="120253"/>
          </a:xfrm>
          <a:prstGeom prst="roundRect">
            <a:avLst>
              <a:gd name="adj" fmla="val 21557"/>
            </a:avLst>
          </a:prstGeom>
          <a:noFill/>
          <a:ln/>
          <a:effectLst>
            <a:outerShdw sx="100000" sy="100000" kx="0" ky="0" algn="bl" rotWithShape="0" blurRad="101600" dist="50800" dir="16200000">
              <a:srgbClr val="a95b95">
                <a:alpha val="100000"/>
              </a:srgbClr>
            </a:outerShdw>
          </a:effectLst>
        </p:spPr>
      </p:sp>
      <p:sp>
        <p:nvSpPr>
          <p:cNvPr id="3" name="Text 1"/>
          <p:cNvSpPr/>
          <p:nvPr/>
        </p:nvSpPr>
        <p:spPr>
          <a:xfrm>
            <a:off x="586308" y="447452"/>
            <a:ext cx="742801" cy="73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450" dirty="0">
                <a:solidFill>
                  <a:srgbClr val="A95B95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AI FELADAT</a:t>
            </a:r>
            <a:endParaRPr lang="en-US" sz="450" dirty="0"/>
          </a:p>
        </p:txBody>
      </p:sp>
      <p:sp>
        <p:nvSpPr>
          <p:cNvPr id="4" name="Text 2"/>
          <p:cNvSpPr/>
          <p:nvPr/>
        </p:nvSpPr>
        <p:spPr>
          <a:xfrm>
            <a:off x="540023" y="559966"/>
            <a:ext cx="2171700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ChatGPT-prompt</a:t>
            </a:r>
            <a:endParaRPr lang="en-US" sz="1350" dirty="0"/>
          </a:p>
        </p:txBody>
      </p:sp>
      <p:sp>
        <p:nvSpPr>
          <p:cNvPr id="5" name="Text 3"/>
          <p:cNvSpPr/>
          <p:nvPr/>
        </p:nvSpPr>
        <p:spPr>
          <a:xfrm>
            <a:off x="540023" y="2578819"/>
            <a:ext cx="4395118" cy="925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6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Írd be a ChatGPT-be az alábbi promptot:</a:t>
            </a:r>
            <a:endParaRPr lang="en-US" sz="600" dirty="0"/>
          </a:p>
        </p:txBody>
      </p:sp>
      <p:sp>
        <p:nvSpPr>
          <p:cNvPr id="6" name="Shape 4"/>
          <p:cNvSpPr/>
          <p:nvPr/>
        </p:nvSpPr>
        <p:spPr>
          <a:xfrm>
            <a:off x="540023" y="2714774"/>
            <a:ext cx="9525" cy="254496"/>
          </a:xfrm>
          <a:prstGeom prst="roundRect">
            <a:avLst>
              <a:gd name="adj" fmla="val 60000"/>
            </a:avLst>
          </a:prstGeom>
          <a:solidFill>
            <a:srgbClr val="A95B95"/>
          </a:solidFill>
          <a:ln/>
        </p:spPr>
      </p:sp>
      <p:sp>
        <p:nvSpPr>
          <p:cNvPr id="7" name="Text 5"/>
          <p:cNvSpPr/>
          <p:nvPr/>
        </p:nvSpPr>
        <p:spPr>
          <a:xfrm>
            <a:off x="655737" y="2749451"/>
            <a:ext cx="3822204" cy="1851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600" b="1" dirty="0">
                <a:solidFill>
                  <a:srgbClr val="DAD8E9"/>
                </a:solidFill>
                <a:latin typeface="Mukta Bold" pitchFamily="34" charset="0"/>
                <a:ea typeface="Mukta Bold" pitchFamily="34" charset="-122"/>
                <a:cs typeface="Mukta Bold" pitchFamily="34" charset="-120"/>
              </a:rPr>
              <a:t>„Schreibe einen kurzen Text über meine Schule. Ich bin … Jahre alt. Ich gehe in die … Schule. Meine Schule ist … . Ich habe … Fächer. Mein Lieblingsfach ist … ."</a:t>
            </a:r>
            <a:endParaRPr lang="en-US" sz="600" dirty="0"/>
          </a:p>
        </p:txBody>
      </p:sp>
      <p:sp>
        <p:nvSpPr>
          <p:cNvPr id="8" name="Text 6"/>
          <p:cNvSpPr/>
          <p:nvPr/>
        </p:nvSpPr>
        <p:spPr>
          <a:xfrm>
            <a:off x="540023" y="3012653"/>
            <a:ext cx="4395118" cy="973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0000"/>
              </a:lnSpc>
              <a:buNone/>
            </a:pPr>
            <a:r>
              <a:rPr lang="en-US" sz="6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Töltsd ki a pontozott részeket a saját adataiddal! </a:t>
            </a:r>
            <a:pPr algn="l" indent="0" marL="0">
              <a:lnSpc>
                <a:spcPct val="100000"/>
              </a:lnSpc>
              <a:buNone/>
            </a:pPr>
            <a:r>
              <a:rPr lang="en-US" sz="600" dirty="0">
                <a:solidFill>
                  <a:srgbClr val="000000"/>
                </a:solidFill>
                <a:latin typeface="Twemoji Mozilla" pitchFamily="34" charset="0"/>
                <a:ea typeface="Twemoji Mozilla" pitchFamily="34" charset="-122"/>
                <a:cs typeface="Twemoji Mozilla" pitchFamily="34" charset="-120"/>
              </a:rPr>
              <a:t>🤖</a:t>
            </a:r>
            <a:endParaRPr lang="en-US" sz="600" dirty="0"/>
          </a:p>
        </p:txBody>
      </p:sp>
      <p:pic>
        <p:nvPicPr>
          <p:cNvPr id="9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70822" y="875481"/>
            <a:ext cx="3937918" cy="393791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40023" y="922437"/>
            <a:ext cx="517773" cy="290066"/>
          </a:xfrm>
          <a:prstGeom prst="roundRect">
            <a:avLst>
              <a:gd name="adj" fmla="val 17874"/>
            </a:avLst>
          </a:prstGeom>
          <a:solidFill>
            <a:srgbClr val="321A2C"/>
          </a:solidFill>
          <a:ln/>
        </p:spPr>
      </p:sp>
      <p:sp>
        <p:nvSpPr>
          <p:cNvPr id="3" name="Text 1"/>
          <p:cNvSpPr/>
          <p:nvPr/>
        </p:nvSpPr>
        <p:spPr>
          <a:xfrm>
            <a:off x="632594" y="968722"/>
            <a:ext cx="789831" cy="1974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95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ZÁRÁS</a:t>
            </a:r>
            <a:endParaRPr lang="en-US" sz="950" dirty="0"/>
          </a:p>
        </p:txBody>
      </p:sp>
      <p:sp>
        <p:nvSpPr>
          <p:cNvPr id="4" name="Text 2"/>
          <p:cNvSpPr/>
          <p:nvPr/>
        </p:nvSpPr>
        <p:spPr>
          <a:xfrm>
            <a:off x="540023" y="1274192"/>
            <a:ext cx="5172894" cy="4286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0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Ellenőrzés és produktum </a:t>
            </a:r>
            <a:pPr algn="l" indent="0" marL="0">
              <a:lnSpc>
                <a:spcPct val="104000"/>
              </a:lnSpc>
              <a:buNone/>
            </a:pPr>
            <a:r>
              <a:rPr lang="en-US" sz="2700" dirty="0">
                <a:solidFill>
                  <a:srgbClr val="000000"/>
                </a:solidFill>
                <a:latin typeface="Twemoji Mozilla" pitchFamily="34" charset="0"/>
                <a:ea typeface="Twemoji Mozilla" pitchFamily="34" charset="-122"/>
                <a:cs typeface="Twemoji Mozilla" pitchFamily="34" charset="-120"/>
              </a:rPr>
              <a:t>✅</a:t>
            </a:r>
            <a:endParaRPr lang="en-US" sz="2700" dirty="0"/>
          </a:p>
        </p:txBody>
      </p:sp>
      <p:sp>
        <p:nvSpPr>
          <p:cNvPr id="5" name="Text 3"/>
          <p:cNvSpPr/>
          <p:nvPr/>
        </p:nvSpPr>
        <p:spPr>
          <a:xfrm>
            <a:off x="540023" y="2088505"/>
            <a:ext cx="2435944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C6BFEE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Ellenőrzési szempontok</a:t>
            </a:r>
            <a:endParaRPr lang="en-US" sz="1350" dirty="0"/>
          </a:p>
        </p:txBody>
      </p:sp>
      <p:sp>
        <p:nvSpPr>
          <p:cNvPr id="6" name="Text 4"/>
          <p:cNvSpPr/>
          <p:nvPr/>
        </p:nvSpPr>
        <p:spPr>
          <a:xfrm>
            <a:off x="540023" y="2457078"/>
            <a:ext cx="3843784" cy="11494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marL="243840" indent="-243840">
              <a:lnSpc>
                <a:spcPct val="133000"/>
              </a:lnSpc>
              <a:buSzPct val="100000"/>
              <a:buChar char="•"/>
            </a:pPr>
            <a:r>
              <a:rPr lang="en-US" sz="12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Használtam </a:t>
            </a:r>
            <a:pPr algn="l" marL="243840" indent="-243840">
              <a:lnSpc>
                <a:spcPct val="133000"/>
              </a:lnSpc>
              <a:buSzPct val="100000"/>
              <a:buChar char="•"/>
            </a:pPr>
            <a:r>
              <a:rPr lang="en-US" sz="1200" b="1" dirty="0">
                <a:solidFill>
                  <a:srgbClr val="DAD8E9"/>
                </a:solidFill>
                <a:latin typeface="Mukta Bold" pitchFamily="34" charset="0"/>
                <a:ea typeface="Mukta Bold" pitchFamily="34" charset="-122"/>
                <a:cs typeface="Mukta Bold" pitchFamily="34" charset="-120"/>
              </a:rPr>
              <a:t>sein</a:t>
            </a:r>
            <a:pPr algn="l" marL="243840" indent="-243840">
              <a:lnSpc>
                <a:spcPct val="133000"/>
              </a:lnSpc>
              <a:buSzPct val="100000"/>
              <a:buChar char="•"/>
            </a:pPr>
            <a:r>
              <a:rPr lang="en-US" sz="12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 igét? (bin, bist, ist…)</a:t>
            </a:r>
            <a:endParaRPr lang="en-US" sz="1200" dirty="0"/>
          </a:p>
          <a:p>
            <a:pPr algn="l" marL="243840" indent="-243840">
              <a:lnSpc>
                <a:spcPct val="133000"/>
              </a:lnSpc>
              <a:buSzPct val="100000"/>
              <a:buChar char="•"/>
            </a:pPr>
            <a:r>
              <a:rPr lang="en-US" sz="12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Használtam </a:t>
            </a:r>
            <a:pPr algn="l" marL="243840" indent="-243840">
              <a:lnSpc>
                <a:spcPct val="133000"/>
              </a:lnSpc>
              <a:buSzPct val="100000"/>
              <a:buChar char="•"/>
            </a:pPr>
            <a:r>
              <a:rPr lang="en-US" sz="1200" b="1" dirty="0">
                <a:solidFill>
                  <a:srgbClr val="DAD8E9"/>
                </a:solidFill>
                <a:latin typeface="Mukta Bold" pitchFamily="34" charset="0"/>
                <a:ea typeface="Mukta Bold" pitchFamily="34" charset="-122"/>
                <a:cs typeface="Mukta Bold" pitchFamily="34" charset="-120"/>
              </a:rPr>
              <a:t>haben</a:t>
            </a:r>
            <a:pPr algn="l" marL="243840" indent="-243840">
              <a:lnSpc>
                <a:spcPct val="133000"/>
              </a:lnSpc>
              <a:buSzPct val="100000"/>
              <a:buChar char="•"/>
            </a:pPr>
            <a:r>
              <a:rPr lang="en-US" sz="12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 igét? (habe, hast, hat…)</a:t>
            </a:r>
            <a:endParaRPr lang="en-US" sz="1200" dirty="0"/>
          </a:p>
          <a:p>
            <a:pPr algn="l" marL="243840" indent="-243840">
              <a:lnSpc>
                <a:spcPct val="133000"/>
              </a:lnSpc>
              <a:buSzPct val="100000"/>
              <a:buChar char="•"/>
            </a:pPr>
            <a:r>
              <a:rPr lang="en-US" sz="12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Írtam számokat németül?</a:t>
            </a:r>
            <a:endParaRPr lang="en-US" sz="1200" dirty="0"/>
          </a:p>
          <a:p>
            <a:pPr algn="l" marL="243840" indent="-243840">
              <a:lnSpc>
                <a:spcPct val="133000"/>
              </a:lnSpc>
              <a:buSzPct val="100000"/>
              <a:buChar char="•"/>
            </a:pPr>
            <a:r>
              <a:rPr lang="en-US" sz="12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Van legalább </a:t>
            </a:r>
            <a:pPr algn="l" marL="243840" indent="-243840">
              <a:lnSpc>
                <a:spcPct val="133000"/>
              </a:lnSpc>
              <a:buSzPct val="100000"/>
              <a:buChar char="•"/>
            </a:pPr>
            <a:r>
              <a:rPr lang="en-US" sz="1200" b="1" dirty="0">
                <a:solidFill>
                  <a:srgbClr val="DAD8E9"/>
                </a:solidFill>
                <a:latin typeface="Mukta Bold" pitchFamily="34" charset="0"/>
                <a:ea typeface="Mukta Bold" pitchFamily="34" charset="-122"/>
                <a:cs typeface="Mukta Bold" pitchFamily="34" charset="-120"/>
              </a:rPr>
              <a:t>5 mondat</a:t>
            </a:r>
            <a:pPr algn="l" marL="243840" indent="-243840">
              <a:lnSpc>
                <a:spcPct val="133000"/>
              </a:lnSpc>
              <a:buSzPct val="100000"/>
              <a:buChar char="•"/>
            </a:pPr>
            <a:r>
              <a:rPr lang="en-US" sz="1200" dirty="0">
                <a:solidFill>
                  <a:srgbClr val="DAD8E9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 a szövegben?</a:t>
            </a:r>
            <a:endParaRPr lang="en-US" sz="1200" dirty="0"/>
          </a:p>
        </p:txBody>
      </p:sp>
      <p:sp>
        <p:nvSpPr>
          <p:cNvPr id="7" name="Shape 5"/>
          <p:cNvSpPr/>
          <p:nvPr/>
        </p:nvSpPr>
        <p:spPr>
          <a:xfrm>
            <a:off x="4653855" y="1934245"/>
            <a:ext cx="4065984" cy="2286744"/>
          </a:xfrm>
          <a:prstGeom prst="roundRect">
            <a:avLst>
              <a:gd name="adj" fmla="val 4858"/>
            </a:avLst>
          </a:prstGeom>
          <a:solidFill>
            <a:srgbClr val="A95B95">
              <a:alpha val="95000"/>
            </a:srgbClr>
          </a:solidFill>
          <a:ln/>
        </p:spPr>
      </p:sp>
      <p:sp>
        <p:nvSpPr>
          <p:cNvPr id="8" name="Text 6"/>
          <p:cNvSpPr/>
          <p:nvPr/>
        </p:nvSpPr>
        <p:spPr>
          <a:xfrm>
            <a:off x="4808116" y="2088505"/>
            <a:ext cx="2171700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Prompt Medium" pitchFamily="34" charset="0"/>
                <a:ea typeface="Prompt Medium" pitchFamily="34" charset="-122"/>
                <a:cs typeface="Prompt Medium" pitchFamily="34" charset="-120"/>
              </a:rPr>
              <a:t>A mai produktumod</a:t>
            </a:r>
            <a:endParaRPr lang="en-US" sz="1350" dirty="0"/>
          </a:p>
        </p:txBody>
      </p:sp>
      <p:sp>
        <p:nvSpPr>
          <p:cNvPr id="9" name="Text 7"/>
          <p:cNvSpPr/>
          <p:nvPr/>
        </p:nvSpPr>
        <p:spPr>
          <a:xfrm>
            <a:off x="4808116" y="2457078"/>
            <a:ext cx="3757464" cy="162505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Egy rövid német szöveg az iskoládról, amit AI segítségével készítettél. Olvasd fel a csoportnak! </a:t>
            </a:r>
            <a:pPr algn="l" indent="0" marL="0">
              <a:lnSpc>
                <a:spcPct val="133000"/>
              </a:lnSpc>
              <a:spcAft>
                <a:spcPts val="105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Twemoji Mozilla" pitchFamily="34" charset="0"/>
                <a:ea typeface="Twemoji Mozilla" pitchFamily="34" charset="-122"/>
                <a:cs typeface="Twemoji Mozilla" pitchFamily="34" charset="-120"/>
              </a:rPr>
              <a:t>🎤</a:t>
            </a:r>
            <a:endParaRPr lang="en-US" sz="1200" dirty="0"/>
          </a:p>
          <a:p>
            <a:pPr algn="l" indent="0" marL="0">
              <a:lnSpc>
                <a:spcPct val="1330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Mukta Bold" pitchFamily="34" charset="0"/>
                <a:ea typeface="Mukta Bold" pitchFamily="34" charset="-122"/>
                <a:cs typeface="Mukta Bold" pitchFamily="34" charset="-120"/>
              </a:rPr>
              <a:t>Ich kann…</a:t>
            </a:r>
            <a:endParaRPr lang="en-US" sz="1200" dirty="0"/>
          </a:p>
          <a:p>
            <a:pPr algn="l" indent="0" marL="0">
              <a:lnSpc>
                <a:spcPct val="133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– über meine Schule sprechen</a:t>
            </a:r>
            <a:endParaRPr lang="en-US" sz="1200" dirty="0"/>
          </a:p>
          <a:p>
            <a:pPr algn="l" indent="0" marL="0">
              <a:lnSpc>
                <a:spcPct val="133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– sein und haben benutzen</a:t>
            </a:r>
            <a:endParaRPr lang="en-US" sz="1200" dirty="0"/>
          </a:p>
          <a:p>
            <a:pPr algn="l" indent="0" marL="0">
              <a:lnSpc>
                <a:spcPct val="133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ukta Light" pitchFamily="34" charset="0"/>
                <a:ea typeface="Mukta Light" pitchFamily="34" charset="-122"/>
                <a:cs typeface="Mukta Light" pitchFamily="34" charset="-120"/>
              </a:rPr>
              <a:t>– Zahlen auf Deutsch sagen</a:t>
            </a:r>
            <a:endParaRPr lang="en-US" sz="1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2026-06-26T07:50:16Z</dcterms:created>
  <dcterms:modified xsi:type="dcterms:W3CDTF">2026-06-26T07:50:16Z</dcterms:modified>
</cp:coreProperties>
</file>