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ela Gothic One" panose="020B0604020202020204" charset="-128"/>
      <p:regular r:id="rId17"/>
    </p:embeddedFont>
    <p:embeddedFont>
      <p:font typeface="DM Sans" panose="020B0604020202020204" charset="-18"/>
      <p:regular r:id="rId1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6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991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-10-8.svg"/><Relationship Id="rId13" Type="http://schemas.openxmlformats.org/officeDocument/2006/relationships/image" Target="../media/image28.png"/><Relationship Id="rId3" Type="http://schemas.openxmlformats.org/officeDocument/2006/relationships/image" Target="../media/image27.png"/><Relationship Id="rId12" Type="http://schemas.openxmlformats.org/officeDocument/2006/relationships/image" Target="../media/image-10-1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10-6.svg"/><Relationship Id="rId5" Type="http://schemas.openxmlformats.org/officeDocument/2006/relationships/image" Target="../media/image-10-4.svg"/><Relationship Id="rId10" Type="http://schemas.openxmlformats.org/officeDocument/2006/relationships/image" Target="../media/image-10-10.svg"/><Relationship Id="rId4" Type="http://schemas.openxmlformats.org/officeDocument/2006/relationships/image" Target="../media/image-10-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-3-6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3-4.svg"/><Relationship Id="rId5" Type="http://schemas.openxmlformats.org/officeDocument/2006/relationships/image" Target="../media/image7.png"/><Relationship Id="rId4" Type="http://schemas.openxmlformats.org/officeDocument/2006/relationships/image" Target="../media/image-3-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-5-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-5-9.svg"/><Relationship Id="rId5" Type="http://schemas.openxmlformats.org/officeDocument/2006/relationships/image" Target="../media/image-5-3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-5-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7-5.svg"/><Relationship Id="rId5" Type="http://schemas.openxmlformats.org/officeDocument/2006/relationships/image" Target="../media/image-7-3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1731020"/>
            <a:ext cx="3651870" cy="389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Marketing alapjai</a:t>
            </a:r>
            <a:endParaRPr lang="en-US" sz="2450" dirty="0"/>
          </a:p>
        </p:txBody>
      </p:sp>
      <p:sp>
        <p:nvSpPr>
          <p:cNvPr id="4" name="Text 1"/>
          <p:cNvSpPr/>
          <p:nvPr/>
        </p:nvSpPr>
        <p:spPr>
          <a:xfrm>
            <a:off x="473943" y="2298427"/>
            <a:ext cx="4767114" cy="7581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Egy 45 perces interaktív óra, amelyben megismerkedünk a piac szereplőivel, a piaci formákkal, a SWOT-analízissel, a BCG-mátrixszal, a piacra lépési akadályokkal és a marketingmix 7 elemével. Készülj fel — ma egy igazi marketinges szemüvegén keresztül nézzük a világot!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473943" y="3189833"/>
            <a:ext cx="1921892" cy="222647"/>
          </a:xfrm>
          <a:prstGeom prst="roundRect">
            <a:avLst>
              <a:gd name="adj" fmla="val 17881"/>
            </a:avLst>
          </a:prstGeom>
          <a:solidFill>
            <a:srgbClr val="460707"/>
          </a:solidFill>
          <a:ln/>
        </p:spPr>
      </p:sp>
      <p:sp>
        <p:nvSpPr>
          <p:cNvPr id="6" name="Text 3"/>
          <p:cNvSpPr/>
          <p:nvPr/>
        </p:nvSpPr>
        <p:spPr>
          <a:xfrm>
            <a:off x="545009" y="3225329"/>
            <a:ext cx="2236961" cy="151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KÖZÉPISKOLA · GAZDASÁGTAN · 45 PERC</a:t>
            </a:r>
            <a:endParaRPr lang="en-US" sz="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333896"/>
            <a:ext cx="4600277" cy="353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hu-HU" sz="2200" dirty="0" smtClean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Ö</a:t>
            </a:r>
            <a:r>
              <a:rPr lang="en-US" sz="2200" dirty="0" err="1" smtClean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sszegzés</a:t>
            </a:r>
            <a:r>
              <a:rPr lang="en-US" sz="2200" dirty="0" smtClean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és ellenőrzés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73943" y="881658"/>
            <a:ext cx="8653314" cy="163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Gratulálunk — ma egy teljes marketing alapozó órát vettetek! Nézzük át a legfontosabb fogalmakat kérdés-felelet formájában.</a:t>
            </a:r>
            <a:endParaRPr lang="en-US" sz="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3943" y="1154832"/>
            <a:ext cx="4049390" cy="94967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34158" y="1235348"/>
            <a:ext cx="128811" cy="1610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595536" y="1584275"/>
            <a:ext cx="1412825" cy="17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Piaci szereplők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595536" y="1819201"/>
            <a:ext cx="3806205" cy="163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Fogyasztó, vállalkozás, állam — ki mit csinál a piacon?</a:t>
            </a:r>
            <a:endParaRPr lang="en-US" sz="8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20592" y="1154832"/>
            <a:ext cx="4049464" cy="94967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580882" y="1235348"/>
            <a:ext cx="128811" cy="1610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1000" dirty="0"/>
          </a:p>
        </p:txBody>
      </p:sp>
      <p:sp>
        <p:nvSpPr>
          <p:cNvPr id="10" name="Text 6"/>
          <p:cNvSpPr/>
          <p:nvPr/>
        </p:nvSpPr>
        <p:spPr>
          <a:xfrm>
            <a:off x="4742185" y="1584275"/>
            <a:ext cx="1412825" cy="17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Piaci formák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4742185" y="1819201"/>
            <a:ext cx="3806279" cy="163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Tökéletes verseny, monopolista verseny, oligopólium, monopólium</a:t>
            </a:r>
            <a:endParaRPr lang="en-US" sz="8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3943" y="2201763"/>
            <a:ext cx="4049390" cy="94967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434158" y="2282279"/>
            <a:ext cx="128811" cy="1610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</a:t>
            </a:r>
            <a:endParaRPr lang="en-US" sz="1000" dirty="0"/>
          </a:p>
        </p:txBody>
      </p:sp>
      <p:sp>
        <p:nvSpPr>
          <p:cNvPr id="14" name="Text 9"/>
          <p:cNvSpPr/>
          <p:nvPr/>
        </p:nvSpPr>
        <p:spPr>
          <a:xfrm>
            <a:off x="595536" y="2631207"/>
            <a:ext cx="1412825" cy="17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SWOT-analízis</a:t>
            </a:r>
            <a:endParaRPr lang="en-US" sz="1100" dirty="0"/>
          </a:p>
        </p:txBody>
      </p:sp>
      <p:sp>
        <p:nvSpPr>
          <p:cNvPr id="15" name="Text 10"/>
          <p:cNvSpPr/>
          <p:nvPr/>
        </p:nvSpPr>
        <p:spPr>
          <a:xfrm>
            <a:off x="595536" y="2866132"/>
            <a:ext cx="3806205" cy="163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Erősségek, gyengeségek, lehetőségek, veszélyek — belső és külső tényezők</a:t>
            </a:r>
            <a:endParaRPr lang="en-US" sz="8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620592" y="2201763"/>
            <a:ext cx="4049464" cy="94967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580882" y="2282279"/>
            <a:ext cx="128811" cy="1610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4</a:t>
            </a:r>
            <a:endParaRPr lang="en-US" sz="1000" dirty="0"/>
          </a:p>
        </p:txBody>
      </p:sp>
      <p:sp>
        <p:nvSpPr>
          <p:cNvPr id="18" name="Text 12"/>
          <p:cNvSpPr/>
          <p:nvPr/>
        </p:nvSpPr>
        <p:spPr>
          <a:xfrm>
            <a:off x="4742185" y="2631207"/>
            <a:ext cx="1412825" cy="17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BCG-mátrix</a:t>
            </a:r>
            <a:endParaRPr lang="en-US" sz="1100" dirty="0"/>
          </a:p>
        </p:txBody>
      </p:sp>
      <p:sp>
        <p:nvSpPr>
          <p:cNvPr id="19" name="Text 13"/>
          <p:cNvSpPr/>
          <p:nvPr/>
        </p:nvSpPr>
        <p:spPr>
          <a:xfrm>
            <a:off x="4742185" y="2866132"/>
            <a:ext cx="3806279" cy="163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Sztár, fejőstehén, kérdőjel, döglött kutya — termékstratégia</a:t>
            </a:r>
            <a:endParaRPr lang="en-US" sz="8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73943" y="3248695"/>
            <a:ext cx="4049390" cy="949672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2434158" y="3329211"/>
            <a:ext cx="128811" cy="1610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5</a:t>
            </a:r>
            <a:endParaRPr lang="en-US" sz="1000" dirty="0"/>
          </a:p>
        </p:txBody>
      </p:sp>
      <p:sp>
        <p:nvSpPr>
          <p:cNvPr id="22" name="Text 15"/>
          <p:cNvSpPr/>
          <p:nvPr/>
        </p:nvSpPr>
        <p:spPr>
          <a:xfrm>
            <a:off x="595536" y="3678138"/>
            <a:ext cx="1623566" cy="17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Belépési akadályok</a:t>
            </a:r>
            <a:endParaRPr lang="en-US" sz="1100" dirty="0"/>
          </a:p>
        </p:txBody>
      </p:sp>
      <p:sp>
        <p:nvSpPr>
          <p:cNvPr id="23" name="Text 16"/>
          <p:cNvSpPr/>
          <p:nvPr/>
        </p:nvSpPr>
        <p:spPr>
          <a:xfrm>
            <a:off x="595536" y="3913063"/>
            <a:ext cx="3806205" cy="163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Tőke, technológia, verseny, jogi szabályozás — miért nem könnyű vállalkozni?</a:t>
            </a:r>
            <a:endParaRPr lang="en-US" sz="800" dirty="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620592" y="3248695"/>
            <a:ext cx="4049464" cy="949672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6580882" y="3329211"/>
            <a:ext cx="128811" cy="16103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6</a:t>
            </a:r>
            <a:endParaRPr lang="en-US" sz="1000" dirty="0"/>
          </a:p>
        </p:txBody>
      </p:sp>
      <p:sp>
        <p:nvSpPr>
          <p:cNvPr id="26" name="Text 18"/>
          <p:cNvSpPr/>
          <p:nvPr/>
        </p:nvSpPr>
        <p:spPr>
          <a:xfrm>
            <a:off x="4742185" y="3678138"/>
            <a:ext cx="1426815" cy="17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7P marketingmix</a:t>
            </a:r>
            <a:endParaRPr lang="en-US" sz="1100" dirty="0"/>
          </a:p>
        </p:txBody>
      </p:sp>
      <p:sp>
        <p:nvSpPr>
          <p:cNvPr id="27" name="Text 19"/>
          <p:cNvSpPr/>
          <p:nvPr/>
        </p:nvSpPr>
        <p:spPr>
          <a:xfrm>
            <a:off x="4742185" y="3913063"/>
            <a:ext cx="3806279" cy="163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Product, Price, Place, Promotion + People, Process, Physical Evidence</a:t>
            </a:r>
            <a:endParaRPr lang="en-US" sz="800" dirty="0"/>
          </a:p>
        </p:txBody>
      </p:sp>
      <p:sp>
        <p:nvSpPr>
          <p:cNvPr id="28" name="Shape 20"/>
          <p:cNvSpPr/>
          <p:nvPr/>
        </p:nvSpPr>
        <p:spPr>
          <a:xfrm>
            <a:off x="473943" y="4307830"/>
            <a:ext cx="8196114" cy="392311"/>
          </a:xfrm>
          <a:prstGeom prst="roundRect">
            <a:avLst>
              <a:gd name="adj" fmla="val 11496"/>
            </a:avLst>
          </a:prstGeom>
          <a:solidFill>
            <a:srgbClr val="183A13"/>
          </a:solidFill>
          <a:ln/>
        </p:spPr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248" y="4457551"/>
            <a:ext cx="134169" cy="107305"/>
          </a:xfrm>
          <a:prstGeom prst="rect">
            <a:avLst/>
          </a:prstGeom>
        </p:spPr>
      </p:pic>
      <p:sp>
        <p:nvSpPr>
          <p:cNvPr id="30" name="Text 21"/>
          <p:cNvSpPr/>
          <p:nvPr/>
        </p:nvSpPr>
        <p:spPr>
          <a:xfrm>
            <a:off x="822722" y="4422130"/>
            <a:ext cx="8197230" cy="163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🎯</a:t>
            </a:r>
            <a:r>
              <a:rPr lang="en-US" sz="8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Házi feladat:</a:t>
            </a:r>
            <a:r>
              <a:rPr lang="en-US" sz="8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Válassz egy általad ismert márkát vagy vállalkozást, és készíts hozzá egy rövid SWOT-analízist és 7P táblázatot!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587797"/>
            <a:ext cx="4767114" cy="7794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Ráhangolódás: Mi a marketing?</a:t>
            </a:r>
            <a:endParaRPr lang="en-US" sz="2450" dirty="0"/>
          </a:p>
        </p:txBody>
      </p:sp>
      <p:sp>
        <p:nvSpPr>
          <p:cNvPr id="4" name="Text 1"/>
          <p:cNvSpPr/>
          <p:nvPr/>
        </p:nvSpPr>
        <p:spPr>
          <a:xfrm>
            <a:off x="473943" y="1544910"/>
            <a:ext cx="4767114" cy="5685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Képzeld el, hogy egy új </a:t>
            </a: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büfét vagy piskótázót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nyitsz az iskolában. Mire lenne szükséged a sikerhez? Jó ár? Ízletes ételek? Hirdetés? A tanulók ötleteit a marketing fogalmával kapcsoljuk össze.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473943" y="2246784"/>
            <a:ext cx="4767114" cy="1095226"/>
          </a:xfrm>
          <a:prstGeom prst="roundRect">
            <a:avLst>
              <a:gd name="adj" fmla="val 4544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97173" y="2370013"/>
            <a:ext cx="1698278" cy="209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🎯</a:t>
            </a: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Mi a marketing?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97173" y="2650182"/>
            <a:ext cx="4520654" cy="5685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marketing nem csupán reklám — az a folyamat, amellyel egy vállalkozás </a:t>
            </a: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megismeri a vevők igényeit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és olyan terméket vagy szolgáltatást kínál, amelyre valóban szükség van.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473943" y="3460477"/>
            <a:ext cx="4767114" cy="1095226"/>
          </a:xfrm>
          <a:prstGeom prst="roundRect">
            <a:avLst>
              <a:gd name="adj" fmla="val 4544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97173" y="3583707"/>
            <a:ext cx="1558975" cy="209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💡</a:t>
            </a: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Miért fontos?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597173" y="3863876"/>
            <a:ext cx="4520654" cy="5685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jó marketing segít abban, hogy a megfelelő termék a megfelelő áron, a megfelelő helyen és a megfelelő módon jusson el a vevőhöz. Enélkül még a legjobb ötlet is elbukhat.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1043062"/>
            <a:ext cx="3575224" cy="389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Piaci szereplők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73943" y="1669703"/>
            <a:ext cx="8196114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piac nem működhet szereplők nélkül. Három fő csoport alkotja a gazdasági körforgást: </a:t>
            </a: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fogyasztók, vállalkozások és az állam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Mindegyiknek megvan a saját szerepe és érdeke.</a:t>
            </a:r>
            <a:endParaRPr lang="en-US" sz="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3943" y="2182044"/>
            <a:ext cx="296168" cy="2961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73943" y="2626296"/>
            <a:ext cx="1558975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Fogyasztók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73943" y="2892177"/>
            <a:ext cx="2633290" cy="12082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550"/>
              </a:spcAft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Azok, akik megveszik és felhasználják a termékeket és szolgáltatásokat. Ők határozzák meg a keresletet, és döntéseikkel befolyásolják a piacot.</a:t>
            </a:r>
            <a:endParaRPr lang="en-US" sz="9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90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Példa: Te, amikor megveszed a reggelid az iskolai büfében.</a:t>
            </a:r>
            <a:endParaRPr lang="en-US" sz="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55318" y="2182044"/>
            <a:ext cx="296168" cy="2961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55318" y="2626296"/>
            <a:ext cx="1558975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Vállalkozások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255318" y="2892177"/>
            <a:ext cx="2633290" cy="1018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550"/>
              </a:spcAft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Termékeket állítanak elő vagy szolgáltatásokat nyújtanak nyereség elérése érdekében. Ők alkotják a kínálati oldalt, és versenyeznek a fogyasztók kegyeiért.</a:t>
            </a:r>
            <a:endParaRPr lang="en-US" sz="9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90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Példa: Az iskolai büfé üzemeltetője.</a:t>
            </a:r>
            <a:endParaRPr lang="en-US" sz="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36692" y="2182044"/>
            <a:ext cx="296168" cy="29616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36692" y="2626296"/>
            <a:ext cx="1558975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Állam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036692" y="2892177"/>
            <a:ext cx="2633365" cy="10187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550"/>
              </a:spcAft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Szabályozza a piac működését, adókat vet ki, támogatásokat nyújt, és közszolgáltatásokat biztosít. Célja a tisztességes verseny és a fogyasztóvédelem.</a:t>
            </a:r>
            <a:endParaRPr lang="en-US" sz="9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90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Példa: Élelmiszer-biztonsági előírások, ÁFA.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21606" y="332110"/>
            <a:ext cx="2454697" cy="249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Piaci formák</a:t>
            </a:r>
            <a:endParaRPr lang="en-US" sz="1550" dirty="0"/>
          </a:p>
        </p:txBody>
      </p:sp>
      <p:sp>
        <p:nvSpPr>
          <p:cNvPr id="3" name="Text 1"/>
          <p:cNvSpPr/>
          <p:nvPr/>
        </p:nvSpPr>
        <p:spPr>
          <a:xfrm>
            <a:off x="1421606" y="678954"/>
            <a:ext cx="6300713" cy="1991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piacok nem egyformák. Attól függően, hogy hány eladó és vevő vesz részt a versenyben, valamint hogy mennyire különböznek a termékek, </a:t>
            </a:r>
            <a:r>
              <a:rPr lang="en-US" sz="5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négy fő piaci formát</a:t>
            </a:r>
            <a:r>
              <a:rPr lang="en-US" sz="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különböztetünk meg. Ismerd fel a különbségeket!</a:t>
            </a:r>
            <a:endParaRPr lang="en-US" sz="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606" y="932780"/>
            <a:ext cx="6300713" cy="3544119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421606" y="4531593"/>
            <a:ext cx="6300713" cy="225028"/>
          </a:xfrm>
          <a:prstGeom prst="roundRect">
            <a:avLst>
              <a:gd name="adj" fmla="val 14167"/>
            </a:avLst>
          </a:prstGeom>
          <a:solidFill>
            <a:srgbClr val="022349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509" y="4626694"/>
            <a:ext cx="94878" cy="759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68289" y="4594324"/>
            <a:ext cx="6435328" cy="9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🔍</a:t>
            </a:r>
            <a:r>
              <a:rPr lang="en-US" sz="55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55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Helyzetfelismerő feladat:</a:t>
            </a:r>
            <a:r>
              <a:rPr lang="en-US" sz="55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Próbáld meg azonosítani, hogy a mobilpiac, a pékségek vagy az áramszolgáltató melyik piaci formába tartozik!</a:t>
            </a:r>
            <a:endParaRPr lang="en-US" sz="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340519"/>
            <a:ext cx="2893144" cy="304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9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SWOT-analízis</a:t>
            </a:r>
            <a:endParaRPr lang="en-US" sz="1900" dirty="0"/>
          </a:p>
        </p:txBody>
      </p:sp>
      <p:sp>
        <p:nvSpPr>
          <p:cNvPr id="4" name="Text 1"/>
          <p:cNvSpPr/>
          <p:nvPr/>
        </p:nvSpPr>
        <p:spPr>
          <a:xfrm>
            <a:off x="473943" y="753442"/>
            <a:ext cx="4767114" cy="263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SWOT egy stratégiai tervezési eszköz, amely segít feltárni egy vállalkozás </a:t>
            </a:r>
            <a:r>
              <a:rPr lang="en-US" sz="7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belső és külső tényezőit</a:t>
            </a:r>
            <a:r>
              <a:rPr lang="en-US" sz="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Egy egyszerű iskolai büfé példáján keresztül mutatjuk be.</a:t>
            </a:r>
            <a:endParaRPr lang="en-US" sz="700" dirty="0"/>
          </a:p>
        </p:txBody>
      </p:sp>
      <p:sp>
        <p:nvSpPr>
          <p:cNvPr id="5" name="Shape 2"/>
          <p:cNvSpPr/>
          <p:nvPr/>
        </p:nvSpPr>
        <p:spPr>
          <a:xfrm>
            <a:off x="473943" y="1098500"/>
            <a:ext cx="4767114" cy="871910"/>
          </a:xfrm>
          <a:prstGeom prst="roundRect">
            <a:avLst>
              <a:gd name="adj" fmla="val 4459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71202" y="1195760"/>
            <a:ext cx="277639" cy="277639"/>
          </a:xfrm>
          <a:prstGeom prst="roundRect">
            <a:avLst>
              <a:gd name="adj" fmla="val 20582225"/>
            </a:avLst>
          </a:prstGeom>
          <a:solidFill>
            <a:srgbClr val="C91313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7551" y="1272108"/>
            <a:ext cx="124941" cy="1249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71202" y="1545654"/>
            <a:ext cx="1645890" cy="152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Erősségek (Strengths)</a:t>
            </a:r>
            <a:endParaRPr lang="en-US" sz="950" dirty="0"/>
          </a:p>
        </p:txBody>
      </p:sp>
      <p:sp>
        <p:nvSpPr>
          <p:cNvPr id="9" name="Text 5"/>
          <p:cNvSpPr/>
          <p:nvPr/>
        </p:nvSpPr>
        <p:spPr>
          <a:xfrm>
            <a:off x="571202" y="1741289"/>
            <a:ext cx="4572595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Belső előnyök: jó hely, alacsony bérleti díj, kedvelt termékek, gyors kiszolgálás.</a:t>
            </a:r>
            <a:endParaRPr lang="en-US" sz="700" dirty="0"/>
          </a:p>
        </p:txBody>
      </p:sp>
      <p:sp>
        <p:nvSpPr>
          <p:cNvPr id="10" name="Shape 6"/>
          <p:cNvSpPr/>
          <p:nvPr/>
        </p:nvSpPr>
        <p:spPr>
          <a:xfrm>
            <a:off x="473943" y="2042666"/>
            <a:ext cx="4767114" cy="871910"/>
          </a:xfrm>
          <a:prstGeom prst="roundRect">
            <a:avLst>
              <a:gd name="adj" fmla="val 4459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571202" y="2139925"/>
            <a:ext cx="277639" cy="277639"/>
          </a:xfrm>
          <a:prstGeom prst="roundRect">
            <a:avLst>
              <a:gd name="adj" fmla="val 20582225"/>
            </a:avLst>
          </a:prstGeom>
          <a:solidFill>
            <a:srgbClr val="C91313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7551" y="2216274"/>
            <a:ext cx="124941" cy="12494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71202" y="2489820"/>
            <a:ext cx="2016175" cy="152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Gyengeségek (Weaknesses)</a:t>
            </a:r>
            <a:endParaRPr lang="en-US" sz="950" dirty="0"/>
          </a:p>
        </p:txBody>
      </p:sp>
      <p:sp>
        <p:nvSpPr>
          <p:cNvPr id="14" name="Text 9"/>
          <p:cNvSpPr/>
          <p:nvPr/>
        </p:nvSpPr>
        <p:spPr>
          <a:xfrm>
            <a:off x="571202" y="2685455"/>
            <a:ext cx="4572595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Belső hátrányok: kis választék, régi berendezés, korlátozott nyitvatartás.</a:t>
            </a:r>
            <a:endParaRPr lang="en-US" sz="700" dirty="0"/>
          </a:p>
        </p:txBody>
      </p:sp>
      <p:sp>
        <p:nvSpPr>
          <p:cNvPr id="15" name="Shape 10"/>
          <p:cNvSpPr/>
          <p:nvPr/>
        </p:nvSpPr>
        <p:spPr>
          <a:xfrm>
            <a:off x="473943" y="2986832"/>
            <a:ext cx="4767114" cy="871910"/>
          </a:xfrm>
          <a:prstGeom prst="roundRect">
            <a:avLst>
              <a:gd name="adj" fmla="val 4459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571202" y="3084091"/>
            <a:ext cx="277639" cy="277639"/>
          </a:xfrm>
          <a:prstGeom prst="roundRect">
            <a:avLst>
              <a:gd name="adj" fmla="val 20582225"/>
            </a:avLst>
          </a:prstGeom>
          <a:solidFill>
            <a:srgbClr val="C91313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7551" y="3160440"/>
            <a:ext cx="124941" cy="12494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71202" y="3433986"/>
            <a:ext cx="2074664" cy="152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Lehetőségek (Opportunities)</a:t>
            </a:r>
            <a:endParaRPr lang="en-US" sz="950" dirty="0"/>
          </a:p>
        </p:txBody>
      </p:sp>
      <p:sp>
        <p:nvSpPr>
          <p:cNvPr id="19" name="Text 13"/>
          <p:cNvSpPr/>
          <p:nvPr/>
        </p:nvSpPr>
        <p:spPr>
          <a:xfrm>
            <a:off x="571202" y="3629620"/>
            <a:ext cx="4572595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Külső előnyök: növekvő tanulólétszám, egészségtudatos trendek, online rendelés.</a:t>
            </a:r>
            <a:endParaRPr lang="en-US" sz="700" dirty="0"/>
          </a:p>
        </p:txBody>
      </p:sp>
      <p:sp>
        <p:nvSpPr>
          <p:cNvPr id="20" name="Shape 14"/>
          <p:cNvSpPr/>
          <p:nvPr/>
        </p:nvSpPr>
        <p:spPr>
          <a:xfrm>
            <a:off x="473943" y="3930997"/>
            <a:ext cx="4767114" cy="871910"/>
          </a:xfrm>
          <a:prstGeom prst="roundRect">
            <a:avLst>
              <a:gd name="adj" fmla="val 4459"/>
            </a:avLst>
          </a:prstGeom>
          <a:solidFill>
            <a:srgbClr val="740B0B"/>
          </a:solidFill>
          <a:ln w="4763">
            <a:solidFill>
              <a:srgbClr val="8D2424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571202" y="4028256"/>
            <a:ext cx="277639" cy="277639"/>
          </a:xfrm>
          <a:prstGeom prst="roundRect">
            <a:avLst>
              <a:gd name="adj" fmla="val 20582225"/>
            </a:avLst>
          </a:prstGeom>
          <a:solidFill>
            <a:srgbClr val="C91313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47551" y="4104605"/>
            <a:ext cx="124941" cy="12494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571202" y="4378151"/>
            <a:ext cx="1440582" cy="152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Veszélyek (Threats)</a:t>
            </a:r>
            <a:endParaRPr lang="en-US" sz="950" dirty="0"/>
          </a:p>
        </p:txBody>
      </p:sp>
      <p:sp>
        <p:nvSpPr>
          <p:cNvPr id="24" name="Text 17"/>
          <p:cNvSpPr/>
          <p:nvPr/>
        </p:nvSpPr>
        <p:spPr>
          <a:xfrm>
            <a:off x="571202" y="4573786"/>
            <a:ext cx="4572595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Külső kockázatok: új versenytárs, emelkedő alapanyagárak, szigorúbb szabályozás.</a:t>
            </a:r>
            <a:endParaRPr lang="en-US" sz="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737964"/>
            <a:ext cx="3575224" cy="389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BCG-mátrix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73943" y="1364605"/>
            <a:ext cx="8196114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Boston Consulting Group mátrixa segít a vállalatoknak </a:t>
            </a: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termékeik stratégiai besorolásában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piaci részesedésük és piaci növekedésük alapján. Négy kategóriát különböztetünk meg.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88665" y="1876946"/>
            <a:ext cx="4124102" cy="2528515"/>
          </a:xfrm>
          <a:prstGeom prst="roundRect">
            <a:avLst>
              <a:gd name="adj" fmla="val 3374"/>
            </a:avLst>
          </a:prstGeom>
          <a:solidFill>
            <a:srgbClr val="C91313">
              <a:alpha val="9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07132" y="1995413"/>
            <a:ext cx="2022649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négy kategória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07132" y="2308696"/>
            <a:ext cx="3887167" cy="16406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⭐</a:t>
            </a:r>
            <a:r>
              <a:rPr lang="en-US" sz="90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Sztár</a:t>
            </a:r>
            <a:r>
              <a:rPr lang="en-US" sz="9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Magas növekedés, nagy részesedés. Befektetést igényel, de nagy a potenciál.</a:t>
            </a:r>
            <a:endParaRPr lang="en-US" sz="9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🐄</a:t>
            </a:r>
            <a:r>
              <a:rPr lang="en-US" sz="90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Fejőstehén</a:t>
            </a:r>
            <a:r>
              <a:rPr lang="en-US" sz="9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Alacsony növekedés, nagy részesedés. Stabil bevételi forrás.</a:t>
            </a:r>
            <a:endParaRPr lang="en-US" sz="9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❓</a:t>
            </a:r>
            <a:r>
              <a:rPr lang="en-US" sz="90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Kérdőjel</a:t>
            </a:r>
            <a:r>
              <a:rPr lang="en-US" sz="9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Magas növekedés, kis részesedés. Kockázatos, de lehet belőle sztár.</a:t>
            </a:r>
            <a:endParaRPr lang="en-US" sz="9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🐕</a:t>
            </a:r>
            <a:r>
              <a:rPr lang="en-US" sz="90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Döglött kutya</a:t>
            </a:r>
            <a:r>
              <a:rPr lang="en-US" sz="9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Alacsony növekedés, kis részesedés. Felülvizsgálatot igényel.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4721275" y="1995413"/>
            <a:ext cx="2800052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Példák a mindennapokból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721275" y="2308696"/>
            <a:ext cx="4410745" cy="189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Egy nagy élelmiszeripari cég termékei: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4721275" y="2604864"/>
            <a:ext cx="3953545" cy="8824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Sztár: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Új energiaital, ami robbanásszerűen terjed</a:t>
            </a:r>
            <a:endParaRPr lang="en-US" sz="9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Fejőstehén: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Klasszikus kóla, évtizedek óta stabil eladás</a:t>
            </a:r>
            <a:endParaRPr lang="en-US" sz="9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Kérdőjel: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Új vegán snack, még nem talált piacra</a:t>
            </a:r>
            <a:endParaRPr lang="en-US" sz="9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Döglött kutya: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Elavult ízvilágú üdítő, csökkenő kereslet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721275" y="3620616"/>
            <a:ext cx="3953545" cy="651570"/>
          </a:xfrm>
          <a:prstGeom prst="roundRect">
            <a:avLst>
              <a:gd name="adj" fmla="val 7638"/>
            </a:avLst>
          </a:prstGeom>
          <a:solidFill>
            <a:srgbClr val="460707"/>
          </a:solidFill>
          <a:ln/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42" y="3798391"/>
            <a:ext cx="148084" cy="118467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5106293" y="3756868"/>
            <a:ext cx="3450059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BCG-mátrix segít eldönteni: melyik terméket fejlesszük, melyiket tartsuk, és melyiktől váljunk meg.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353616"/>
            <a:ext cx="4767114" cy="7550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Piacra lépési és kilépési akadályok</a:t>
            </a:r>
            <a:endParaRPr lang="en-US" sz="2350" dirty="0"/>
          </a:p>
        </p:txBody>
      </p:sp>
      <p:sp>
        <p:nvSpPr>
          <p:cNvPr id="4" name="Text 1"/>
          <p:cNvSpPr/>
          <p:nvPr/>
        </p:nvSpPr>
        <p:spPr>
          <a:xfrm>
            <a:off x="473943" y="1275383"/>
            <a:ext cx="4767114" cy="5424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Miért nem tud bárki bármilyen vállalkozást indítani? A válasz: </a:t>
            </a: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belépési és kilépési akadályok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léteznek, amelyek megnehezítik vagy megakadályozzák a piacra való belépést és kilépést.</a:t>
            </a:r>
            <a:endParaRPr lang="en-US" sz="9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9656" y="1942951"/>
            <a:ext cx="4781401" cy="136787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45840" y="2071985"/>
            <a:ext cx="1953890" cy="203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🚧</a:t>
            </a:r>
            <a:r>
              <a:rPr lang="en-US" sz="1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Belépési akadályok</a:t>
            </a:r>
            <a:endParaRPr lang="en-US" sz="1150" dirty="0"/>
          </a:p>
        </p:txBody>
      </p:sp>
      <p:sp>
        <p:nvSpPr>
          <p:cNvPr id="7" name="Text 3"/>
          <p:cNvSpPr/>
          <p:nvPr/>
        </p:nvSpPr>
        <p:spPr>
          <a:xfrm>
            <a:off x="645840" y="2341736"/>
            <a:ext cx="4466183" cy="8400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Tőkeigény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Induló beruházás, gépek, készlet</a:t>
            </a:r>
            <a:endParaRPr lang="en-US" sz="900" dirty="0"/>
          </a:p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Technológia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Szakértelem, szabadalmak</a:t>
            </a:r>
            <a:endParaRPr lang="en-US" sz="900" dirty="0"/>
          </a:p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Verseny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Meglévő erős szereplők</a:t>
            </a:r>
            <a:endParaRPr lang="en-US" sz="900" dirty="0"/>
          </a:p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Jogi szabályozás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Engedélyek, licencek</a:t>
            </a:r>
            <a:endParaRPr lang="en-US" sz="9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9656" y="3422005"/>
            <a:ext cx="4781401" cy="136787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45840" y="3551039"/>
            <a:ext cx="1900238" cy="203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🚪</a:t>
            </a:r>
            <a:r>
              <a:rPr lang="en-US" sz="1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Kilépési akadályok</a:t>
            </a:r>
            <a:endParaRPr lang="en-US" sz="1150" dirty="0"/>
          </a:p>
        </p:txBody>
      </p:sp>
      <p:sp>
        <p:nvSpPr>
          <p:cNvPr id="10" name="Text 5"/>
          <p:cNvSpPr/>
          <p:nvPr/>
        </p:nvSpPr>
        <p:spPr>
          <a:xfrm>
            <a:off x="645840" y="3820790"/>
            <a:ext cx="4466183" cy="8400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Hitelek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Visszafizetési kötelezettség</a:t>
            </a:r>
            <a:endParaRPr lang="en-US" sz="900" dirty="0"/>
          </a:p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Szerződések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Bérleti, beszállítói megállapodások</a:t>
            </a:r>
            <a:endParaRPr lang="en-US" sz="900" dirty="0"/>
          </a:p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Eszközök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Nehéz értékesíteni a speciális gépeket</a:t>
            </a:r>
            <a:endParaRPr lang="en-US" sz="900" dirty="0"/>
          </a:p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Munkavállalók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Felmondási költségek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376907"/>
            <a:ext cx="4293245" cy="389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marketingmix — 4P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73943" y="1003548"/>
            <a:ext cx="8196114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marketingmix a marketingeszközök rendszerezett halmaza. Az eredeti </a:t>
            </a: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4P modell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 termékalapú vállalkozások számára ad keretet. Minden elemnek összhangban kell lennie a többivel.</a:t>
            </a:r>
            <a:endParaRPr lang="en-US" sz="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3" y="1515889"/>
            <a:ext cx="4098057" cy="47394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92410" y="2108299"/>
            <a:ext cx="1650504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Product — Termék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92410" y="2374181"/>
            <a:ext cx="3861122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Mit kínálunk? Milyen minőségű, milyen csomagolású, milyen funkciókkal rendelkezik?</a:t>
            </a:r>
            <a:endParaRPr lang="en-US" sz="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15889"/>
            <a:ext cx="4098057" cy="47394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90467" y="2108299"/>
            <a:ext cx="1558975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Price — Ár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690467" y="2374181"/>
            <a:ext cx="3861122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Mennyiért adjuk? Versenyképes? Fedezze a költségeket és hozzon nyereséget.</a:t>
            </a:r>
            <a:endParaRPr lang="en-US" sz="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43" y="2871713"/>
            <a:ext cx="4098057" cy="47394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92410" y="3464123"/>
            <a:ext cx="1801044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Place — Értékesítés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592410" y="3730005"/>
            <a:ext cx="3861122" cy="189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Hol és hogyan jut el a vevőhöz? Bolt, webshop, közvetítő?</a:t>
            </a:r>
            <a:endParaRPr lang="en-US" sz="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871713"/>
            <a:ext cx="4098057" cy="47394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690467" y="3464123"/>
            <a:ext cx="2521744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Promotion — Kommunikáció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4690467" y="3730005"/>
            <a:ext cx="3861122" cy="189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Hogyan hirdetjük? Reklám, social media, PR, akciók?</a:t>
            </a:r>
            <a:endParaRPr lang="en-US" sz="900" dirty="0"/>
          </a:p>
        </p:txBody>
      </p:sp>
      <p:sp>
        <p:nvSpPr>
          <p:cNvPr id="16" name="Shape 10"/>
          <p:cNvSpPr/>
          <p:nvPr/>
        </p:nvSpPr>
        <p:spPr>
          <a:xfrm>
            <a:off x="473943" y="4171280"/>
            <a:ext cx="8196114" cy="462037"/>
          </a:xfrm>
          <a:prstGeom prst="roundRect">
            <a:avLst>
              <a:gd name="adj" fmla="val 10771"/>
            </a:avLst>
          </a:prstGeom>
          <a:solidFill>
            <a:srgbClr val="022349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10" y="4339530"/>
            <a:ext cx="148084" cy="118467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58962" y="4307532"/>
            <a:ext cx="8149828" cy="189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📌</a:t>
            </a:r>
            <a:r>
              <a:rPr lang="en-US" sz="9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900" b="1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Példa:</a:t>
            </a:r>
            <a:r>
              <a:rPr lang="en-US" sz="9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Egy új iskolai szendvics — friss alapanyagok (Product), 500 Ft (Price), büfépult (Place), Instagram poszt (Promotion).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846832"/>
            <a:ext cx="5927973" cy="389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 marketingmix bővítése — 7P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73943" y="1473473"/>
            <a:ext cx="8196114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szolgáltatások esetében a 4P nem elegendő. A </a:t>
            </a: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szolgáltatásmarketing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három további elemmel egészíti ki a mixet: People, Process és Physical Evidence. Ezek együtt alkotják a </a:t>
            </a:r>
            <a:r>
              <a:rPr lang="en-US" sz="9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7P modellt</a:t>
            </a: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3" y="1985814"/>
            <a:ext cx="1527274" cy="9438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73943" y="3077766"/>
            <a:ext cx="1665461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People — Emberek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73943" y="3343647"/>
            <a:ext cx="2633290" cy="7581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szolgáltatást nyújtó munkatársak minősége, hozzáállása és szakértelme közvetlenül befolyásolja a vevői élményt. Egy kedves pultos többet ér, mint bármilyen reklám.</a:t>
            </a:r>
            <a:endParaRPr lang="en-US" sz="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318" y="1985814"/>
            <a:ext cx="1527274" cy="9438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55318" y="3077766"/>
            <a:ext cx="1844353" cy="194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Process — Folyamat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255318" y="3343647"/>
            <a:ext cx="2633290" cy="7581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Hogyan zajlik a szolgáltatás? A rendelésfelvételtől a kiszolgálásig minden lépésnek gördülékenynek kell lennie. A lassú vagy kaotikus folyamat elveszíti a vevőt.</a:t>
            </a:r>
            <a:endParaRPr lang="en-US" sz="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692" y="1985814"/>
            <a:ext cx="1527349" cy="94394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36692" y="3077840"/>
            <a:ext cx="2633365" cy="3896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Physical Evidence — Fizikai környezet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036692" y="3538537"/>
            <a:ext cx="2633365" cy="7581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környezet, amelyben a szolgáltatás történik: tisztaság, dizájn, illat, zene. Ezek mind üzenetet közvetítenek a vevőnek a minőségről és a márkáról.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1072</Words>
  <Application>Microsoft Office PowerPoint</Application>
  <PresentationFormat>Diavetítés a képernyőre (16:9 oldalarány)</PresentationFormat>
  <Paragraphs>109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Calibri</vt:lpstr>
      <vt:lpstr>Dela Gothic One</vt:lpstr>
      <vt:lpstr>DM Sans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/>
  <cp:lastModifiedBy>Kriszta</cp:lastModifiedBy>
  <cp:revision>2</cp:revision>
  <dcterms:created xsi:type="dcterms:W3CDTF">2026-06-12T09:36:36Z</dcterms:created>
  <dcterms:modified xsi:type="dcterms:W3CDTF">2026-06-12T09:41:34Z</dcterms:modified>
</cp:coreProperties>
</file>