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arcellus" panose="020B0604020202020204" charset="0"/>
      <p:regular r:id="rId18"/>
    </p:embeddedFont>
    <p:embeddedFont>
      <p:font typeface="Montserrat" panose="020B0604020202020204" charset="-18"/>
      <p:regular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4" d="100"/>
          <a:sy n="114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79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93727" y="564777"/>
            <a:ext cx="5314950" cy="14570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Gyermekkori </a:t>
            </a:r>
            <a:r>
              <a:rPr lang="en-US" sz="3200" dirty="0" err="1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és</a:t>
            </a: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</a:t>
            </a:r>
            <a:r>
              <a:rPr lang="hu-HU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</a:t>
            </a:r>
            <a:r>
              <a:rPr lang="en-US" sz="3200" dirty="0" err="1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erdülőkori</a:t>
            </a: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</a:t>
            </a:r>
            <a:r>
              <a:rPr lang="hu-HU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</a:t>
            </a:r>
            <a:r>
              <a:rPr lang="en-US" sz="3200" dirty="0" err="1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angulatzavarok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3600450" y="2420471"/>
            <a:ext cx="5308227" cy="6881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depressziós és bipoláris zavarok felismerése, diagnosztikája és kezelése gyermek- és ifjúságpszichiátriai szemmel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3925119" y="3257624"/>
            <a:ext cx="1465659" cy="203448"/>
          </a:xfrm>
          <a:prstGeom prst="roundRect">
            <a:avLst>
              <a:gd name="adj" fmla="val 20487"/>
            </a:avLst>
          </a:prstGeom>
          <a:solidFill>
            <a:srgbClr val="FFE0CC"/>
          </a:solidFill>
          <a:ln/>
        </p:spPr>
      </p:sp>
      <p:sp>
        <p:nvSpPr>
          <p:cNvPr id="6" name="Text 3"/>
          <p:cNvSpPr/>
          <p:nvPr/>
        </p:nvSpPr>
        <p:spPr>
          <a:xfrm>
            <a:off x="3999533" y="3294831"/>
            <a:ext cx="1774031" cy="129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SZAKMAI ÖSSZEFOGLALÓ</a:t>
            </a:r>
            <a:endParaRPr lang="en-US" sz="750" dirty="0"/>
          </a:p>
        </p:txBody>
      </p:sp>
      <p:sp>
        <p:nvSpPr>
          <p:cNvPr id="7" name="Shape 4"/>
          <p:cNvSpPr/>
          <p:nvPr/>
        </p:nvSpPr>
        <p:spPr>
          <a:xfrm>
            <a:off x="5452765" y="3248099"/>
            <a:ext cx="1380827" cy="222498"/>
          </a:xfrm>
          <a:prstGeom prst="roundRect">
            <a:avLst>
              <a:gd name="adj" fmla="val 18733"/>
            </a:avLst>
          </a:prstGeom>
          <a:noFill/>
          <a:ln w="9525">
            <a:solidFill>
              <a:srgbClr val="FF954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536704" y="3294831"/>
            <a:ext cx="1670149" cy="129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7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GYERMEKPSZICHIÁTRIA</a:t>
            </a:r>
            <a:endParaRPr lang="en-US" sz="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86060"/>
            <a:ext cx="4984700" cy="427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550" dirty="0" err="1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Összefoglalás</a:t>
            </a:r>
            <a:endParaRPr lang="en-US" sz="2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981" y="978582"/>
            <a:ext cx="171524" cy="1715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7668" y="971550"/>
            <a:ext cx="1643807" cy="213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Korai felismerés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667644" y="1248445"/>
            <a:ext cx="4551238" cy="4244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tünetek többsége felnőttkor előtt megjelenik — a korai diagnózis és beavatkozás meghatározó a hosszú távú kimenetel szempontjából.</a:t>
            </a:r>
            <a:endParaRPr lang="en-US" sz="1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981" y="1752042"/>
            <a:ext cx="171524" cy="1715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67668" y="1745010"/>
            <a:ext cx="1849041" cy="213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Többforrású diagnosztika</a:t>
            </a:r>
            <a:endParaRPr lang="en-US" sz="1250" dirty="0"/>
          </a:p>
        </p:txBody>
      </p:sp>
      <p:sp>
        <p:nvSpPr>
          <p:cNvPr id="9" name="Text 4"/>
          <p:cNvSpPr/>
          <p:nvPr/>
        </p:nvSpPr>
        <p:spPr>
          <a:xfrm>
            <a:off x="667644" y="2021904"/>
            <a:ext cx="4551238" cy="3893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Gyermek, szülő, pedagógus bevonása, standardizált szűrőeszközök és kötelező szuicid kockázatfelmérés minden esetben.</a:t>
            </a:r>
            <a:endParaRPr lang="en-US" sz="1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981" y="2525502"/>
            <a:ext cx="171524" cy="1715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67668" y="2518470"/>
            <a:ext cx="1643807" cy="213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Lépcsőzetes kezelés</a:t>
            </a:r>
            <a:endParaRPr lang="en-US" sz="1250" dirty="0"/>
          </a:p>
        </p:txBody>
      </p:sp>
      <p:sp>
        <p:nvSpPr>
          <p:cNvPr id="12" name="Text 6"/>
          <p:cNvSpPr/>
          <p:nvPr/>
        </p:nvSpPr>
        <p:spPr>
          <a:xfrm>
            <a:off x="667644" y="2795363"/>
            <a:ext cx="455123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Enyhe esetekben pszichoterápia elsőként; közepes és súlyos esetekben kombinált megközelítés gyermekpszichiátriai felügyelettel.</a:t>
            </a:r>
            <a:endParaRPr lang="en-US" sz="10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981" y="3298961"/>
            <a:ext cx="171524" cy="17152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67668" y="3291929"/>
            <a:ext cx="2260476" cy="213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Szuicid kockázat monitorozása</a:t>
            </a:r>
            <a:endParaRPr lang="en-US" sz="1250" dirty="0"/>
          </a:p>
        </p:txBody>
      </p:sp>
      <p:sp>
        <p:nvSpPr>
          <p:cNvPr id="15" name="Text 8"/>
          <p:cNvSpPr/>
          <p:nvPr/>
        </p:nvSpPr>
        <p:spPr>
          <a:xfrm>
            <a:off x="667644" y="3568824"/>
            <a:ext cx="4551238" cy="428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kezelés teljes időtartama alatt kiemelt figyelem — különösen az antidepresszáns terápia első heteiben és bipoláris zavar esetén.</a:t>
            </a:r>
            <a:endParaRPr lang="en-US" sz="1000" dirty="0"/>
          </a:p>
        </p:txBody>
      </p:sp>
      <p:sp>
        <p:nvSpPr>
          <p:cNvPr id="16" name="Text 9"/>
          <p:cNvSpPr/>
          <p:nvPr/>
        </p:nvSpPr>
        <p:spPr>
          <a:xfrm>
            <a:off x="538980" y="4091657"/>
            <a:ext cx="5095337" cy="5543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4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gyermek- és serdülőkori hangulatzavarok kezelhetőek — a megfelelő szakmai támogatással, a család aktív bevonásával és a korai intervencióval a fiatalok jelentős része teljes funkcionális felépülésre képes.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F98942D0-D4E8-47F2-9A67-FDF4F5FA0093}"/>
              </a:ext>
            </a:extLst>
          </p:cNvPr>
          <p:cNvSpPr/>
          <p:nvPr/>
        </p:nvSpPr>
        <p:spPr>
          <a:xfrm>
            <a:off x="605118" y="2387084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http://127.0.0.1:8766/</a:t>
            </a:r>
          </a:p>
        </p:txBody>
      </p:sp>
    </p:spTree>
    <p:extLst>
      <p:ext uri="{BB962C8B-B14F-4D97-AF65-F5344CB8AC3E}">
        <p14:creationId xmlns:p14="http://schemas.microsoft.com/office/powerpoint/2010/main" val="2964387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5608" y="222200"/>
            <a:ext cx="6002908" cy="463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Hangulatzavarok Hazai Helyzete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96119" y="967979"/>
            <a:ext cx="8151763" cy="7297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gyermek- és serdülőkori hangulatzavarok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jelentős népegészségügyi problémát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jelentenek Magyarországon. Az elmúlt évtizedek kutatásai egyértelműen igazolták, hogy ezek a betegségek gyakran már gyermekkorban kialakulnak, és az első tünetek többsége még a felnőttkor előtt megjelenik. A korai felismerés és a pontos diagnózis napjainkban is komoly kihívást jelent a szakemberek számára.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496119" y="1858491"/>
            <a:ext cx="4013895" cy="1551161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20092" y="1995913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Depresszív zavarok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34380" y="2286000"/>
            <a:ext cx="3737372" cy="985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Tartós szomorúság, örömvesztés, energiahiány és funkcionális romlás jellemzi. Jelentősen befolyásolja a gyermek mindennapi életét, tanulmányi teljesítményét és társas kapcsolatait.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4633987" y="1858491"/>
            <a:ext cx="4013895" cy="1551161"/>
          </a:xfrm>
          <a:prstGeom prst="roundRect">
            <a:avLst>
              <a:gd name="adj" fmla="val 4244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772248" y="1995912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Bipoláris zavarok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4772248" y="2285999"/>
            <a:ext cx="3737372" cy="985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Mániás vagy hipomániás és depressziós epizódok váltakozása. Súlyosabb lefolyás, kiemelt öngyilkossági kockázat és összetettebb kezelési igény jellemzi.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96119" y="3549179"/>
            <a:ext cx="8151763" cy="768921"/>
          </a:xfrm>
          <a:prstGeom prst="roundRect">
            <a:avLst>
              <a:gd name="adj" fmla="val 6776"/>
            </a:avLst>
          </a:prstGeom>
          <a:solidFill>
            <a:srgbClr val="FCF2B5"/>
          </a:solidFill>
          <a:ln/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709913"/>
            <a:ext cx="155004" cy="123974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99071" y="3570386"/>
            <a:ext cx="7624837" cy="7477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Kiemelt kockázat:</a:t>
            </a: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 kezeletlen major hangulatzavarok a legfontosabb rizikófaktorai a szuicid magatartásnak. Serdülőkori öngyilkosság a vezető halálokok közé tartozik — bipoláris zavarban az öngyilkossági kísérletek </a:t>
            </a:r>
            <a:r>
              <a:rPr lang="en-US" sz="11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kétszer gyakoribbak</a:t>
            </a: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és súlyosabb kimenetelűek, mint unipoláris depresszió esetén.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09452" y="227149"/>
            <a:ext cx="3283148" cy="318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Diagnosztika Folyamata</a:t>
            </a:r>
            <a:endParaRPr lang="en-US" sz="1900" dirty="0"/>
          </a:p>
        </p:txBody>
      </p:sp>
      <p:sp>
        <p:nvSpPr>
          <p:cNvPr id="3" name="Text 1"/>
          <p:cNvSpPr/>
          <p:nvPr/>
        </p:nvSpPr>
        <p:spPr>
          <a:xfrm>
            <a:off x="490818" y="611795"/>
            <a:ext cx="8343900" cy="7092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91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diagnózis felállítása kizárólag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gyermekpszichiáter feladata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 BNO-10 és a DSM-5 kritériumrendszere alapján. A vizsgálat két idődimenziót ölel fel: az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aktuálisan fennálló tüneteket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és az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egész életre visszatekintő (lifetime) hangulati epizódokat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A megbízható diagnózishoz nélkülözhetetlen a többforrású információgyűjtés és a szisztematikus kivizsgálás</a:t>
            </a:r>
            <a:r>
              <a:rPr lang="en-US" sz="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94" y="1168971"/>
            <a:ext cx="6119738" cy="324140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251793" y="3485593"/>
            <a:ext cx="1620700" cy="226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Anamnézis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2251793" y="3765516"/>
            <a:ext cx="1620700" cy="3829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8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Gyermek, szülő, tanár, gondozó beszámolói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1660002" y="1558279"/>
            <a:ext cx="1620700" cy="226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Fizikális vizsgálat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1660002" y="1838202"/>
            <a:ext cx="1620700" cy="3830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lnSpc>
                <a:spcPct val="8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Pediátriai, neurológiai és laborvizsgálatok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5291447" y="1430611"/>
            <a:ext cx="1620700" cy="226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Szűrővizsgálatok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5291447" y="1710535"/>
            <a:ext cx="1620700" cy="3830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r">
              <a:lnSpc>
                <a:spcPct val="8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Validált kérdőívek és szűrőeszközök alkalmazása.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5863063" y="3485698"/>
            <a:ext cx="1620700" cy="226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Szuicid kockázat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5863062" y="3765621"/>
            <a:ext cx="1855549" cy="3827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8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Kockázatfelmérés és vészkezelési terv készítése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950" dirty="0"/>
          </a:p>
        </p:txBody>
      </p:sp>
      <p:sp>
        <p:nvSpPr>
          <p:cNvPr id="13" name="Text 10"/>
          <p:cNvSpPr/>
          <p:nvPr/>
        </p:nvSpPr>
        <p:spPr>
          <a:xfrm>
            <a:off x="1209452" y="4336676"/>
            <a:ext cx="6725022" cy="579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just">
              <a:lnSpc>
                <a:spcPct val="91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diagnosztikai folyamat minden eleme egyaránt nélkülözhetetlen: az anamnézis több forrásból történő felvétele, a fizikális és laboratóriumi kivizsgálás, a standardizált szűrővizsgálatok alkalmazása, valamint a szuicid kockázat szisztematikus felmérése. Szuicid veszély fennállásakor azonnali kórházi kezelés indokolt</a:t>
            </a:r>
            <a:r>
              <a:rPr lang="en-US" sz="6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39204"/>
            <a:ext cx="7869957" cy="463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Anamnézis, Fizikális Vizsgálat és Szűrőeszközök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406822" y="1188839"/>
            <a:ext cx="4103191" cy="3415382"/>
          </a:xfrm>
          <a:prstGeom prst="roundRect">
            <a:avLst>
              <a:gd name="adj" fmla="val 2615"/>
            </a:avLst>
          </a:prstGeom>
          <a:solidFill>
            <a:srgbClr val="532418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1312813"/>
            <a:ext cx="274707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Anamnézis — több forrásból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30796" y="1668512"/>
            <a:ext cx="3855244" cy="11844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Gyermek, szülő, pedagógus, gondozók</a:t>
            </a:r>
            <a:endParaRPr lang="en-US" sz="10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Családi előfordulás és genetikai háttér</a:t>
            </a:r>
            <a:endParaRPr lang="en-US" sz="10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Fejlődési anamnézis</a:t>
            </a:r>
            <a:endParaRPr lang="en-US" sz="10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Korábbi betegségek, gyógyszerek</a:t>
            </a:r>
            <a:endParaRPr lang="en-US" sz="10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Iskolai teljesítmény és társas kapcsolatok</a:t>
            </a:r>
            <a:endParaRPr lang="en-US" sz="10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Viselkedésváltozások időbeli alakulása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530796" y="2976935"/>
            <a:ext cx="22403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Fizikális vizsgálat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30796" y="3332634"/>
            <a:ext cx="3855244" cy="7751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Gyermekgyógyászati és neurológiai vizsgálat</a:t>
            </a:r>
            <a:endParaRPr lang="en-US" sz="10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Testsúly, magasság, vérnyomás, pulzus</a:t>
            </a:r>
            <a:endParaRPr lang="en-US" sz="10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Pajzsmirigyfunkció vizsgálata</a:t>
            </a:r>
            <a:endParaRPr lang="en-US" sz="10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Szükség esetén képalkotó vizsgálatok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4728046" y="1312813"/>
            <a:ext cx="2800276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Alkalmazható szűrőkérdőívek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4728046" y="1684065"/>
            <a:ext cx="1900312" cy="954732"/>
          </a:xfrm>
          <a:prstGeom prst="roundRect">
            <a:avLst>
              <a:gd name="adj" fmla="val 5457"/>
            </a:avLst>
          </a:prstGeom>
          <a:solidFill>
            <a:srgbClr val="FFFFF4">
              <a:alpha val="95000"/>
            </a:srgbClr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866308" y="1822326"/>
            <a:ext cx="1623789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GYD / CDI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4866308" y="2178025"/>
            <a:ext cx="1623789" cy="3225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Rövid és teljes Gyermek Depresszió Kérdőív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6752332" y="1684065"/>
            <a:ext cx="1900312" cy="954732"/>
          </a:xfrm>
          <a:prstGeom prst="roundRect">
            <a:avLst>
              <a:gd name="adj" fmla="val 5457"/>
            </a:avLst>
          </a:prstGeom>
          <a:solidFill>
            <a:srgbClr val="FFFFF4">
              <a:alpha val="95000"/>
            </a:srgbClr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890593" y="1822326"/>
            <a:ext cx="1623789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SDQ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6890593" y="2178025"/>
            <a:ext cx="1623789" cy="3225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Erősségek és nehézségek kérdőív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4728046" y="2762771"/>
            <a:ext cx="1900312" cy="793477"/>
          </a:xfrm>
          <a:prstGeom prst="roundRect">
            <a:avLst>
              <a:gd name="adj" fmla="val 6566"/>
            </a:avLst>
          </a:prstGeom>
          <a:solidFill>
            <a:srgbClr val="FFFFF4">
              <a:alpha val="95000"/>
            </a:srgbClr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866308" y="2901032"/>
            <a:ext cx="1623789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YMRS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4866308" y="3256731"/>
            <a:ext cx="1623789" cy="161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Young-féle mánia skála</a:t>
            </a:r>
            <a:endParaRPr lang="en-US" sz="950" dirty="0"/>
          </a:p>
        </p:txBody>
      </p:sp>
      <p:sp>
        <p:nvSpPr>
          <p:cNvPr id="18" name="Shape 16"/>
          <p:cNvSpPr/>
          <p:nvPr/>
        </p:nvSpPr>
        <p:spPr>
          <a:xfrm>
            <a:off x="6752332" y="2762771"/>
            <a:ext cx="1900312" cy="793477"/>
          </a:xfrm>
          <a:prstGeom prst="roundRect">
            <a:avLst>
              <a:gd name="adj" fmla="val 6566"/>
            </a:avLst>
          </a:prstGeom>
          <a:solidFill>
            <a:srgbClr val="FFFFF4">
              <a:alpha val="95000"/>
            </a:srgbClr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6890593" y="2901032"/>
            <a:ext cx="1623789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MDQ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6890593" y="3256731"/>
            <a:ext cx="1623789" cy="161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Hangulatzavar kérdőív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4728046" y="3695774"/>
            <a:ext cx="3924598" cy="768921"/>
          </a:xfrm>
          <a:prstGeom prst="roundRect">
            <a:avLst>
              <a:gd name="adj" fmla="val 6776"/>
            </a:avLst>
          </a:prstGeom>
          <a:solidFill>
            <a:srgbClr val="FFB3B4"/>
          </a:solidFill>
          <a:ln/>
        </p:spPr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020" y="3861271"/>
            <a:ext cx="155004" cy="123974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5016140" y="3767062"/>
            <a:ext cx="3597063" cy="6263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Szuicid veszély felmérése kötelező:</a:t>
            </a: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korábbi kísérletek, gondolatok, konkrét tervek, előkészületek. Fennállásakor kórházi kezelés szükséges!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81967"/>
            <a:ext cx="4722763" cy="8111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Depressziós Zavarok Klinikai Formái</a:t>
            </a:r>
            <a:endParaRPr lang="en-US" sz="2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831" y="1335509"/>
            <a:ext cx="4737050" cy="11668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1764" y="1366317"/>
            <a:ext cx="2171402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Major Depresszív Zavar (MDD)</a:t>
            </a:r>
            <a:endParaRPr lang="en-US" sz="1200" dirty="0"/>
          </a:p>
        </p:txBody>
      </p:sp>
      <p:sp>
        <p:nvSpPr>
          <p:cNvPr id="6" name="Text 2"/>
          <p:cNvSpPr/>
          <p:nvPr/>
        </p:nvSpPr>
        <p:spPr>
          <a:xfrm>
            <a:off x="661764" y="1626096"/>
            <a:ext cx="4434334" cy="8010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Legalább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 hétig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fennálló epizód. Legalább 5 tünet szükséges a következőkből: tartós szomorúság vagy ingerlékenység, örömérzés elvesztése, testsúlyváltozás, alvászavar, pszichomotoros változások, kóros fáradékonyság, bűntudat, koncentrációs zavar, döntésképtelenség, halállal kapcsolatos vagy öngyilkossági gondolatok.</a:t>
            </a:r>
            <a:endParaRPr lang="en-US" sz="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831" y="2597348"/>
            <a:ext cx="4737050" cy="103457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1764" y="2634508"/>
            <a:ext cx="1560240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Disztímiás Zavar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661764" y="2874521"/>
            <a:ext cx="4434334" cy="7295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Legalább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egy évig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fennálló tartós depressziós állapot. Jellemzői: ingerlékenység, étvágyzavar, alvászavar, energiahiány, alacsony önértékelés, koncentrációs nehézségek és reménytelenségérzés. Krónikus lefolyása különösen megnehezíti a felismerést.</a:t>
            </a:r>
            <a:endParaRPr lang="en-US" sz="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831" y="3726879"/>
            <a:ext cx="4737050" cy="103457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1764" y="3849663"/>
            <a:ext cx="3289548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Diszruptív Hangulatszabályozási Zavar (DMDD)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661764" y="4109442"/>
            <a:ext cx="4434334" cy="5903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lnSpc>
                <a:spcPct val="102000"/>
              </a:lnSpc>
              <a:buNone/>
            </a:pP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 éves kor előtt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kezdődik. Súlyos dühkitörések heti három vagy több alkalommal, tartós ingerlékenység, valamint iskolai és családi működés romlása. Fontos differenciáldiagnosztikai szempont a bipoláris zavartól és az ellenkezési zavartól.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94345"/>
            <a:ext cx="5633740" cy="463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Bipoláris Zavarok Klinikai Formái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496119" y="1305967"/>
            <a:ext cx="2634555" cy="2356470"/>
          </a:xfrm>
          <a:prstGeom prst="roundRect">
            <a:avLst>
              <a:gd name="adj" fmla="val 2211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34380" y="1444228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Bipoláris I. Zavar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44606" y="1750368"/>
            <a:ext cx="2571780" cy="17738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Legalább egy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mániás epizód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jelenléte szükséges. Tünetek: emelkedett vagy ingerlékeny hangulat,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fokozott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önbi</a:t>
            </a:r>
            <a:r>
              <a:rPr lang="hu-HU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zalom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csökkent alvásigény,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beszédes</a:t>
            </a:r>
            <a:r>
              <a:rPr lang="hu-HU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ség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gondolatrohanás,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figyelemelte</a:t>
            </a:r>
            <a:r>
              <a:rPr lang="hu-HU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relhetőség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fokozott aktivitás és kockázatkereső viselkedés. </a:t>
            </a:r>
            <a:endParaRPr lang="hu-HU" sz="105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just">
              <a:lnSpc>
                <a:spcPct val="108000"/>
              </a:lnSpc>
              <a:buNone/>
            </a:pP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Súlyos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esetekben pszichotikus tünetek is megjelenhetnek.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3254648" y="1305967"/>
            <a:ext cx="2634630" cy="2356470"/>
          </a:xfrm>
          <a:prstGeom prst="roundRect">
            <a:avLst>
              <a:gd name="adj" fmla="val 2211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392909" y="1444228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Bipoláris II. Zavar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392909" y="1750368"/>
            <a:ext cx="2358107" cy="17738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Legalább egy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depressziós epizód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és legalább egy </a:t>
            </a:r>
            <a:r>
              <a:rPr lang="en-US" sz="1050" b="1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hipomániás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epi</a:t>
            </a:r>
            <a:r>
              <a:rPr lang="hu-HU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b="1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zód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szükséges. Valódi mániás epizód nem fordul elő. A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hipomá</a:t>
            </a:r>
            <a:r>
              <a:rPr lang="hu-HU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nia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kevésbé súlyos, mint a mánia, de funkcionális változást okoz. Gyakran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depresszióként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diag</a:t>
            </a:r>
            <a:r>
              <a:rPr lang="hu-HU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nosztizálják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mert a hipomániás tünetek rejtve maradhatnak.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6013252" y="1305967"/>
            <a:ext cx="2634555" cy="2356470"/>
          </a:xfrm>
          <a:prstGeom prst="roundRect">
            <a:avLst>
              <a:gd name="adj" fmla="val 2211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151513" y="1444228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Ciklotímiás Zavar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151513" y="1750368"/>
            <a:ext cx="2358033" cy="17171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Legalább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egy éven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keresztül enyhébb depressziós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és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hipomá</a:t>
            </a:r>
            <a:r>
              <a:rPr lang="hu-HU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niás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tünetek hullámzó lefolyással, rövid tünetmentes időszakokkal. Krónikus lefolyású, gyakran serdülőkorban kezdődik. Hosszú távon bipoláris zavarrá alakulhat.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496119" y="3801963"/>
            <a:ext cx="8151763" cy="607665"/>
          </a:xfrm>
          <a:prstGeom prst="roundRect">
            <a:avLst>
              <a:gd name="adj" fmla="val 8574"/>
            </a:avLst>
          </a:prstGeom>
          <a:solidFill>
            <a:srgbClr val="B6D6FC"/>
          </a:solidFill>
          <a:ln/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962698"/>
            <a:ext cx="155004" cy="123974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899071" y="3944541"/>
            <a:ext cx="7624837" cy="3225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Differenciáldiagnosztika:</a:t>
            </a:r>
            <a:r>
              <a:rPr lang="en-US" sz="9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 bipoláris zavarok gyermekkorban gyakran atípusos képet mutatnak. A gyors hangulatváltások, az ingerlékenység dominanciája és a komorbiditás (pl. ADHD) megnehezítheti a pontos diagnózist.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16702" y="215727"/>
            <a:ext cx="4336405" cy="354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Depressziós Zavarok Kezelése</a:t>
            </a:r>
            <a:endParaRPr lang="en-US" sz="2100" dirty="0"/>
          </a:p>
        </p:txBody>
      </p:sp>
      <p:sp>
        <p:nvSpPr>
          <p:cNvPr id="4" name="Text 1"/>
          <p:cNvSpPr/>
          <p:nvPr/>
        </p:nvSpPr>
        <p:spPr>
          <a:xfrm>
            <a:off x="3925119" y="661468"/>
            <a:ext cx="4909599" cy="5503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lnSpc>
                <a:spcPct val="96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Gyermekeknél és serdülőknél a depressziós zavarok kezelésében a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gyógyszeres terápia nem első választandó módszer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különösen enyhe esetekben. Elsőként általában pszichoedukációt és pszichoterápiát alkalmaznak. A kombinált kezelés bizonyítottan hatékonyabb.</a:t>
            </a:r>
            <a:endParaRPr lang="en-US" sz="9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5119" y="1255440"/>
            <a:ext cx="237381" cy="23738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925119" y="1583680"/>
            <a:ext cx="1365200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Pszichoedukáció</a:t>
            </a:r>
            <a:endParaRPr lang="en-US" sz="1050" dirty="0"/>
          </a:p>
        </p:txBody>
      </p:sp>
      <p:sp>
        <p:nvSpPr>
          <p:cNvPr id="7" name="Text 3"/>
          <p:cNvSpPr/>
          <p:nvPr/>
        </p:nvSpPr>
        <p:spPr>
          <a:xfrm>
            <a:off x="3925119" y="1804764"/>
            <a:ext cx="4909599" cy="3196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96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betegség megértése, tünetek felismerése, visszaesés megelőzése és a család aktív bevonása. Alapvető eleme minden kezelési tervnek.</a:t>
            </a:r>
            <a:endParaRPr lang="en-US" sz="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5119" y="2168054"/>
            <a:ext cx="237381" cy="23738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925119" y="2496294"/>
            <a:ext cx="1365200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Szupportív Terápia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3925119" y="2717378"/>
            <a:ext cx="4909599" cy="3632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96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Érzelmi támogatás, problémamegoldás, stresszkezelés és önbizalom fejlesztése. Biztonságos terápiás keretet teremt.</a:t>
            </a:r>
            <a:endParaRPr lang="en-US" sz="1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25119" y="3080668"/>
            <a:ext cx="237381" cy="23738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925119" y="3408908"/>
            <a:ext cx="1971973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Kognitív Viselkedésterápia (CBT)</a:t>
            </a:r>
            <a:endParaRPr lang="en-US" sz="1050" dirty="0"/>
          </a:p>
        </p:txBody>
      </p:sp>
      <p:sp>
        <p:nvSpPr>
          <p:cNvPr id="13" name="Text 7"/>
          <p:cNvSpPr/>
          <p:nvPr/>
        </p:nvSpPr>
        <p:spPr>
          <a:xfrm>
            <a:off x="3925119" y="3586386"/>
            <a:ext cx="4909599" cy="4505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lnSpc>
                <a:spcPct val="96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Negatív gondolatok felismerése, gondolkodási torzítások korrekciója, </a:t>
            </a:r>
            <a:r>
              <a:rPr lang="en-US" sz="9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probléma</a:t>
            </a:r>
            <a:r>
              <a:rPr lang="hu-HU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9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megoldó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készségek fejlesztése és önértékelés javítása.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Elsőként választandó pszichoterápiás módszer.</a:t>
            </a:r>
            <a:endParaRPr lang="en-US" sz="9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25119" y="3993282"/>
            <a:ext cx="237381" cy="23738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3925119" y="4321522"/>
            <a:ext cx="1871811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Interperszonális Pszichoterápia</a:t>
            </a:r>
            <a:endParaRPr lang="en-US" sz="1050" dirty="0"/>
          </a:p>
        </p:txBody>
      </p:sp>
      <p:sp>
        <p:nvSpPr>
          <p:cNvPr id="16" name="Text 9"/>
          <p:cNvSpPr/>
          <p:nvPr/>
        </p:nvSpPr>
        <p:spPr>
          <a:xfrm>
            <a:off x="3925119" y="4542605"/>
            <a:ext cx="4909599" cy="3252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96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Családi és kortárskapcsolatok, konfliktuskezelés és kommunikáció fejlesztése. Különösen hatékony serdülőkorban.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64852"/>
            <a:ext cx="6419031" cy="463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Gyógyszeres Kezelés Gyermekkorban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96119" y="1192261"/>
            <a:ext cx="2930128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Elsőként választandó: Fluoxetin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496119" y="1660712"/>
            <a:ext cx="4347270" cy="5311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 éves kor felett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engedélyezett, közepesen súlyos és súlyos depresszióban. Pszichoterápiával kombinálva a leghatékonyabb. SSRI típusú, növeli az agyban a szerotonin mennyiségét.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478395" y="2315844"/>
            <a:ext cx="4364993" cy="5271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252000" indent="-252000" algn="just">
              <a:lnSpc>
                <a:spcPct val="108000"/>
              </a:lnSpc>
              <a:buSzPct val="100000"/>
              <a:buChar char="•"/>
            </a:pP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Lehetséges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mellékhatások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fejfájás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hányinger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hasi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panaszok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nyugtalanság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alvászavar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fokozott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ingerlékenység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étvágy</a:t>
            </a:r>
            <a:r>
              <a:rPr lang="hu-HU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változás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496119" y="2990701"/>
            <a:ext cx="22403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További lehetőségek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496119" y="3346400"/>
            <a:ext cx="4347270" cy="6954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52000" indent="-252000" algn="l">
              <a:lnSpc>
                <a:spcPct val="108000"/>
              </a:lnSpc>
              <a:buSzPct val="100000"/>
              <a:buChar char="•"/>
            </a:pP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Sertralin: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fluoxetin-rezisztencia vagy társuló szorongás esetén</a:t>
            </a:r>
            <a:endParaRPr lang="en-US" sz="1050" dirty="0"/>
          </a:p>
          <a:p>
            <a:pPr marL="252000" indent="-252000" algn="l">
              <a:lnSpc>
                <a:spcPct val="108000"/>
              </a:lnSpc>
              <a:buSzPct val="100000"/>
              <a:buChar char="•"/>
            </a:pP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Escitalopram: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egyes országokban 12 éves kor felett, közepesen súlyos és súlyos esetekben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5061421" y="1469157"/>
            <a:ext cx="3680445" cy="2854821"/>
          </a:xfrm>
          <a:prstGeom prst="roundRect">
            <a:avLst>
              <a:gd name="adj" fmla="val 3129"/>
            </a:avLst>
          </a:prstGeom>
          <a:solidFill>
            <a:srgbClr val="532418">
              <a:alpha val="95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5185395" y="1593131"/>
            <a:ext cx="3429074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Nem rutinszerűen alkalmazott szerek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5185395" y="1948829"/>
            <a:ext cx="3432497" cy="6647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Az alábbi készítmények gyermekkorban </a:t>
            </a:r>
            <a:r>
              <a:rPr lang="en-US" sz="10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csak</a:t>
            </a: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kivé</a:t>
            </a:r>
            <a:r>
              <a:rPr lang="hu-HU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teles</a:t>
            </a: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esetekben vagy szakorvosi </a:t>
            </a:r>
            <a:r>
              <a:rPr lang="en-US" sz="10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mérlegelés</a:t>
            </a: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alap</a:t>
            </a:r>
            <a:r>
              <a:rPr lang="hu-HU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ján</a:t>
            </a: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jönnek szóba, </a:t>
            </a:r>
            <a:r>
              <a:rPr lang="en-US" sz="10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nagyobb</a:t>
            </a: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mellékhatás-kocká</a:t>
            </a:r>
            <a:r>
              <a:rPr lang="hu-HU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5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zatuk</a:t>
            </a: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miatt: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5185395" y="2710905"/>
            <a:ext cx="3432497" cy="635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Paroxetin</a:t>
            </a:r>
            <a:endParaRPr lang="en-US" sz="100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Venlafaxin</a:t>
            </a:r>
            <a:endParaRPr lang="en-US" sz="100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Triciklikus antidepresszánsok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5185395" y="3254276"/>
            <a:ext cx="3432497" cy="930176"/>
          </a:xfrm>
          <a:prstGeom prst="roundRect">
            <a:avLst>
              <a:gd name="adj" fmla="val 5601"/>
            </a:avLst>
          </a:prstGeom>
          <a:solidFill>
            <a:srgbClr val="4B3F02"/>
          </a:solidFill>
          <a:ln/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369" y="3419773"/>
            <a:ext cx="155004" cy="123974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5588347" y="3396853"/>
            <a:ext cx="2905571" cy="7875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800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Fontos:</a:t>
            </a:r>
            <a:r>
              <a:rPr lang="en-US" sz="10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Antidepresszáns kezelést mindig gyermek- és ifjúságpszichiáter állít be, rendszeres kontrollvizsgálatok mellett. Önálló alkalmazásuk nem javasolt.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75940"/>
            <a:ext cx="5631135" cy="420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5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Kezelés Menete Súlyosság Szerint</a:t>
            </a:r>
            <a:endParaRPr lang="en-US" sz="2500" dirty="0"/>
          </a:p>
        </p:txBody>
      </p:sp>
      <p:sp>
        <p:nvSpPr>
          <p:cNvPr id="3" name="Shape 1"/>
          <p:cNvSpPr/>
          <p:nvPr/>
        </p:nvSpPr>
        <p:spPr>
          <a:xfrm>
            <a:off x="496119" y="999753"/>
            <a:ext cx="1358578" cy="635198"/>
          </a:xfrm>
          <a:prstGeom prst="roundRect">
            <a:avLst>
              <a:gd name="adj" fmla="val 7433"/>
            </a:avLst>
          </a:prstGeom>
          <a:solidFill>
            <a:srgbClr val="FFFFF4"/>
          </a:solidFill>
          <a:ln w="9525">
            <a:solidFill>
              <a:srgbClr val="FFE0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96342" y="1214586"/>
            <a:ext cx="158055" cy="20545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1967061" y="1112118"/>
            <a:ext cx="1615976" cy="21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Enyhe depresszió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1967061" y="1383283"/>
            <a:ext cx="6444074" cy="162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Pszichoedukáció, családi támogatás, CBT, rendszeres kontroll. Általában nincs szükség gyógyszerre</a:t>
            </a: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1910879" y="1628998"/>
            <a:ext cx="6680820" cy="7144"/>
          </a:xfrm>
          <a:prstGeom prst="roundRect">
            <a:avLst>
              <a:gd name="adj" fmla="val 660907"/>
            </a:avLst>
          </a:prstGeom>
          <a:solidFill>
            <a:srgbClr val="FFE0CC"/>
          </a:solidFill>
          <a:ln/>
        </p:spPr>
      </p:sp>
      <p:sp>
        <p:nvSpPr>
          <p:cNvPr id="8" name="Shape 6"/>
          <p:cNvSpPr/>
          <p:nvPr/>
        </p:nvSpPr>
        <p:spPr>
          <a:xfrm>
            <a:off x="496119" y="1691134"/>
            <a:ext cx="2717229" cy="635198"/>
          </a:xfrm>
          <a:prstGeom prst="roundRect">
            <a:avLst>
              <a:gd name="adj" fmla="val 7433"/>
            </a:avLst>
          </a:prstGeom>
          <a:solidFill>
            <a:srgbClr val="FFFFF4"/>
          </a:solidFill>
          <a:ln w="9525">
            <a:solidFill>
              <a:srgbClr val="FFE0C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775668" y="1905967"/>
            <a:ext cx="158055" cy="20545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3325713" y="1803499"/>
            <a:ext cx="2055614" cy="21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Közepesen súlyos depresszió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3325712" y="2074664"/>
            <a:ext cx="4843375" cy="195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Pszichoterápia + szükség esetén fluoxetin hozzáadása. Szoros utánkövetés.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269531" y="2320379"/>
            <a:ext cx="5322168" cy="7144"/>
          </a:xfrm>
          <a:prstGeom prst="roundRect">
            <a:avLst>
              <a:gd name="adj" fmla="val 660907"/>
            </a:avLst>
          </a:prstGeom>
          <a:solidFill>
            <a:srgbClr val="FFE0CC"/>
          </a:solidFill>
          <a:ln/>
        </p:spPr>
      </p:sp>
      <p:sp>
        <p:nvSpPr>
          <p:cNvPr id="13" name="Shape 11"/>
          <p:cNvSpPr/>
          <p:nvPr/>
        </p:nvSpPr>
        <p:spPr>
          <a:xfrm>
            <a:off x="496119" y="2382515"/>
            <a:ext cx="4075881" cy="913805"/>
          </a:xfrm>
          <a:prstGeom prst="roundRect">
            <a:avLst>
              <a:gd name="adj" fmla="val 5167"/>
            </a:avLst>
          </a:prstGeom>
          <a:solidFill>
            <a:srgbClr val="FFFFF4"/>
          </a:solidFill>
          <a:ln w="9525">
            <a:solidFill>
              <a:srgbClr val="FFE0C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2454994" y="2736652"/>
            <a:ext cx="158055" cy="20545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684365" y="2494880"/>
            <a:ext cx="1615976" cy="21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Súlyos depresszió</a:t>
            </a:r>
            <a:endParaRPr lang="en-US" sz="1250" dirty="0"/>
          </a:p>
        </p:txBody>
      </p:sp>
      <p:sp>
        <p:nvSpPr>
          <p:cNvPr id="16" name="Text 14"/>
          <p:cNvSpPr/>
          <p:nvPr/>
        </p:nvSpPr>
        <p:spPr>
          <a:xfrm>
            <a:off x="4684365" y="2766045"/>
            <a:ext cx="3851151" cy="4945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3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Kombinált kezelés: gyermekpszichiátriai ellátás, </a:t>
            </a:r>
            <a:r>
              <a:rPr lang="en-US" sz="100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pszicho</a:t>
            </a:r>
            <a:r>
              <a:rPr lang="hu-HU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0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terápia</a:t>
            </a: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antidepresszáns, szoros utánkövetés. </a:t>
            </a:r>
            <a:endParaRPr lang="hu-HU" sz="10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just">
              <a:lnSpc>
                <a:spcPct val="103000"/>
              </a:lnSpc>
              <a:buNone/>
            </a:pPr>
            <a:r>
              <a:rPr lang="en-US" sz="100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Kiemelten</a:t>
            </a: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fontos a szuicid veszély monitorozása.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496119" y="3512790"/>
            <a:ext cx="2138288" cy="21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Bipoláris zavar kezelése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496119" y="3824734"/>
            <a:ext cx="3938736" cy="1123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just">
              <a:lnSpc>
                <a:spcPct val="103000"/>
              </a:lnSpc>
              <a:buSzPct val="100000"/>
              <a:buChar char="•"/>
            </a:pPr>
            <a:r>
              <a:rPr lang="en-US" sz="1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Akut fázis:</a:t>
            </a: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epizód megszüntetése, </a:t>
            </a:r>
            <a:r>
              <a:rPr lang="en-US" sz="100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veszélyeztető</a:t>
            </a: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0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maga</a:t>
            </a:r>
            <a:r>
              <a:rPr lang="hu-HU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00" dirty="0" err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tartás</a:t>
            </a: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csökkentése, biztonság biztosítása</a:t>
            </a:r>
            <a:endParaRPr lang="en-US" sz="1000" dirty="0"/>
          </a:p>
          <a:p>
            <a:pPr marL="342900" indent="-342900" algn="just">
              <a:lnSpc>
                <a:spcPct val="103000"/>
              </a:lnSpc>
              <a:buSzPct val="100000"/>
              <a:buChar char="•"/>
            </a:pPr>
            <a:r>
              <a:rPr lang="en-US" sz="1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Lítiumkezelés:</a:t>
            </a: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leghatékonyabb hangulatstabilizáló, csökkenti az öngyilkossági kockázatot</a:t>
            </a:r>
            <a:endParaRPr lang="en-US" sz="1000" dirty="0"/>
          </a:p>
          <a:p>
            <a:pPr marL="342900" indent="-342900" algn="just">
              <a:lnSpc>
                <a:spcPct val="103000"/>
              </a:lnSpc>
              <a:buSzPct val="100000"/>
              <a:buChar char="•"/>
            </a:pPr>
            <a:r>
              <a:rPr lang="en-US" sz="1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Fenntartó kezelés:</a:t>
            </a: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rendszeres kontroll, családi támogatás, életmódbeli stabilitás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4713908" y="3388659"/>
            <a:ext cx="3938736" cy="1378901"/>
          </a:xfrm>
          <a:prstGeom prst="roundRect">
            <a:avLst>
              <a:gd name="adj" fmla="val 4391"/>
            </a:avLst>
          </a:prstGeom>
          <a:solidFill>
            <a:srgbClr val="FFB3B4"/>
          </a:solidFill>
          <a:ln/>
        </p:spPr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273" y="3677096"/>
            <a:ext cx="140494" cy="112365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5079132" y="3512791"/>
            <a:ext cx="3461147" cy="11802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3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Kiemelten fontos:</a:t>
            </a: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Az antidepresszáns kezelés első </a:t>
            </a:r>
            <a:r>
              <a:rPr lang="en-US" sz="10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2–4 hetében</a:t>
            </a: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fokozott megfigyelés szükséges, mert ritkán átmenetileg növekedhet a nyugtalanság, </a:t>
            </a:r>
            <a:r>
              <a:rPr lang="en-US" sz="1000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az</a:t>
            </a: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impulzi</a:t>
            </a:r>
            <a:r>
              <a:rPr lang="hu-HU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00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vitás</a:t>
            </a: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és az öngyilkossági gondolatok kockázata. Önsértés, hirtelen viselkedésváltozás </a:t>
            </a:r>
            <a:r>
              <a:rPr lang="en-US" sz="1000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vagy</a:t>
            </a: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pszicho</a:t>
            </a:r>
            <a:r>
              <a:rPr lang="hu-HU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sz="1000" dirty="0" err="1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tikus</a:t>
            </a: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tünetek esetén azonnali gyermekpszichiátriai vizsgálat indokolt!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</Words>
  <Application>Microsoft Office PowerPoint</Application>
  <PresentationFormat>Diavetítés a képernyőre (16:9 oldalarány)</PresentationFormat>
  <Paragraphs>121</Paragraphs>
  <Slides>11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Montserrat</vt:lpstr>
      <vt:lpstr>Calibri</vt:lpstr>
      <vt:lpstr>Arial</vt:lpstr>
      <vt:lpstr>Marcellus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Horváth Vera</dc:creator>
  <cp:lastModifiedBy>Horváth Vera</cp:lastModifiedBy>
  <cp:revision>9</cp:revision>
  <dcterms:created xsi:type="dcterms:W3CDTF">2026-06-16T04:42:03Z</dcterms:created>
  <dcterms:modified xsi:type="dcterms:W3CDTF">2026-06-19T20:30:30Z</dcterms:modified>
</cp:coreProperties>
</file>