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Barlow SemiBold"/>
      <p:regular r:id="rId201314"/>
    </p:embeddedFont>
    <p:embeddedFont>
      <p:font typeface="Barlow Thin"/>
      <p:regular r:id="rId201315"/>
    </p:embeddedFont>
    <p:embeddedFont>
      <p:font typeface="Barlow ExtraLight"/>
      <p:regular r:id="rId201316"/>
    </p:embeddedFont>
    <p:embeddedFont>
      <p:font typeface="Barlow Light"/>
      <p:regular r:id="rId201317"/>
    </p:embeddedFont>
    <p:embeddedFont>
      <p:font typeface="Barlow"/>
      <p:regular r:id="rId201318"/>
    </p:embeddedFont>
    <p:embeddedFont>
      <p:font typeface="Barlow Medium"/>
      <p:regular r:id="rId201319"/>
    </p:embeddedFont>
    <p:embeddedFont>
      <p:font typeface="Barlow Bold"/>
      <p:regular r:id="rId201320"/>
    </p:embeddedFont>
    <p:embeddedFont>
      <p:font typeface="Barlow ExtraBold"/>
      <p:regular r:id="rId201321"/>
    </p:embeddedFont>
    <p:embeddedFont>
      <p:font typeface="Barlow Black"/>
      <p:regular r:id="rId201322"/>
    </p:embeddedFont>
    <p:embeddedFont>
      <p:font typeface="Montserrat Thin"/>
      <p:regular r:id="rId201323"/>
    </p:embeddedFont>
    <p:embeddedFont>
      <p:font typeface="Montserrat"/>
      <p:regular r:id="rId201324"/>
    </p:embeddedFont>
    <p:embeddedFont>
      <p:font typeface="Montserrat SemiBold"/>
      <p:regular r:id="rId201325"/>
    </p:embeddedFont>
    <p:embeddedFont>
      <p:font typeface="Montserrat Bold"/>
      <p:regular r:id="rId201326"/>
    </p:embeddedFont>
    <p:embeddedFont>
      <p:font typeface="Montserrat Black"/>
      <p:regular r:id="rId201327"/>
    </p:embeddedFont>
    <p:embeddedFont>
      <p:font typeface="Montserrat Light"/>
      <p:regular r:id="rId201328"/>
    </p:embeddedFont>
    <p:embeddedFont>
      <p:font typeface="Montserrat ExtraLight"/>
      <p:regular r:id="rId201329"/>
    </p:embeddedFont>
    <p:embeddedFont>
      <p:font typeface="Montserrat Medium"/>
      <p:regular r:id="rId201330"/>
    </p:embeddedFont>
    <p:embeddedFont>
      <p:font typeface="Montserrat ExtraBold"/>
      <p:regular r:id="rId20133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Relationship Id="rId201331" Target="fonts/201331.fntdata" Type="http://schemas.openxmlformats.org/officeDocument/2006/relationships/font"/><Relationship Id="rId201332" Target="fonts/201332.fntdata" Type="http://schemas.openxmlformats.org/officeDocument/2006/relationships/font"/><Relationship Id="rId201333" Target="fonts/201333.fntdata" Type="http://schemas.openxmlformats.org/officeDocument/2006/relationships/font"/><Relationship Id="rId201334" Target="fonts/201334.fntdata" Type="http://schemas.openxmlformats.org/officeDocument/2006/relationships/font"/><Relationship Id="rId201335" Target="fonts/201335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2.png"/><Relationship Id="rId5" Type="http://schemas.openxmlformats.org/officeDocument/2006/relationships/image" Target="../media/image-10-3.svg"/><Relationship Id="rId6" Type="http://schemas.openxmlformats.org/officeDocument/2006/relationships/image" Target="../media/image-10-2.png"/><Relationship Id="rId7" Type="http://schemas.openxmlformats.org/officeDocument/2006/relationships/image" Target="../media/image-10-3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1.png"/><Relationship Id="rId3" Type="http://schemas.openxmlformats.org/officeDocument/2006/relationships/image" Target="../media/image-4-1.png"/><Relationship Id="rId4" Type="http://schemas.openxmlformats.org/officeDocument/2006/relationships/image" Target="../media/image-4-1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4-5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1.png"/><Relationship Id="rId4" Type="http://schemas.openxmlformats.org/officeDocument/2006/relationships/image" Target="../media/image-9-2.svg"/><Relationship Id="rId5" Type="http://schemas.openxmlformats.org/officeDocument/2006/relationships/image" Target="../media/image-9-1.png"/><Relationship Id="rId6" Type="http://schemas.openxmlformats.org/officeDocument/2006/relationships/image" Target="../media/image-9-2.svg"/><Relationship Id="rId7" Type="http://schemas.openxmlformats.org/officeDocument/2006/relationships/image" Target="../media/image-7-1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1496318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Fashion and Style: Your Personal Identity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3902943" y="2590279"/>
            <a:ext cx="4767114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Explore the language of clothes — from materials and patterns to sizes and accessories. Discover how what you wear tells the world who you are.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3902943" y="3392686"/>
            <a:ext cx="989930" cy="254422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</p:sp>
      <p:sp>
        <p:nvSpPr>
          <p:cNvPr id="6" name="Text 3"/>
          <p:cNvSpPr/>
          <p:nvPr/>
        </p:nvSpPr>
        <p:spPr>
          <a:xfrm>
            <a:off x="3984129" y="3433242"/>
            <a:ext cx="1284759" cy="173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A1–A2 ENGLISH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4960516" y="3392686"/>
            <a:ext cx="850999" cy="254422"/>
          </a:xfrm>
          <a:prstGeom prst="roundRect">
            <a:avLst>
              <a:gd name="adj" fmla="val 63869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75bae6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5041702" y="3433242"/>
            <a:ext cx="1145828" cy="173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10TH GRADE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535037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Conclusion: Wear Your Confidence</a:t>
            </a:r>
            <a:endParaRPr lang="en-US" sz="28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3694" y="1633165"/>
            <a:ext cx="203076" cy="2030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342954" y="1628998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Vocabulary Recap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4342954" y="1932831"/>
            <a:ext cx="4327103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covered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materials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(denim, wool, cotton),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fits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(loose, tight, baggy),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patterns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(striped, checked), and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accessories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(belts, scarves).</a:t>
            </a:r>
            <a:endParaRPr lang="en-US" sz="10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3694" y="2857872"/>
            <a:ext cx="203076" cy="2030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42954" y="2853705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Fashion is Personal</a:t>
            </a:r>
            <a:endParaRPr lang="en-US" sz="1400" dirty="0"/>
          </a:p>
        </p:txBody>
      </p:sp>
      <p:sp>
        <p:nvSpPr>
          <p:cNvPr id="9" name="Text 4"/>
          <p:cNvSpPr/>
          <p:nvPr/>
        </p:nvSpPr>
        <p:spPr>
          <a:xfrm>
            <a:off x="4342954" y="3157537"/>
            <a:ext cx="432710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Style is not just about clothes — it's about how you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feel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how you express yourself to the world.</a:t>
            </a:r>
            <a:endParaRPr lang="en-US" sz="10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3694" y="3865885"/>
            <a:ext cx="203076" cy="2030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342954" y="3861718"/>
            <a:ext cx="178169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🎨</a:t>
            </a:r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Your Challenge</a:t>
            </a:r>
            <a:endParaRPr lang="en-US" sz="1400" dirty="0"/>
          </a:p>
        </p:txBody>
      </p:sp>
      <p:sp>
        <p:nvSpPr>
          <p:cNvPr id="12" name="Text 6"/>
          <p:cNvSpPr/>
          <p:nvPr/>
        </p:nvSpPr>
        <p:spPr>
          <a:xfrm>
            <a:off x="4342954" y="4175075"/>
            <a:ext cx="432710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Design your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dream outfit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for the next class fashion show. Describe it using today's vocabulary!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642417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Wardrobe Essentials: Getting Started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3902943" y="1736378"/>
            <a:ext cx="2315840" cy="1602358"/>
          </a:xfrm>
          <a:prstGeom prst="roundRect">
            <a:avLst>
              <a:gd name="adj" fmla="val 12676"/>
            </a:avLst>
          </a:prstGeom>
          <a:solidFill>
            <a:srgbClr val="D4E9F7"/>
          </a:solidFill>
          <a:ln w="4763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043065" y="1876499"/>
            <a:ext cx="178169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👖</a:t>
            </a:r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Clothing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043065" y="2189857"/>
            <a:ext cx="2035597" cy="10087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Jeans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casual trousers</a:t>
            </a:r>
            <a:endParaRPr lang="en-US" sz="1050" dirty="0"/>
          </a:p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Blouse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smart top</a:t>
            </a:r>
            <a:endParaRPr lang="en-US" sz="1050" dirty="0"/>
          </a:p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Jacket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outer layer</a:t>
            </a:r>
            <a:endParaRPr lang="en-US" sz="1050" dirty="0"/>
          </a:p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Suit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formal outfit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6354142" y="1736378"/>
            <a:ext cx="2315914" cy="1602358"/>
          </a:xfrm>
          <a:prstGeom prst="roundRect">
            <a:avLst>
              <a:gd name="adj" fmla="val 12676"/>
            </a:avLst>
          </a:prstGeom>
          <a:solidFill>
            <a:srgbClr val="D4E9F7"/>
          </a:solidFill>
          <a:ln w="4763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94264" y="1876499"/>
            <a:ext cx="178169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👟</a:t>
            </a:r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Footwear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494264" y="2189857"/>
            <a:ext cx="2035671" cy="9614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Boots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sturdy shoes</a:t>
            </a:r>
            <a:endParaRPr lang="en-US" sz="1050" dirty="0"/>
          </a:p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High heels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elegant shoes</a:t>
            </a:r>
            <a:endParaRPr lang="en-US" sz="1050" dirty="0"/>
          </a:p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Slippers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indoor shoes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3902943" y="3474095"/>
            <a:ext cx="4767114" cy="1026988"/>
          </a:xfrm>
          <a:prstGeom prst="roundRect">
            <a:avLst>
              <a:gd name="adj" fmla="val 19778"/>
            </a:avLst>
          </a:prstGeom>
          <a:solidFill>
            <a:srgbClr val="D4E9F7"/>
          </a:solidFill>
          <a:ln w="4763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043065" y="3614217"/>
            <a:ext cx="178169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🏫</a:t>
            </a:r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Everyday Wear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043065" y="3927574"/>
            <a:ext cx="448687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From school uniforms to daily outfits — knowing the basics helps you describe what people are wearing.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423490"/>
            <a:ext cx="5578301" cy="43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Accessories: The Finishing Touch</a:t>
            </a:r>
            <a:endParaRPr lang="en-US" sz="2700" dirty="0"/>
          </a:p>
        </p:txBody>
      </p:sp>
      <p:sp>
        <p:nvSpPr>
          <p:cNvPr id="3" name="Shape 1"/>
          <p:cNvSpPr/>
          <p:nvPr/>
        </p:nvSpPr>
        <p:spPr>
          <a:xfrm>
            <a:off x="473943" y="2226841"/>
            <a:ext cx="2361233" cy="1311771"/>
          </a:xfrm>
          <a:prstGeom prst="roundRect">
            <a:avLst>
              <a:gd name="adj" fmla="val 15001"/>
            </a:avLst>
          </a:prstGeom>
          <a:solidFill>
            <a:srgbClr val="DFDFE0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3085" y="2745060"/>
            <a:ext cx="142875" cy="1428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37964" y="2952229"/>
            <a:ext cx="1833190" cy="104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31000"/>
              </a:lnSpc>
              <a:buNone/>
            </a:pPr>
            <a:r>
              <a:rPr lang="en-US" sz="500" dirty="0">
                <a:solidFill>
                  <a:srgbClr val="AEAEB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There was an error generating this image</a:t>
            </a:r>
            <a:endParaRPr lang="en-US" sz="500" dirty="0"/>
          </a:p>
        </p:txBody>
      </p:sp>
      <p:sp>
        <p:nvSpPr>
          <p:cNvPr id="6" name="Text 3"/>
          <p:cNvSpPr/>
          <p:nvPr/>
        </p:nvSpPr>
        <p:spPr>
          <a:xfrm>
            <a:off x="6014145" y="1172542"/>
            <a:ext cx="2183234" cy="215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Functional Items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014145" y="1515368"/>
            <a:ext cx="2660600" cy="7085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03200" indent="-203200">
              <a:lnSpc>
                <a:spcPct val="131000"/>
              </a:lnSpc>
              <a:buSzPct val="100000"/>
              <a:buChar char="•"/>
            </a:pPr>
            <a:r>
              <a:rPr lang="en-US" sz="100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Belts</a:t>
            </a:r>
            <a:pPr algn="l" marL="203200" indent="-203200">
              <a:lnSpc>
                <a:spcPct val="13100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hold trousers in place</a:t>
            </a:r>
            <a:endParaRPr lang="en-US" sz="1000" dirty="0"/>
          </a:p>
          <a:p>
            <a:pPr algn="l" marL="203200" indent="-203200">
              <a:lnSpc>
                <a:spcPct val="131000"/>
              </a:lnSpc>
              <a:buSzPct val="100000"/>
              <a:buChar char="•"/>
            </a:pPr>
            <a:r>
              <a:rPr lang="en-US" sz="100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Scarves</a:t>
            </a:r>
            <a:pPr algn="l" marL="203200" indent="-203200">
              <a:lnSpc>
                <a:spcPct val="13100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keep your neck warm</a:t>
            </a:r>
            <a:endParaRPr lang="en-US" sz="1000" dirty="0"/>
          </a:p>
          <a:p>
            <a:pPr algn="l" marL="203200" indent="-203200">
              <a:lnSpc>
                <a:spcPct val="131000"/>
              </a:lnSpc>
              <a:buSzPct val="100000"/>
              <a:buChar char="•"/>
            </a:pPr>
            <a:r>
              <a:rPr lang="en-US" sz="100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Gloves</a:t>
            </a:r>
            <a:pPr algn="l" marL="203200" indent="-203200">
              <a:lnSpc>
                <a:spcPct val="131000"/>
              </a:lnSpc>
              <a:buSzPct val="100000"/>
              <a:buChar char="•"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protect your hands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6014145" y="2350963"/>
            <a:ext cx="2183234" cy="215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Style or Function?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014145" y="2693789"/>
            <a:ext cx="2660600" cy="10328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Some accessories are practical — like gloves in winter. Others are purely for style — like a statement necklace. A simple outfit can look completely different with the right accessory!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6014145" y="3869606"/>
            <a:ext cx="2660600" cy="707380"/>
          </a:xfrm>
          <a:prstGeom prst="roundRect">
            <a:avLst>
              <a:gd name="adj" fmla="val 27817"/>
            </a:avLst>
          </a:prstGeom>
          <a:solidFill>
            <a:srgbClr val="D4E9F7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262" y="4066356"/>
            <a:ext cx="163934" cy="13111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40314" y="4016722"/>
            <a:ext cx="2103313" cy="4131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💬</a:t>
            </a:r>
            <a:pPr algn="l" indent="0" marL="0">
              <a:lnSpc>
                <a:spcPct val="131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pPr algn="l" indent="0" marL="0">
              <a:lnSpc>
                <a:spcPct val="131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Discuss:</a:t>
            </a:r>
            <a:pPr algn="l" indent="0" marL="0">
              <a:lnSpc>
                <a:spcPct val="131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What accessory do you always wear?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745406"/>
            <a:ext cx="402066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Materials and Textures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943" y="1461641"/>
            <a:ext cx="1114797" cy="11147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3943" y="2745656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Denim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473943" y="3049488"/>
            <a:ext cx="1922115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Strong cotton fabric used for jeans and jackets.</a:t>
            </a:r>
            <a:endParaRPr lang="en-US" sz="10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276" y="1461641"/>
            <a:ext cx="1114797" cy="111479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565276" y="2745656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Leather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2565276" y="3049488"/>
            <a:ext cx="1922115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Durable material from animal skin — used for jackets and boots.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09" y="1461641"/>
            <a:ext cx="1114797" cy="111479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56609" y="2745656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Wool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4656609" y="3049488"/>
            <a:ext cx="1922115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Warm, soft fabric from sheep — perfect for winter coats.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942" y="1461641"/>
            <a:ext cx="1114797" cy="111479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747942" y="2745656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Cotton</a:t>
            </a:r>
            <a:endParaRPr lang="en-US" sz="1400" dirty="0"/>
          </a:p>
        </p:txBody>
      </p:sp>
      <p:sp>
        <p:nvSpPr>
          <p:cNvPr id="14" name="Text 8"/>
          <p:cNvSpPr/>
          <p:nvPr/>
        </p:nvSpPr>
        <p:spPr>
          <a:xfrm>
            <a:off x="6747942" y="3049488"/>
            <a:ext cx="1922115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Light, breathable fabric — great for T-shirts and blouses.</a:t>
            </a:r>
            <a:endParaRPr lang="en-US" sz="1050" dirty="0"/>
          </a:p>
        </p:txBody>
      </p:sp>
      <p:sp>
        <p:nvSpPr>
          <p:cNvPr id="15" name="Shape 9"/>
          <p:cNvSpPr/>
          <p:nvPr/>
        </p:nvSpPr>
        <p:spPr>
          <a:xfrm>
            <a:off x="473943" y="3851895"/>
            <a:ext cx="8196114" cy="546199"/>
          </a:xfrm>
          <a:prstGeom prst="roundRect">
            <a:avLst>
              <a:gd name="adj" fmla="val 37188"/>
            </a:avLst>
          </a:prstGeom>
          <a:solidFill>
            <a:srgbClr val="D9D9D9"/>
          </a:solidFill>
          <a:ln/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02" y="4045446"/>
            <a:ext cx="169218" cy="13535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13879" y="4021038"/>
            <a:ext cx="807801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🔍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Vocabulary Check: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What material is your favourite shirt made of?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376684"/>
            <a:ext cx="2350294" cy="236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Patterns and Prints</a:t>
            </a:r>
            <a:endParaRPr lang="en-US" sz="1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943" y="713556"/>
            <a:ext cx="4010323" cy="40103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64497" y="2261220"/>
            <a:ext cx="1608013" cy="118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Can you match the pattern?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664497" y="2417713"/>
            <a:ext cx="4467523" cy="88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Look at the four most common patterns found on clothing. Each one gives a garment a different look and feel.</a:t>
            </a:r>
            <a:endParaRPr lang="en-US" sz="550" dirty="0"/>
          </a:p>
        </p:txBody>
      </p:sp>
      <p:sp>
        <p:nvSpPr>
          <p:cNvPr id="6" name="Text 3"/>
          <p:cNvSpPr/>
          <p:nvPr/>
        </p:nvSpPr>
        <p:spPr>
          <a:xfrm>
            <a:off x="4664497" y="2540198"/>
            <a:ext cx="4010323" cy="392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111760" indent="-111760">
              <a:lnSpc>
                <a:spcPct val="102000"/>
              </a:lnSpc>
              <a:buSzPct val="100000"/>
              <a:buChar char="•"/>
            </a:pPr>
            <a:r>
              <a:rPr lang="en-US" sz="5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Striped</a:t>
            </a:r>
            <a:pPr algn="l" marL="111760" indent="-111760">
              <a:lnSpc>
                <a:spcPct val="102000"/>
              </a:lnSpc>
              <a:buSzPct val="100000"/>
              <a:buChar char="•"/>
            </a:pPr>
            <a:r>
              <a:rPr lang="en-US" sz="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lines running across or down</a:t>
            </a:r>
            <a:endParaRPr lang="en-US" sz="550" dirty="0"/>
          </a:p>
          <a:p>
            <a:pPr algn="l" marL="111760" indent="-111760">
              <a:lnSpc>
                <a:spcPct val="102000"/>
              </a:lnSpc>
              <a:buSzPct val="100000"/>
              <a:buChar char="•"/>
            </a:pPr>
            <a:r>
              <a:rPr lang="en-US" sz="5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Spotted</a:t>
            </a:r>
            <a:pPr algn="l" marL="111760" indent="-111760">
              <a:lnSpc>
                <a:spcPct val="102000"/>
              </a:lnSpc>
              <a:buSzPct val="100000"/>
              <a:buChar char="•"/>
            </a:pPr>
            <a:r>
              <a:rPr lang="en-US" sz="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small dots all over</a:t>
            </a:r>
            <a:endParaRPr lang="en-US" sz="550" dirty="0"/>
          </a:p>
          <a:p>
            <a:pPr algn="l" marL="111760" indent="-111760">
              <a:lnSpc>
                <a:spcPct val="102000"/>
              </a:lnSpc>
              <a:buSzPct val="100000"/>
              <a:buChar char="•"/>
            </a:pPr>
            <a:r>
              <a:rPr lang="en-US" sz="5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Checked</a:t>
            </a:r>
            <a:pPr algn="l" marL="111760" indent="-111760">
              <a:lnSpc>
                <a:spcPct val="102000"/>
              </a:lnSpc>
              <a:buSzPct val="100000"/>
              <a:buChar char="•"/>
            </a:pPr>
            <a:r>
              <a:rPr lang="en-US" sz="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a grid of squares</a:t>
            </a:r>
            <a:endParaRPr lang="en-US" sz="550" dirty="0"/>
          </a:p>
          <a:p>
            <a:pPr algn="l" marL="111760" indent="-111760">
              <a:lnSpc>
                <a:spcPct val="102000"/>
              </a:lnSpc>
              <a:buSzPct val="100000"/>
              <a:buChar char="•"/>
            </a:pPr>
            <a:r>
              <a:rPr lang="en-US" sz="5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Plain</a:t>
            </a:r>
            <a:pPr algn="l" marL="111760" indent="-111760">
              <a:lnSpc>
                <a:spcPct val="102000"/>
              </a:lnSpc>
              <a:buSzPct val="100000"/>
              <a:buChar char="•"/>
            </a:pPr>
            <a:r>
              <a:rPr lang="en-US" sz="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one colour, no pattern</a:t>
            </a:r>
            <a:endParaRPr lang="en-US" sz="550" dirty="0"/>
          </a:p>
        </p:txBody>
      </p:sp>
      <p:sp>
        <p:nvSpPr>
          <p:cNvPr id="7" name="Shape 4"/>
          <p:cNvSpPr/>
          <p:nvPr/>
        </p:nvSpPr>
        <p:spPr>
          <a:xfrm>
            <a:off x="4664497" y="2975521"/>
            <a:ext cx="4010323" cy="195858"/>
          </a:xfrm>
          <a:prstGeom prst="roundRect">
            <a:avLst>
              <a:gd name="adj" fmla="val 55095"/>
            </a:avLst>
          </a:prstGeom>
          <a:solidFill>
            <a:srgbClr val="D4E9F7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381" y="3069059"/>
            <a:ext cx="89892" cy="7188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898157" y="3027834"/>
            <a:ext cx="4161979" cy="88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💬</a:t>
            </a:r>
            <a:pPr algn="l" indent="0" marL="0">
              <a:lnSpc>
                <a:spcPct val="102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pPr algn="l" indent="0" marL="0">
              <a:lnSpc>
                <a:spcPct val="102000"/>
              </a:lnSpc>
              <a:buNone/>
            </a:pPr>
            <a:r>
              <a:rPr lang="en-US" sz="5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Discuss:</a:t>
            </a:r>
            <a:pPr algn="l" indent="0" marL="0">
              <a:lnSpc>
                <a:spcPct val="102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What patterns do you like to wear? Why?</a:t>
            </a:r>
            <a:endParaRPr lang="en-US" sz="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395362"/>
            <a:ext cx="6274296" cy="41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Describing Clothes: Order of Adjectives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473943" y="1050875"/>
            <a:ext cx="8653314" cy="196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English, adjectives follow a specific order. Remember this rule:</a:t>
            </a:r>
            <a:endParaRPr lang="en-US" sz="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943" y="1381497"/>
            <a:ext cx="8196114" cy="216872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6193" y="2114785"/>
            <a:ext cx="1238910" cy="233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Opinion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1106193" y="2411419"/>
            <a:ext cx="1238910" cy="171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beautiful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2525893" y="2348197"/>
            <a:ext cx="1238910" cy="233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Colour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2525893" y="2644831"/>
            <a:ext cx="1238910" cy="171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blue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3945593" y="2114785"/>
            <a:ext cx="1238910" cy="233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Pattern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3945593" y="2411419"/>
            <a:ext cx="1238910" cy="171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striped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5365293" y="2348197"/>
            <a:ext cx="1238910" cy="233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Material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5365293" y="2644831"/>
            <a:ext cx="1238910" cy="171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cotton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6792880" y="2114785"/>
            <a:ext cx="1238910" cy="233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Type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6792880" y="2411419"/>
            <a:ext cx="1238910" cy="171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100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shirt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382563" y="3684091"/>
            <a:ext cx="4125962" cy="1063972"/>
          </a:xfrm>
          <a:prstGeom prst="roundRect">
            <a:avLst>
              <a:gd name="adj" fmla="val 28636"/>
            </a:avLst>
          </a:prstGeom>
          <a:solidFill>
            <a:srgbClr val="063E5F"/>
          </a:solidFill>
          <a:ln/>
        </p:spPr>
      </p:sp>
      <p:sp>
        <p:nvSpPr>
          <p:cNvPr id="16" name="Text 13"/>
          <p:cNvSpPr/>
          <p:nvPr/>
        </p:nvSpPr>
        <p:spPr>
          <a:xfrm>
            <a:off x="509513" y="3803079"/>
            <a:ext cx="2127572" cy="218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✨</a:t>
            </a:r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Example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509513" y="4140398"/>
            <a:ext cx="3872061" cy="50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29000"/>
              </a:lnSpc>
              <a:spcAft>
                <a:spcPts val="800"/>
              </a:spcAft>
              <a:buNone/>
            </a:pPr>
            <a:r>
              <a:rPr lang="en-US" sz="9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"A beautiful blue striped cotton shirt"</a:t>
            </a:r>
            <a:endParaRPr lang="en-US" sz="950" dirty="0"/>
          </a:p>
          <a:p>
            <a:pPr algn="l" indent="0" marL="0">
              <a:lnSpc>
                <a:spcPct val="129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Opinion → Colour → Pattern → Material → Type</a:t>
            </a:r>
            <a:endParaRPr lang="en-US" sz="950" dirty="0"/>
          </a:p>
        </p:txBody>
      </p:sp>
      <p:sp>
        <p:nvSpPr>
          <p:cNvPr id="18" name="Text 15"/>
          <p:cNvSpPr/>
          <p:nvPr/>
        </p:nvSpPr>
        <p:spPr>
          <a:xfrm>
            <a:off x="4731618" y="3803079"/>
            <a:ext cx="2127572" cy="218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✏️</a:t>
            </a:r>
            <a:pPr algn="l" indent="0" marL="0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Your Turn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4731618" y="4140398"/>
            <a:ext cx="3943201" cy="3935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Look at a photo of an outfit. Write your own description using at least </a:t>
            </a:r>
            <a:pPr algn="l" indent="0" marL="0">
              <a:lnSpc>
                <a:spcPct val="129000"/>
              </a:lnSpc>
              <a:buNone/>
            </a:pPr>
            <a:r>
              <a:rPr lang="en-US" sz="9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four adjectives</a:t>
            </a:r>
            <a:pPr algn="l" indent="0" marL="0">
              <a:lnSpc>
                <a:spcPct val="12900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 the correct order.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971773"/>
            <a:ext cx="4020666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Fit and Measurements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73943" y="1755651"/>
            <a:ext cx="223889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📏</a:t>
            </a:r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Size Guide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473943" y="2140148"/>
            <a:ext cx="1898749" cy="531465"/>
          </a:xfrm>
          <a:prstGeom prst="roundRect">
            <a:avLst>
              <a:gd name="adj" fmla="val 38219"/>
            </a:avLst>
          </a:prstGeom>
          <a:solidFill>
            <a:srgbClr val="FFFFFF"/>
          </a:solidFill>
          <a:ln w="19050">
            <a:solidFill>
              <a:srgbClr val="BACFD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28352" y="2294558"/>
            <a:ext cx="1589931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 — Small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2508052" y="2140148"/>
            <a:ext cx="1898749" cy="531465"/>
          </a:xfrm>
          <a:prstGeom prst="roundRect">
            <a:avLst>
              <a:gd name="adj" fmla="val 38219"/>
            </a:avLst>
          </a:prstGeom>
          <a:solidFill>
            <a:srgbClr val="FFFFFF"/>
          </a:solidFill>
          <a:ln w="19050">
            <a:solidFill>
              <a:srgbClr val="BACF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2662461" y="2294558"/>
            <a:ext cx="1589931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 — Medium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73943" y="2806973"/>
            <a:ext cx="1898749" cy="531465"/>
          </a:xfrm>
          <a:prstGeom prst="roundRect">
            <a:avLst>
              <a:gd name="adj" fmla="val 38219"/>
            </a:avLst>
          </a:prstGeom>
          <a:solidFill>
            <a:srgbClr val="FFFFFF"/>
          </a:solidFill>
          <a:ln w="19050">
            <a:solidFill>
              <a:srgbClr val="BACFDD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28352" y="2961382"/>
            <a:ext cx="1589931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 — Large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2508052" y="2806973"/>
            <a:ext cx="1898749" cy="531465"/>
          </a:xfrm>
          <a:prstGeom prst="roundRect">
            <a:avLst>
              <a:gd name="adj" fmla="val 38219"/>
            </a:avLst>
          </a:prstGeom>
          <a:solidFill>
            <a:srgbClr val="FFFFFF"/>
          </a:solidFill>
          <a:ln w="19050">
            <a:solidFill>
              <a:srgbClr val="BACFDD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2662461" y="2961382"/>
            <a:ext cx="1589931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XL — Extra Large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4741962" y="1755651"/>
            <a:ext cx="22388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Describing the Fit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4741962" y="2113657"/>
            <a:ext cx="3932858" cy="10087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Loose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not tight, lots of room</a:t>
            </a:r>
            <a:endParaRPr lang="en-US" sz="1050" dirty="0"/>
          </a:p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Tight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fits closely to the body</a:t>
            </a:r>
            <a:endParaRPr lang="en-US" sz="1050" dirty="0"/>
          </a:p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Baggy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very loose and hanging</a:t>
            </a:r>
            <a:endParaRPr lang="en-US" sz="1050" dirty="0"/>
          </a:p>
          <a:p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Well-fitting</a:t>
            </a:r>
            <a:pPr algn="l" marL="213360" indent="-213360">
              <a:lnSpc>
                <a:spcPct val="133000"/>
              </a:lnSpc>
              <a:buSzPct val="100000"/>
              <a:buChar char="•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just right for your body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4741962" y="3274740"/>
            <a:ext cx="3932858" cy="744587"/>
          </a:xfrm>
          <a:prstGeom prst="roundRect">
            <a:avLst>
              <a:gd name="adj" fmla="val 27280"/>
            </a:avLst>
          </a:prstGeom>
          <a:solidFill>
            <a:srgbClr val="D4E9F7"/>
          </a:solidFill>
          <a:ln/>
        </p:spPr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7321" y="3482578"/>
            <a:ext cx="169218" cy="135359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5181898" y="3430339"/>
            <a:ext cx="3357563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Choosing the right size helps you feel comfortable and confident.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2943" y="436587"/>
            <a:ext cx="4767114" cy="8908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Contextual Style: Dressing for the Occasion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3902943" y="1530548"/>
            <a:ext cx="4767114" cy="2261146"/>
          </a:xfrm>
          <a:prstGeom prst="roundRect">
            <a:avLst>
              <a:gd name="adj" fmla="val 8983"/>
            </a:avLst>
          </a:prstGeom>
          <a:solidFill>
            <a:srgbClr val="D4E9F7"/>
          </a:solidFill>
          <a:ln w="4763">
            <a:solidFill>
              <a:srgbClr val="BACFDD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3907706" y="1535311"/>
            <a:ext cx="2378794" cy="1234157"/>
          </a:xfrm>
          <a:prstGeom prst="rect">
            <a:avLst/>
          </a:prstGeom>
          <a:solidFill>
            <a:srgbClr val="D4E9F7"/>
          </a:solidFill>
          <a:ln/>
        </p:spPr>
      </p:sp>
      <p:sp>
        <p:nvSpPr>
          <p:cNvPr id="6" name="Text 3"/>
          <p:cNvSpPr/>
          <p:nvPr/>
        </p:nvSpPr>
        <p:spPr>
          <a:xfrm>
            <a:off x="4043065" y="1670670"/>
            <a:ext cx="178169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🎩</a:t>
            </a:r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Formal Wear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043065" y="1984028"/>
            <a:ext cx="2108076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Tuxedos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gowns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for prom, weddings, and fancy parties. Smart, elegant, and polished.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6286500" y="1535311"/>
            <a:ext cx="2378794" cy="1234157"/>
          </a:xfrm>
          <a:prstGeom prst="rect">
            <a:avLst/>
          </a:prstGeom>
          <a:solidFill>
            <a:srgbClr val="D4E9F7"/>
          </a:solidFill>
          <a:ln/>
        </p:spPr>
      </p:sp>
      <p:sp>
        <p:nvSpPr>
          <p:cNvPr id="9" name="Shape 6"/>
          <p:cNvSpPr/>
          <p:nvPr/>
        </p:nvSpPr>
        <p:spPr>
          <a:xfrm>
            <a:off x="6286500" y="1535311"/>
            <a:ext cx="19050" cy="1234157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10" name="Text 7"/>
          <p:cNvSpPr/>
          <p:nvPr/>
        </p:nvSpPr>
        <p:spPr>
          <a:xfrm>
            <a:off x="6421859" y="1670670"/>
            <a:ext cx="178169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👟</a:t>
            </a:r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Casual Wear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6421859" y="1984028"/>
            <a:ext cx="2108076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T-shirts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jeans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for school, hangouts, and everyday life. Comfortable and relaxed.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3907706" y="2769468"/>
            <a:ext cx="4757589" cy="1017463"/>
          </a:xfrm>
          <a:prstGeom prst="rect">
            <a:avLst/>
          </a:prstGeom>
          <a:solidFill>
            <a:srgbClr val="D4E9F7"/>
          </a:solidFill>
          <a:ln/>
        </p:spPr>
      </p:sp>
      <p:sp>
        <p:nvSpPr>
          <p:cNvPr id="13" name="Shape 10"/>
          <p:cNvSpPr/>
          <p:nvPr/>
        </p:nvSpPr>
        <p:spPr>
          <a:xfrm>
            <a:off x="3907706" y="2769468"/>
            <a:ext cx="4757589" cy="1905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14" name="Text 11"/>
          <p:cNvSpPr/>
          <p:nvPr/>
        </p:nvSpPr>
        <p:spPr>
          <a:xfrm>
            <a:off x="4043065" y="2904827"/>
            <a:ext cx="178169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💼</a:t>
            </a:r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Smart Casual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4043065" y="3218185"/>
            <a:ext cx="4486870" cy="4333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blouse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with smart trousers for a job interview. Professional but not too formal.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3902943" y="3944020"/>
            <a:ext cx="4767114" cy="762893"/>
          </a:xfrm>
          <a:prstGeom prst="roundRect">
            <a:avLst>
              <a:gd name="adj" fmla="val 26625"/>
            </a:avLst>
          </a:prstGeom>
          <a:solidFill>
            <a:srgbClr val="D9D9D9"/>
          </a:solidFill>
          <a:ln/>
        </p:spPr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302" y="4137571"/>
            <a:ext cx="169218" cy="135359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4342879" y="4113163"/>
            <a:ext cx="4191819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🤔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Activity: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What would you wear to a job interview vs. a sports event?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943" y="931069"/>
            <a:ext cx="6709470" cy="445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Fashion in Action: Interactive Challenge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3943" y="1647304"/>
            <a:ext cx="2641774" cy="18666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13570" y="1748879"/>
            <a:ext cx="162446" cy="20307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352" y="2188890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Guess the Outfit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8352" y="2492722"/>
            <a:ext cx="2332955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Describe a person in a photo using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at least three adjectives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Use the adjective order rule!</a:t>
            </a:r>
            <a:endParaRPr lang="en-US" sz="10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1076" y="1647304"/>
            <a:ext cx="2641774" cy="18666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490703" y="1748879"/>
            <a:ext cx="162446" cy="20307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3405485" y="2188890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Pair Work Interview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3405485" y="2492722"/>
            <a:ext cx="233295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Ask your classmate: </a:t>
            </a:r>
            <a:pPr algn="l" indent="0" marL="0">
              <a:lnSpc>
                <a:spcPct val="133000"/>
              </a:lnSpc>
              <a:buNone/>
            </a:pPr>
            <a:r>
              <a:rPr lang="en-US" sz="105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"What's your favourite brand? What style do you prefer?"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Report back to the class.</a:t>
            </a:r>
            <a:endParaRPr lang="en-US" sz="10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8209" y="1647304"/>
            <a:ext cx="2641848" cy="186660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267910" y="1748879"/>
            <a:ext cx="162446" cy="20307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250" dirty="0"/>
          </a:p>
        </p:txBody>
      </p:sp>
      <p:sp>
        <p:nvSpPr>
          <p:cNvPr id="13" name="Text 8"/>
          <p:cNvSpPr/>
          <p:nvPr/>
        </p:nvSpPr>
        <p:spPr>
          <a:xfrm>
            <a:off x="6182618" y="2188890"/>
            <a:ext cx="1781696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Quick Quiz</a:t>
            </a:r>
            <a:endParaRPr lang="en-US" sz="1400" dirty="0"/>
          </a:p>
        </p:txBody>
      </p:sp>
      <p:sp>
        <p:nvSpPr>
          <p:cNvPr id="14" name="Text 9"/>
          <p:cNvSpPr/>
          <p:nvPr/>
        </p:nvSpPr>
        <p:spPr>
          <a:xfrm>
            <a:off x="6182618" y="2492722"/>
            <a:ext cx="2333030" cy="6500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Identify the clothing category of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ten mystery items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Is it footwear? An accessory? A pattern?</a:t>
            </a:r>
            <a:endParaRPr lang="en-US" sz="1050" dirty="0"/>
          </a:p>
        </p:txBody>
      </p:sp>
      <p:sp>
        <p:nvSpPr>
          <p:cNvPr id="15" name="Shape 10"/>
          <p:cNvSpPr/>
          <p:nvPr/>
        </p:nvSpPr>
        <p:spPr>
          <a:xfrm>
            <a:off x="473943" y="3666232"/>
            <a:ext cx="8196114" cy="546199"/>
          </a:xfrm>
          <a:prstGeom prst="roundRect">
            <a:avLst>
              <a:gd name="adj" fmla="val 37188"/>
            </a:avLst>
          </a:prstGeom>
          <a:solidFill>
            <a:srgbClr val="D4E9F7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302" y="3859783"/>
            <a:ext cx="169218" cy="13535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13879" y="3835375"/>
            <a:ext cx="807801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⏱️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You have </a:t>
            </a:r>
            <a:pPr algn="l" indent="0" marL="0">
              <a:lnSpc>
                <a:spcPct val="133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10 minutes</a:t>
            </a:r>
            <a:pPr algn="l" indent="0" marL="0">
              <a:lnSpc>
                <a:spcPct val="133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for all three activities. Work together and have fun!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2026-06-30T09:44:24Z</dcterms:created>
  <dcterms:modified xsi:type="dcterms:W3CDTF">2026-06-30T09:44:24Z</dcterms:modified>
</cp:coreProperties>
</file>