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Crimson Pro Medium"/>
      <p:regular r:id="rId201314"/>
    </p:embeddedFont>
    <p:embeddedFont>
      <p:font typeface="Crimson Pro ExtraBold"/>
      <p:regular r:id="rId201315"/>
    </p:embeddedFont>
    <p:embeddedFont>
      <p:font typeface="Crimson Pro Black"/>
      <p:regular r:id="rId201316"/>
    </p:embeddedFont>
    <p:embeddedFont>
      <p:font typeface="Crimson Pro ExtraLight"/>
      <p:regular r:id="rId201317"/>
    </p:embeddedFont>
    <p:embeddedFont>
      <p:font typeface="Crimson Pro Light"/>
      <p:regular r:id="rId201318"/>
    </p:embeddedFont>
    <p:embeddedFont>
      <p:font typeface="Crimson Pro"/>
      <p:regular r:id="rId201319"/>
    </p:embeddedFont>
    <p:embeddedFont>
      <p:font typeface="Crimson Pro SemiBold"/>
      <p:regular r:id="rId201320"/>
    </p:embeddedFont>
    <p:embeddedFont>
      <p:font typeface="Crimson Pro Bold"/>
      <p:regular r:id="rId201321"/>
    </p:embeddedFont>
    <p:embeddedFont>
      <p:font typeface="Open Sans Light"/>
      <p:regular r:id="rId201322"/>
    </p:embeddedFont>
    <p:embeddedFont>
      <p:font typeface="Open Sans Bold"/>
      <p:regular r:id="rId201323"/>
    </p:embeddedFont>
    <p:embeddedFont>
      <p:font typeface="Open Sans"/>
      <p:regular r:id="rId201324"/>
    </p:embeddedFont>
    <p:embeddedFont>
      <p:font typeface="Open Sans Medium"/>
      <p:regular r:id="rId201325"/>
    </p:embeddedFont>
    <p:embeddedFont>
      <p:font typeface="Open Sans SemiBold"/>
      <p:regular r:id="rId201326"/>
    </p:embeddedFont>
    <p:embeddedFont>
      <p:font typeface="Open Sans ExtraBold"/>
      <p:regular r:id="rId2013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1.png"/><Relationship Id="rId4" Type="http://schemas.openxmlformats.org/officeDocument/2006/relationships/image" Target="../media/image-6-2.svg"/><Relationship Id="rId5" Type="http://schemas.openxmlformats.org/officeDocument/2006/relationships/image" Target="../media/image-6-1.png"/><Relationship Id="rId6" Type="http://schemas.openxmlformats.org/officeDocument/2006/relationships/image" Target="../media/image-6-2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825228"/>
            <a:ext cx="424212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táplálkozás szervrendszere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398812"/>
            <a:ext cx="4736753" cy="534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Életünk üzemanyaga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3925119" y="3119735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Biológia · 9. évfolyam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61590"/>
            <a:ext cx="3551634" cy="254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Az egészséges táplálkozás irányelvei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925119" y="796007"/>
            <a:ext cx="4722763" cy="215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 emésztőrendszerünk megfelelő működése nagyban függ attól, mit és hogyan fogyasztunk. A következő alapelvek betartásával hosszú távon megőrizhetjük egészségünket.</a:t>
            </a:r>
            <a:endParaRPr lang="en-US" sz="600" dirty="0"/>
          </a:p>
        </p:txBody>
      </p:sp>
      <p:sp>
        <p:nvSpPr>
          <p:cNvPr id="5" name="Shape 2"/>
          <p:cNvSpPr/>
          <p:nvPr/>
        </p:nvSpPr>
        <p:spPr>
          <a:xfrm>
            <a:off x="3925119" y="1071711"/>
            <a:ext cx="4722763" cy="844451"/>
          </a:xfrm>
          <a:prstGeom prst="roundRect">
            <a:avLst>
              <a:gd name="adj" fmla="val 404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11216" y="1157808"/>
            <a:ext cx="244153" cy="244153"/>
          </a:xfrm>
          <a:prstGeom prst="roundRect">
            <a:avLst>
              <a:gd name="adj" fmla="val 23405113"/>
            </a:avLst>
          </a:prstGeom>
          <a:solidFill>
            <a:srgbClr val="835E5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8337" y="1224930"/>
            <a:ext cx="109835" cy="109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11216" y="1455316"/>
            <a:ext cx="1017538" cy="127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Változatos étrend</a:t>
            </a:r>
            <a:endParaRPr lang="en-US" sz="800" dirty="0"/>
          </a:p>
        </p:txBody>
      </p:sp>
      <p:sp>
        <p:nvSpPr>
          <p:cNvPr id="9" name="Text 5"/>
          <p:cNvSpPr/>
          <p:nvPr/>
        </p:nvSpPr>
        <p:spPr>
          <a:xfrm>
            <a:off x="4011216" y="1614413"/>
            <a:ext cx="4550569" cy="215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Napi többféle zöldség, gyümölcs, teljes kiőrlésű gabona és minőségi fehérjeforrás biztosítja az összes szükséges tápanyagot.</a:t>
            </a:r>
            <a:endParaRPr lang="en-US" sz="600" dirty="0"/>
          </a:p>
        </p:txBody>
      </p:sp>
      <p:sp>
        <p:nvSpPr>
          <p:cNvPr id="10" name="Shape 6"/>
          <p:cNvSpPr/>
          <p:nvPr/>
        </p:nvSpPr>
        <p:spPr>
          <a:xfrm>
            <a:off x="3925119" y="1969517"/>
            <a:ext cx="4722763" cy="736625"/>
          </a:xfrm>
          <a:prstGeom prst="roundRect">
            <a:avLst>
              <a:gd name="adj" fmla="val 4641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011216" y="2055614"/>
            <a:ext cx="244153" cy="244153"/>
          </a:xfrm>
          <a:prstGeom prst="roundRect">
            <a:avLst>
              <a:gd name="adj" fmla="val 23405113"/>
            </a:avLst>
          </a:prstGeom>
          <a:solidFill>
            <a:srgbClr val="835E54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8337" y="2122736"/>
            <a:ext cx="109835" cy="1098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011216" y="2353121"/>
            <a:ext cx="1017538" cy="127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Rendszeres étkezés</a:t>
            </a:r>
            <a:endParaRPr lang="en-US" sz="800" dirty="0"/>
          </a:p>
        </p:txBody>
      </p:sp>
      <p:sp>
        <p:nvSpPr>
          <p:cNvPr id="14" name="Text 9"/>
          <p:cNvSpPr/>
          <p:nvPr/>
        </p:nvSpPr>
        <p:spPr>
          <a:xfrm>
            <a:off x="4011216" y="2512219"/>
            <a:ext cx="4550569" cy="10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napi 4–5 kisebb étkezés stabil vércukorszintet tart fenn, és nem terheli túl az emésztőrendszert egyetlen nagy adaggal.</a:t>
            </a:r>
            <a:endParaRPr lang="en-US" sz="600" dirty="0"/>
          </a:p>
        </p:txBody>
      </p:sp>
      <p:sp>
        <p:nvSpPr>
          <p:cNvPr id="15" name="Shape 10"/>
          <p:cNvSpPr/>
          <p:nvPr/>
        </p:nvSpPr>
        <p:spPr>
          <a:xfrm>
            <a:off x="3925119" y="2759497"/>
            <a:ext cx="4722763" cy="844451"/>
          </a:xfrm>
          <a:prstGeom prst="roundRect">
            <a:avLst>
              <a:gd name="adj" fmla="val 4049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4011216" y="2845594"/>
            <a:ext cx="244153" cy="244153"/>
          </a:xfrm>
          <a:prstGeom prst="roundRect">
            <a:avLst>
              <a:gd name="adj" fmla="val 23405113"/>
            </a:avLst>
          </a:prstGeom>
          <a:solidFill>
            <a:srgbClr val="835E54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8337" y="2912715"/>
            <a:ext cx="109835" cy="10983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011216" y="3143101"/>
            <a:ext cx="1017538" cy="127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Megfelelő folyadék</a:t>
            </a:r>
            <a:endParaRPr lang="en-US" sz="800" dirty="0"/>
          </a:p>
        </p:txBody>
      </p:sp>
      <p:sp>
        <p:nvSpPr>
          <p:cNvPr id="19" name="Text 13"/>
          <p:cNvSpPr/>
          <p:nvPr/>
        </p:nvSpPr>
        <p:spPr>
          <a:xfrm>
            <a:off x="4011216" y="3302198"/>
            <a:ext cx="4550569" cy="215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Napi 2–2,5 liter víz fogyasztása elengedhetetlen az emésztéshez, a tápanyagok szállításához és a méreganyagok kiürítéséhez.</a:t>
            </a:r>
            <a:endParaRPr lang="en-US" sz="600" dirty="0"/>
          </a:p>
        </p:txBody>
      </p:sp>
      <p:sp>
        <p:nvSpPr>
          <p:cNvPr id="20" name="Shape 14"/>
          <p:cNvSpPr/>
          <p:nvPr/>
        </p:nvSpPr>
        <p:spPr>
          <a:xfrm>
            <a:off x="3925119" y="3657302"/>
            <a:ext cx="4722763" cy="736625"/>
          </a:xfrm>
          <a:prstGeom prst="roundRect">
            <a:avLst>
              <a:gd name="adj" fmla="val 4641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4011216" y="3743399"/>
            <a:ext cx="244153" cy="244153"/>
          </a:xfrm>
          <a:prstGeom prst="roundRect">
            <a:avLst>
              <a:gd name="adj" fmla="val 23405113"/>
            </a:avLst>
          </a:prstGeom>
          <a:solidFill>
            <a:srgbClr val="835E54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78337" y="3810521"/>
            <a:ext cx="109835" cy="10983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011216" y="4040907"/>
            <a:ext cx="1017538" cy="127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8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Mértékletesség</a:t>
            </a:r>
            <a:endParaRPr lang="en-US" sz="800" dirty="0"/>
          </a:p>
        </p:txBody>
      </p:sp>
      <p:sp>
        <p:nvSpPr>
          <p:cNvPr id="24" name="Text 17"/>
          <p:cNvSpPr/>
          <p:nvPr/>
        </p:nvSpPr>
        <p:spPr>
          <a:xfrm>
            <a:off x="4011216" y="4200004"/>
            <a:ext cx="4550569" cy="10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túlzott só-, cukor- és telített zsírfogyasztás kerülése csökkenti az elhízás, a szív- és érrendszeri betegségek kockázatát.</a:t>
            </a:r>
            <a:endParaRPr lang="en-US" sz="600" dirty="0"/>
          </a:p>
        </p:txBody>
      </p:sp>
      <p:sp>
        <p:nvSpPr>
          <p:cNvPr id="25" name="Shape 18"/>
          <p:cNvSpPr/>
          <p:nvPr/>
        </p:nvSpPr>
        <p:spPr>
          <a:xfrm>
            <a:off x="3925119" y="4453979"/>
            <a:ext cx="9525" cy="227930"/>
          </a:xfrm>
          <a:prstGeom prst="roundRect">
            <a:avLst>
              <a:gd name="adj" fmla="val 60000"/>
            </a:avLst>
          </a:prstGeom>
          <a:solidFill>
            <a:srgbClr val="835E54"/>
          </a:solidFill>
          <a:ln/>
        </p:spPr>
      </p:sp>
      <p:sp>
        <p:nvSpPr>
          <p:cNvPr id="26" name="Text 19"/>
          <p:cNvSpPr/>
          <p:nvPr/>
        </p:nvSpPr>
        <p:spPr>
          <a:xfrm>
            <a:off x="4047158" y="4514031"/>
            <a:ext cx="5057924" cy="10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„Az vagy, amit megeszel." — Az emésztőrendszered tükrözi életmódodat. Gondoskodj róla tudatos táplálkozással!</a:t>
            </a:r>
            <a:endParaRPr lang="en-US" sz="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28254"/>
            <a:ext cx="515302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Miért eszünk? Az anyagcsere alapjai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663824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 emésztés nem csupán evés — egy összetett biokémiai folyamat, amelyben a táplálék felvétele, lebontása és hasznosítása történik. Testünk minden pillanatban energiát igényel: a mozgáshoz, a gondolkodáshoz, sőt még az alváshoz is. Az anyagcsere (metabolizmus) az összes ilyen kémiai folyamat összessége, amely fenntartja az életet.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2398737"/>
            <a:ext cx="2634555" cy="1716509"/>
          </a:xfrm>
          <a:prstGeom prst="roundRect">
            <a:avLst>
              <a:gd name="adj" fmla="val 3035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24855" y="252747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⚡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Energiatermelés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24855" y="2795736"/>
            <a:ext cx="2377083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táplálékból származó kémiai energia ATP formájában válik elérhetővé a sejtek számára. Ez hajtja az izmok összehúzódását, az idegrendszer működését és a testhőmérséklet fenntartását.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3254648" y="2398737"/>
            <a:ext cx="2634630" cy="1716509"/>
          </a:xfrm>
          <a:prstGeom prst="roundRect">
            <a:avLst>
              <a:gd name="adj" fmla="val 3035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383384" y="252747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🧱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Építkezés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3383384" y="2795736"/>
            <a:ext cx="2377157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lebontott tápanyagokból a szervezet saját fehérjéit, sejtjeit és szöveteit építi fel. Ez különösen fontos a növekedésben lévő szervezeteknél, valamint a sérült szövetek regenerációjában.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6013252" y="2398737"/>
            <a:ext cx="2634555" cy="1716509"/>
          </a:xfrm>
          <a:prstGeom prst="roundRect">
            <a:avLst>
              <a:gd name="adj" fmla="val 3035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41988" y="252747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🔄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Szabályozás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141988" y="2795736"/>
            <a:ext cx="2377083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vitaminok, ásványi anyagok és nyomelemek enzimeket és hormonokat aktiválnak, amelyek irányítják a szervezet működését. Például a kalcium a csontok építésében, a vas pedig a vér oxigénszállításában játszik kulcsszerepet.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66390"/>
            <a:ext cx="472514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Tápanyagok: Testünk építőkövei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0196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táplálékban található anyagokat két fő csoportba soroljuk: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szerves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és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szervetlen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tápanyagokra. Mindkét csoport nélkülözhetetlen az egészséges működéshez.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938412"/>
            <a:ext cx="4103191" cy="2438623"/>
          </a:xfrm>
          <a:prstGeom prst="roundRect">
            <a:avLst>
              <a:gd name="adj" fmla="val 3662"/>
            </a:avLst>
          </a:prstGeom>
          <a:solidFill>
            <a:srgbClr val="835E54"/>
          </a:solidFill>
          <a:ln/>
        </p:spPr>
      </p:sp>
      <p:sp>
        <p:nvSpPr>
          <p:cNvPr id="5" name="Text 3"/>
          <p:cNvSpPr/>
          <p:nvPr/>
        </p:nvSpPr>
        <p:spPr>
          <a:xfrm>
            <a:off x="530796" y="206238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Szerves tápanyagok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380208"/>
            <a:ext cx="3855244" cy="15193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Szénhidrátok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elsődleges energiahordozók (keményítő, cukrok)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Zsírok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energiatárolás, sejtmembrán építés, vitaminok oldása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Fehérjék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izmok, enzimek, hormonok alapanyagai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Vitaminok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szabályozó molekulák, kis mennyiségben is nélkülözhetetlenek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06238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Szervetlen anyagok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380208"/>
            <a:ext cx="3924598" cy="837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Víz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a test ~60%-a, minden anyagcsere-folyamat közvetítő közege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Ásványi anyagok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kalcium, vas, magnézium, cink és más nyomelemek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728046" y="3356967"/>
            <a:ext cx="3924598" cy="880542"/>
          </a:xfrm>
          <a:prstGeom prst="roundRect">
            <a:avLst>
              <a:gd name="adj" fmla="val 5917"/>
            </a:avLst>
          </a:prstGeom>
          <a:solidFill>
            <a:srgbClr val="EBE2E0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2020" y="3546277"/>
            <a:ext cx="155004" cy="12397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130998" y="3499545"/>
            <a:ext cx="33976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Esszenciális aminosavak: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Olyan fehérjeépítő elemek, amelyeket szervezetünk nem képes előállítani — ezeket kizárólag táplálékkal kell bejuttatni.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35633"/>
            <a:ext cx="483713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tápcsatorna kezdete: A szájüreg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771204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 emésztés első állomása a szájüreg, ahol a táplálék mechanikai és kémiai bontása egyaránt megkezdődik. A szájüregben három fontos szerkezet dolgozik együtt: a fogak, a nyelv és a nyálmirigyek.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307654"/>
            <a:ext cx="248022" cy="2480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99145" y="2350294"/>
            <a:ext cx="185752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Fogak — mechanikai bontás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899145" y="2618556"/>
            <a:ext cx="2210842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metszőfogak elvágják, a szemfogak tépik, a zápfogak pedig aprítják a táplálékot. Ez a rágás növeli az étel felületét, így az enzimek hatékonyabban tudnak dolgozni. A fogzománc az emberi test legkeményebb anyaga.</a:t>
            </a:r>
            <a:endParaRPr lang="en-US" sz="9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4991" y="2307654"/>
            <a:ext cx="248022" cy="2480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668018" y="2350294"/>
            <a:ext cx="20839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Nyelv — irányítás és ízérzékelés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668018" y="2618556"/>
            <a:ext cx="221091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nyelv izmos szerv, amely mozgatja a falatot, segíti a nyelést, és ízlelőbimbóin keresztül érzékeli az öt alapízt: édes, sós, savanyú, keserű és umami. Az ízérzékelés figyelmeztet a romlott ételekre is.</a:t>
            </a:r>
            <a:endParaRPr lang="en-US" sz="9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3939" y="2307654"/>
            <a:ext cx="248022" cy="24802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436965" y="2350294"/>
            <a:ext cx="207034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Nyálmirigyek — kémiai indulás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436965" y="2618556"/>
            <a:ext cx="221091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Napi 1–1,5 liter nyál termelődik, amely nedvesíti a falatot és csúszóssá teszi. Az amiláz enzim már a szájban megkezdi a keményítő bontását. A nyál antibakteriális hatású is, így védi a fogakat és a szájüreget.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41114"/>
            <a:ext cx="318603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Útban a gyomor felé: A garat és a nyelőcső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96119" y="612428"/>
            <a:ext cx="1305967" cy="96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garat — a kereszteződés</a:t>
            </a:r>
            <a:endParaRPr lang="en-US" sz="600" dirty="0"/>
          </a:p>
        </p:txBody>
      </p:sp>
      <p:sp>
        <p:nvSpPr>
          <p:cNvPr id="4" name="Text 2"/>
          <p:cNvSpPr/>
          <p:nvPr/>
        </p:nvSpPr>
        <p:spPr>
          <a:xfrm>
            <a:off x="496119" y="740271"/>
            <a:ext cx="4415358" cy="2230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garat (pharynx) az a kritikus találkozási pont, ahol a légutak és az emésztőrendszer keresztezi egymást. Nyeléskor a gégefedő (epiglottis) automatikusan lezárja a légcsövet, hogy a táplálék ne a tüdőbe, hanem a nyelőcsőbe kerüljön. Ez a reflex rendkívül gyors és pontos — percenként többször is lejátszódik.</a:t>
            </a:r>
            <a:endParaRPr lang="en-US" sz="450" dirty="0"/>
          </a:p>
        </p:txBody>
      </p:sp>
      <p:sp>
        <p:nvSpPr>
          <p:cNvPr id="5" name="Text 3"/>
          <p:cNvSpPr/>
          <p:nvPr/>
        </p:nvSpPr>
        <p:spPr>
          <a:xfrm>
            <a:off x="496119" y="994246"/>
            <a:ext cx="1563663" cy="96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6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nyelőcső — izmos szállítószalag</a:t>
            </a:r>
            <a:endParaRPr lang="en-US" sz="600" dirty="0"/>
          </a:p>
        </p:txBody>
      </p:sp>
      <p:sp>
        <p:nvSpPr>
          <p:cNvPr id="6" name="Text 4"/>
          <p:cNvSpPr/>
          <p:nvPr/>
        </p:nvSpPr>
        <p:spPr>
          <a:xfrm>
            <a:off x="496119" y="1122090"/>
            <a:ext cx="4415358" cy="1486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kb. 25 cm hosszú nyelőcső (oesophagus) nem pusztán cső, hanem aktív izomszerv. Falának simaizom-rétegei </a:t>
            </a:r>
            <a:pPr algn="l" indent="0" marL="0">
              <a:lnSpc>
                <a:spcPct val="100000"/>
              </a:lnSpc>
              <a:buNone/>
            </a:pPr>
            <a:r>
              <a:rPr lang="en-US" sz="4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perisztaltikus mozgással</a:t>
            </a:r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hullámszerű összehúzódásokkal — juttatják a falatot a gyomorba. Ez a mozgás még fekve is működik, így a nyelés nem függ a gravitációtól.</a:t>
            </a:r>
            <a:endParaRPr lang="en-US" sz="450" dirty="0"/>
          </a:p>
        </p:txBody>
      </p:sp>
      <p:sp>
        <p:nvSpPr>
          <p:cNvPr id="7" name="Shape 5"/>
          <p:cNvSpPr/>
          <p:nvPr/>
        </p:nvSpPr>
        <p:spPr>
          <a:xfrm>
            <a:off x="5022800" y="581471"/>
            <a:ext cx="3674418" cy="717203"/>
          </a:xfrm>
          <a:prstGeom prst="roundRect">
            <a:avLst>
              <a:gd name="adj" fmla="val 6227"/>
            </a:avLst>
          </a:prstGeom>
          <a:solidFill>
            <a:srgbClr val="C9907C"/>
          </a:solidFill>
          <a:ln/>
        </p:spPr>
      </p:sp>
      <p:sp>
        <p:nvSpPr>
          <p:cNvPr id="8" name="Text 6"/>
          <p:cNvSpPr/>
          <p:nvPr/>
        </p:nvSpPr>
        <p:spPr>
          <a:xfrm>
            <a:off x="5084787" y="612428"/>
            <a:ext cx="1232446" cy="101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6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🔬</a:t>
            </a:r>
            <a:pPr algn="l" indent="0" marL="0">
              <a:lnSpc>
                <a:spcPct val="104000"/>
              </a:lnSpc>
              <a:buNone/>
            </a:pPr>
            <a:r>
              <a:rPr lang="en-US" sz="600" b="1" dirty="0">
                <a:solidFill>
                  <a:srgbClr val="000000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Érdekesség</a:t>
            </a:r>
            <a:endParaRPr lang="en-US" sz="600" dirty="0"/>
          </a:p>
        </p:txBody>
      </p:sp>
      <p:sp>
        <p:nvSpPr>
          <p:cNvPr id="9" name="Text 7"/>
          <p:cNvSpPr/>
          <p:nvPr/>
        </p:nvSpPr>
        <p:spPr>
          <a:xfrm>
            <a:off x="5084787" y="745034"/>
            <a:ext cx="3550444" cy="3252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spcAft>
                <a:spcPts val="200"/>
              </a:spcAft>
              <a:buNone/>
            </a:pPr>
            <a:r>
              <a:rPr lang="en-US" sz="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perisztaltika annyira hatékony, hogy űrhajósok is képesek nyelni súlytalanságban. A nyelőcső alsó végén egy izomgyűrű (sphincter) szabályozza a gyomorba jutást, és megakadályozza a savas gyomortartalom visszaáramlását.</a:t>
            </a:r>
            <a:endParaRPr lang="en-US" sz="450" dirty="0"/>
          </a:p>
          <a:p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nyelés reflexszerűen indul, de akaratlagosan is irányítható. Egy falat áthaladása a nyelőcsövön mindössze 5–8 másodpercet vesz igénybe.</a:t>
            </a:r>
            <a:endParaRPr lang="en-US" sz="4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333500"/>
            <a:ext cx="8151763" cy="3578423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878952" y="4103396"/>
            <a:ext cx="1428936" cy="22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Száj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1878952" y="4387024"/>
            <a:ext cx="1428936" cy="132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780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Rágás és nyálkeverés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5890964" y="4048437"/>
            <a:ext cx="1428935" cy="22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Gyomor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5890964" y="4332066"/>
            <a:ext cx="1428935" cy="132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780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Érkezés és keverés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3896735" y="1708751"/>
            <a:ext cx="1428936" cy="22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Garat és nyelőcső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3896735" y="1992379"/>
            <a:ext cx="1428936" cy="2649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78000"/>
              </a:lnSpc>
              <a:buNone/>
            </a:pPr>
            <a:r>
              <a:rPr lang="en-US" sz="11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Nyelés és perisztaltika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496119" y="4946749"/>
            <a:ext cx="8608963" cy="743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 ábra összefoglalja a táplálék útját a szájüregtől a gyomorig: a rágástól a nyelésen át a perisztaltikus mozgásig.</a:t>
            </a:r>
            <a:endParaRPr lang="en-US" sz="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19460"/>
            <a:ext cx="568411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gyomor: Kémiai és mechanikai bontás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55503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gyomor (gaster) egy J-alakú, izmos falú zsák, amely akár 1,5–2 liter táplálékot is képes befogadni. Itt folytatódik az emésztés két párhuzamos folyamaton keresztül.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091482"/>
            <a:ext cx="2634555" cy="21324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1530" y="222974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⚙️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Mechanikai bontás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91530" y="2498006"/>
            <a:ext cx="2300883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gyomor falának három rétegű simaizomzata (hosszanti, körkörös és ferde irányú) összehúzódásaival keveri, forgatja és aprítja a táplálékot. Az eredmény egy sűrű, pépes anyag, az ún.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chymus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amely fokozatosan jut tovább a vékonybélbe.</a:t>
            </a:r>
            <a:endParaRPr lang="en-US" sz="9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4648" y="2091482"/>
            <a:ext cx="2634630" cy="21324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50059" y="222974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🧪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Kémiai bontás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450059" y="2498006"/>
            <a:ext cx="230095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gyomornyálkahártya mirigyei gyomornedvet termelnek, amely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sósavat (HCl)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és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pepszin enzimet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tartalmaz. A sósav aktiválja a pepszint, amely a fehérjéket kisebb peptidekké bontja. Emellett a savas közeg (pH 1,5–2) elpusztítja a táplálékkal bejutott baktériumok nagy részét.</a:t>
            </a:r>
            <a:endParaRPr lang="en-US" sz="9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3252" y="2091482"/>
            <a:ext cx="2634555" cy="21324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208663" y="222974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⏱️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Időtartam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208663" y="2498006"/>
            <a:ext cx="2300883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gyomorban tartózkodás ideje az étel típusától függ: a gyümölcsök 20–30 perc, a húsok akár 4–5 órát is igényelhetnek. A gyomor fokozatosan, adagokban engedi tovább a chymust a vékonybélbe.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92696"/>
            <a:ext cx="526687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vékonybél: A felszívódás központja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06822" y="1666280"/>
            <a:ext cx="3257699" cy="2384450"/>
          </a:xfrm>
          <a:prstGeom prst="roundRect">
            <a:avLst>
              <a:gd name="adj" fmla="val 3746"/>
            </a:avLst>
          </a:prstGeom>
          <a:solidFill>
            <a:srgbClr val="835E54"/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790254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📏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Méretek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0796" y="2108076"/>
            <a:ext cx="3009751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vékonybél (intestinum tenue) a tápcsatorna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leghosszabb szakasza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felnőttkorban kb.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6 méter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Három része: patkóbél (duodenum), éhbél (jejunum) és csípőbél (ileum).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30796" y="302589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🔬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Felszívódás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30796" y="3343721"/>
            <a:ext cx="3009751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bélhám redői és millionszám apró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bolyhok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(villi) növelik a felszívó felületet akár 200–300 m²-re — ez egy teniszpálya méretének felel meg!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3882554" y="1790254"/>
            <a:ext cx="206119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Az emésztés csúcspontja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3882554" y="2108076"/>
            <a:ext cx="477001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vékonybélben zajlik a tápanyagok döntő részének felszívódása. A patkóbélbe ürül a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máj epe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és a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hasnyálmirigy nedve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amelyek kulcsfontosságú enzimeket és emulgeálószereket tartalmaznak.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3882554" y="2815084"/>
            <a:ext cx="4770016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Szénhidrátok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→ glükóz (bélhámsejteken át a vérbe)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Fehérjék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→ aminosavak (keringésbe)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Zsírok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→ zsírsavak és glicerin (nyirokerekbe)</a:t>
            </a:r>
            <a:endParaRPr lang="en-US" sz="950" dirty="0"/>
          </a:p>
          <a:p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Vitaminok és ásványi anyagok</a:t>
            </a:r>
            <a:pPr algn="l" marL="193040" indent="-193040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→ közvetlen felszívódás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61305"/>
            <a:ext cx="492196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Járulékos szervek: A kémiai háttér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96876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 emésztés nem csupán a tápcsatorna feladata — két nagy mirigyes szerv nélkülözhetetlen segítséget nyújt a lebontási folyamatokhoz.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534864"/>
            <a:ext cx="2318965" cy="14332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1230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🟤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Máj (Hepar)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96119" y="3391346"/>
            <a:ext cx="3998342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test legnagyobb mirigye (kb. 1,5 kg). Főbb feladatai az emésztésben: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epe termelése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amely emulgeálja a zsírokat (apró cseppekké bontja, így növelve az enzimek hatékonyságát). Emellett méregtelenít, tárol glikogént, vitaminokat és vasat, valamint fehérjéket szintetizál. Az epe az epehólyagban raktározódik, és zsíros étkezés után ürül a vékonybélbe.</a:t>
            </a:r>
            <a:endParaRPr lang="en-US" sz="9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65" y="1534864"/>
            <a:ext cx="2319040" cy="14332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49465" y="3123084"/>
            <a:ext cx="192055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🔬</a:t>
            </a:r>
            <a:pPr algn="l" indent="0" marL="0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Hasnyálmirigy (Pancreas)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49465" y="3391346"/>
            <a:ext cx="399841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Kettős funkciójú szerv: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külső elválasztású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(emésztőenzimek) és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belső elválasztású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(hormonok) mirigy. Emésztőnedve tartalmazza az összes fő enzimcsoportot: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amiláz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(szénhidrátok),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lipáz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(zsírok), </a:t>
            </a:r>
            <a:pPr algn="l" indent="0" marL="0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tripszin és kimotripszin</a:t>
            </a:r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(fehérjék). Ezek az enzimek lúgos közegben dolgoznak a vékonybélben. Belső elválasztású része inzulint és glukagont termel a vércukorszint szabályozására.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83381"/>
            <a:ext cx="4368254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 vastagbél és a salakanyagok útja</a:t>
            </a:r>
            <a:endParaRPr lang="en-US" sz="2100" dirty="0"/>
          </a:p>
        </p:txBody>
      </p:sp>
      <p:sp>
        <p:nvSpPr>
          <p:cNvPr id="4" name="Text 1"/>
          <p:cNvSpPr/>
          <p:nvPr/>
        </p:nvSpPr>
        <p:spPr>
          <a:xfrm>
            <a:off x="496119" y="864989"/>
            <a:ext cx="4722763" cy="3256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vastagbél (intestinum crassum) kb. </a:t>
            </a:r>
            <a:pPr algn="l" indent="0" marL="0">
              <a:lnSpc>
                <a:spcPct val="125000"/>
              </a:lnSpc>
              <a:buNone/>
            </a:pPr>
            <a:r>
              <a:rPr lang="en-US" sz="850" b="1" dirty="0">
                <a:solidFill>
                  <a:srgbClr val="443728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1,5 méter</a:t>
            </a:r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hosszú, és az emésztés utolsó állomása. Bár itt már nem történik jelentős tápanyaglebontás, fontos élettani folyamatok zajlanak.</a:t>
            </a:r>
            <a:endParaRPr lang="en-US" sz="8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9" y="1297409"/>
            <a:ext cx="542702" cy="76906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33773" y="1405905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Vízvisszaszívás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1133773" y="1632347"/>
            <a:ext cx="4085109" cy="3256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vastagbél fő feladata a megmaradt víz és az ásványi sók visszaszívása a szervezetbe. Ez sűríti a béltartalmat, és megakadályozza a kiszáradást.</a:t>
            </a:r>
            <a:endParaRPr lang="en-US" sz="8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2066479"/>
            <a:ext cx="542702" cy="93188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133773" y="2174974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Bélflóra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1133773" y="2401416"/>
            <a:ext cx="4085109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Milliárdnyi hasznos baktérium (mikrobiom) él itt, amelyek segítenek a rostok lebontásában, vitaminokat (pl. K-vitamin) termelnek, és támogatják az immunrendszer működését.</a:t>
            </a:r>
            <a:endParaRPr lang="en-US" sz="8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998366"/>
            <a:ext cx="542702" cy="76906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33773" y="3106862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Salakanyagok távozása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1133773" y="3333304"/>
            <a:ext cx="4085109" cy="3256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megmaradt emészthetetlen anyagok, baktériumok és sejttörmelékek székletté alakulnak, amely a végbélen (rectum) keresztül távozik a szervezetből.</a:t>
            </a:r>
            <a:endParaRPr lang="en-US" sz="850" dirty="0"/>
          </a:p>
        </p:txBody>
      </p:sp>
      <p:sp>
        <p:nvSpPr>
          <p:cNvPr id="14" name="Shape 8"/>
          <p:cNvSpPr/>
          <p:nvPr/>
        </p:nvSpPr>
        <p:spPr>
          <a:xfrm>
            <a:off x="496119" y="3874219"/>
            <a:ext cx="4722763" cy="885825"/>
          </a:xfrm>
          <a:prstGeom prst="roundRect">
            <a:avLst>
              <a:gd name="adj" fmla="val 5146"/>
            </a:avLst>
          </a:prstGeom>
          <a:solidFill>
            <a:srgbClr val="B6D6FC"/>
          </a:solidFill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4" y="4024387"/>
            <a:ext cx="135657" cy="10849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48767" y="3996258"/>
            <a:ext cx="4261619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850" b="1" dirty="0">
                <a:solidFill>
                  <a:srgbClr val="00000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Tudtad?</a:t>
            </a:r>
            <a:pPr algn="l" indent="0" marL="0">
              <a:lnSpc>
                <a:spcPct val="125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bélflóra egyensúlyának felborulása (pl. antibiotikumok hatására) emésztési problémákhoz és legyengült immunrendszerhez vezethet. A probiotikumok és rostban gazdag táplálkozás segíti a hasznos baktériumok szaporodását.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2026-06-30T09:44:28Z</dcterms:created>
  <dcterms:modified xsi:type="dcterms:W3CDTF">2026-06-30T09:44:28Z</dcterms:modified>
</cp:coreProperties>
</file>