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Noto Serif SC Bold" panose="020B0604020202020204" charset="-128"/>
      <p:regular r:id="rId13"/>
    </p:embeddedFont>
    <p:embeddedFont>
      <p:font typeface="Geist" panose="020B0604020202020204" charset="-18"/>
      <p:regular r:id="rId14"/>
    </p:embeddedFont>
    <p:embeddedFont>
      <p:font typeface="Geist Bold" panose="020B0604020202020204" charset="-18"/>
      <p:regular r:id="rId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Eine kulinarische Reise durch Europa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Von Skandinavien bis zum Mittelmeer – eine Entdeckungsreise durch die vielfältige Küche Europas.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872282"/>
            <a:ext cx="4001319" cy="4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Guten Appetit! </a:t>
            </a:r>
            <a:r>
              <a:rPr lang="en-US" sz="275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🍽️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561207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Europa entdecken bedeutet, Europa zu </a:t>
            </a:r>
            <a:r>
              <a:rPr lang="en-US" sz="1100" b="1" dirty="0">
                <a:solidFill>
                  <a:srgbClr val="4B4A4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schmecken</a:t>
            </a: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Jedes Gericht ist ein Fenster in eine Kultur.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174304"/>
            <a:ext cx="4722763" cy="2096839"/>
          </a:xfrm>
          <a:prstGeom prst="roundRect">
            <a:avLst>
              <a:gd name="adj" fmla="val 6085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6" name="Shape 3"/>
          <p:cNvSpPr/>
          <p:nvPr/>
        </p:nvSpPr>
        <p:spPr>
          <a:xfrm>
            <a:off x="3929881" y="2179067"/>
            <a:ext cx="2356619" cy="1270471"/>
          </a:xfrm>
          <a:prstGeom prst="rect">
            <a:avLst/>
          </a:prstGeom>
          <a:solidFill>
            <a:srgbClr val="D1EFE4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7" name="Text 4"/>
          <p:cNvSpPr/>
          <p:nvPr/>
        </p:nvSpPr>
        <p:spPr>
          <a:xfrm>
            <a:off x="4071640" y="232082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Dein Favorit?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71640" y="2627337"/>
            <a:ext cx="207310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Welches europäische Gericht hat dich am meisten überrascht?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286500" y="2179067"/>
            <a:ext cx="2356619" cy="1270471"/>
          </a:xfrm>
          <a:prstGeom prst="rect">
            <a:avLst/>
          </a:prstGeom>
          <a:solidFill>
            <a:srgbClr val="D1EFE4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0" name="Shape 7"/>
          <p:cNvSpPr/>
          <p:nvPr/>
        </p:nvSpPr>
        <p:spPr>
          <a:xfrm>
            <a:off x="6286500" y="2179067"/>
            <a:ext cx="19050" cy="1270471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1" name="Text 8"/>
          <p:cNvSpPr/>
          <p:nvPr/>
        </p:nvSpPr>
        <p:spPr>
          <a:xfrm>
            <a:off x="6428259" y="232082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Dein Auftrag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8259" y="2627337"/>
            <a:ext cx="207310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Koche ein Gericht aus einem anderen Land nach und teile es mit deiner Klasse!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929881" y="3449538"/>
            <a:ext cx="4713238" cy="816843"/>
          </a:xfrm>
          <a:prstGeom prst="rect">
            <a:avLst/>
          </a:prstGeom>
          <a:solidFill>
            <a:srgbClr val="D1EFE4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4" name="Shape 11"/>
          <p:cNvSpPr/>
          <p:nvPr/>
        </p:nvSpPr>
        <p:spPr>
          <a:xfrm>
            <a:off x="3929881" y="3449538"/>
            <a:ext cx="4713238" cy="19050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5" name="Text 12"/>
          <p:cNvSpPr/>
          <p:nvPr/>
        </p:nvSpPr>
        <p:spPr>
          <a:xfrm>
            <a:off x="4071640" y="359129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Europa schmecken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71640" y="3897809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Reisen beginnt auf dem Teller – bleib neugierig und offen für Neues.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7158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Geschmack des Kontinents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770162"/>
            <a:ext cx="2290465" cy="1506810"/>
          </a:xfrm>
          <a:prstGeom prst="roundRect">
            <a:avLst>
              <a:gd name="adj" fmla="val 8468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2"/>
          <p:cNvSpPr/>
          <p:nvPr/>
        </p:nvSpPr>
        <p:spPr>
          <a:xfrm>
            <a:off x="642640" y="1916683"/>
            <a:ext cx="199600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Europa auf dem Teller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42640" y="2223195"/>
            <a:ext cx="199742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Mehr als Pizza und Schnitzel – jeder Teller erzählt eine Geschichte aus Kultur und Tradition.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770162"/>
            <a:ext cx="2290539" cy="1506810"/>
          </a:xfrm>
          <a:prstGeom prst="roundRect">
            <a:avLst>
              <a:gd name="adj" fmla="val 8468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8" name="Text 5"/>
          <p:cNvSpPr/>
          <p:nvPr/>
        </p:nvSpPr>
        <p:spPr>
          <a:xfrm>
            <a:off x="3074863" y="1916683"/>
            <a:ext cx="199749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Warum wir essen, was wir essen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4863" y="2444651"/>
            <a:ext cx="199749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Klima, Geschichte und Nachbarn prägen die Küche eines Landes.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418731"/>
            <a:ext cx="4722763" cy="1053182"/>
          </a:xfrm>
          <a:prstGeom prst="roundRect">
            <a:avLst>
              <a:gd name="adj" fmla="val 12115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ext 8"/>
          <p:cNvSpPr/>
          <p:nvPr/>
        </p:nvSpPr>
        <p:spPr>
          <a:xfrm>
            <a:off x="642640" y="356525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Dein Ziel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640" y="3871764"/>
            <a:ext cx="442972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Werde zum Experten für europäische Spezialitäten und verstehe die Geschichten dahinter.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01538"/>
            <a:ext cx="825475" cy="223317"/>
          </a:xfrm>
          <a:prstGeom prst="roundRect">
            <a:avLst>
              <a:gd name="adj" fmla="val 39994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70533" y="438745"/>
            <a:ext cx="1133847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NORDEUROPA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668238"/>
            <a:ext cx="570599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Norden: Tradition und Hygge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340569"/>
            <a:ext cx="5192688" cy="32793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96136" y="158650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Brotliebe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996136" y="1888852"/>
            <a:ext cx="2656433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Roggenbrot und Vollkorn sind im Norden unverzichtbar – dunkel, saftig und voller Geschmack.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996136" y="2555453"/>
            <a:ext cx="257256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Smørrebrød als Kunstform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5996136" y="2857798"/>
            <a:ext cx="2656433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 Schweden und Dänemark ist das offene Butterbrot eine kulinarische Tradition mit Sorgfalt und Kreativität.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5996136" y="352439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Fisch-Fokus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996136" y="3826743"/>
            <a:ext cx="2656433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Hering, Lachs und frische Meeresfrüchte stehen im Mittelpunkt der nordischen Küche – einfach, frisch und gesund.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34504"/>
            <a:ext cx="919386" cy="266402"/>
          </a:xfrm>
          <a:prstGeom prst="roundRect">
            <a:avLst>
              <a:gd name="adj" fmla="val 38315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81174" y="1076995"/>
            <a:ext cx="1206475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WESTEUROPA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57610"/>
            <a:ext cx="765073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Westen: Die Kunst der feinen Küche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013198"/>
            <a:ext cx="1507480" cy="93166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119" y="312204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Frankreich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96119" y="3428554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Baguette, Käse und Saucen – die französische Küche ist weltberühmt für Eleganz und Technik.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33" y="2013198"/>
            <a:ext cx="1507480" cy="93166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72433" y="312204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Belgien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3272433" y="3428554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Pommes frites sind hier Nationalgericht – knusprig, doppelt frittiert und mit echter Mayonnaise.</a:t>
            </a:r>
            <a:endParaRPr lang="en-US" sz="11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47" y="2013198"/>
            <a:ext cx="1507480" cy="93166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048747" y="312204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Patisserie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6048747" y="3428554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Croissants, Macarons, Éclairs – französische Süßwaren sind handwerkliche Meisterwerke.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430932"/>
            <a:ext cx="758279" cy="228451"/>
          </a:xfrm>
          <a:prstGeom prst="roundRect">
            <a:avLst>
              <a:gd name="adj" fmla="val 39793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4" name="Text 1"/>
          <p:cNvSpPr/>
          <p:nvPr/>
        </p:nvSpPr>
        <p:spPr>
          <a:xfrm>
            <a:off x="4000872" y="468809"/>
            <a:ext cx="1063972" cy="152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SÜDEUROPA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925119" y="704329"/>
            <a:ext cx="4722763" cy="7890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Süden: Sonne, Öl und Kräuter</a:t>
            </a:r>
            <a:endParaRPr lang="en-US" sz="2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5119" y="1662038"/>
            <a:ext cx="4722763" cy="9418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2762" y="1802532"/>
            <a:ext cx="1831181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🫒</a:t>
            </a: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Die Mittelmeer-Diät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122762" y="2081510"/>
            <a:ext cx="4384625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Olivenöl, frisches Gemüse und Fisch – wissenschaftlich belegt als eine der gesündesten Ernährungsformen der Welt.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5119" y="2716337"/>
            <a:ext cx="4722763" cy="94185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22762" y="2856830"/>
            <a:ext cx="1578248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🍕</a:t>
            </a: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Italien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4122762" y="3135809"/>
            <a:ext cx="4384625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Von der echten Pizza Napoletana bis zur handgemachten Pasta – Regionalität und Qualität stehen an erster Stelle.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5119" y="3770635"/>
            <a:ext cx="4722763" cy="94185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122762" y="3911129"/>
            <a:ext cx="1578248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🥘</a:t>
            </a: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Spanien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122762" y="4190107"/>
            <a:ext cx="4384625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Tapas-Kultur bedeutet Teilen, Genießen und Gemeinschaft – kleine Portionen, große Freude.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02506"/>
            <a:ext cx="791394" cy="249882"/>
          </a:xfrm>
          <a:prstGeom prst="roundRect">
            <a:avLst>
              <a:gd name="adj" fmla="val 38934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77155" y="442987"/>
            <a:ext cx="1086520" cy="168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OSTEUROPA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03883"/>
            <a:ext cx="7074024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Osten: Herzhaft und Hausgemacht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96119" y="1448098"/>
            <a:ext cx="2879824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Komfortessen für kalte Tage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496119" y="1787947"/>
            <a:ext cx="2638797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Piroggen, Borschtsch und dicke Suppen wärmen Körper und Seele – typisch für den rauen Winter des Ostens.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96119" y="2550021"/>
            <a:ext cx="21461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Ungarn &amp; Paprika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96119" y="2889870"/>
            <a:ext cx="2638797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Paprika ist nicht nur ein Gewürz – es ist Identität. Gulasch und Paprikahuhn sind weltberühmt.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496119" y="3651945"/>
            <a:ext cx="2907878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Slawische Gemeinsamkeiten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96119" y="3991794"/>
            <a:ext cx="2638797" cy="633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Teigwaren, Sauerkraut und fermentierte Lebensmittel verbinden die Küchen Polens, Russlands und Tschechiens.</a:t>
            </a:r>
            <a:endParaRPr lang="en-US" sz="10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32" y="1583159"/>
            <a:ext cx="5183237" cy="28939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3600450" cy="51435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3925119" y="411138"/>
            <a:ext cx="915963" cy="239018"/>
          </a:xfrm>
          <a:prstGeom prst="roundRect">
            <a:avLst>
              <a:gd name="adj" fmla="val 39369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Text 2"/>
          <p:cNvSpPr/>
          <p:nvPr/>
        </p:nvSpPr>
        <p:spPr>
          <a:xfrm>
            <a:off x="4003477" y="450279"/>
            <a:ext cx="1216447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MITTELEUROPA</a:t>
            </a:r>
            <a:endParaRPr lang="en-US" sz="800" dirty="0"/>
          </a:p>
        </p:txBody>
      </p:sp>
      <p:sp>
        <p:nvSpPr>
          <p:cNvPr id="7" name="Text 3"/>
          <p:cNvSpPr/>
          <p:nvPr/>
        </p:nvSpPr>
        <p:spPr>
          <a:xfrm>
            <a:off x="3925119" y="698302"/>
            <a:ext cx="5149304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Der deutschsprachige Raum</a:t>
            </a:r>
            <a:endParaRPr lang="en-US" sz="2550" dirty="0"/>
          </a:p>
        </p:txBody>
      </p:sp>
      <p:sp>
        <p:nvSpPr>
          <p:cNvPr id="8" name="Shape 4"/>
          <p:cNvSpPr/>
          <p:nvPr/>
        </p:nvSpPr>
        <p:spPr>
          <a:xfrm>
            <a:off x="3925119" y="1287363"/>
            <a:ext cx="2301106" cy="1863105"/>
          </a:xfrm>
          <a:prstGeom prst="roundRect">
            <a:avLst>
              <a:gd name="adj" fmla="val 631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9" name="Shape 5"/>
          <p:cNvSpPr/>
          <p:nvPr/>
        </p:nvSpPr>
        <p:spPr>
          <a:xfrm>
            <a:off x="4060552" y="1422797"/>
            <a:ext cx="392013" cy="392013"/>
          </a:xfrm>
          <a:prstGeom prst="roundRect">
            <a:avLst>
              <a:gd name="adj" fmla="val 1457714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8378" y="1530548"/>
            <a:ext cx="176361" cy="17636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060552" y="1935287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Regionale Schätze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4060552" y="2211660"/>
            <a:ext cx="2030239" cy="803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Wiener Schnitzel, Käsefondue und Schwarzwälder Kirschtorte – jedes Gericht hat seine Heimat und Geschichte.</a:t>
            </a:r>
            <a:endParaRPr lang="en-US" sz="1000" dirty="0"/>
          </a:p>
        </p:txBody>
      </p:sp>
      <p:sp>
        <p:nvSpPr>
          <p:cNvPr id="13" name="Shape 8"/>
          <p:cNvSpPr/>
          <p:nvPr/>
        </p:nvSpPr>
        <p:spPr>
          <a:xfrm>
            <a:off x="6346701" y="1287363"/>
            <a:ext cx="2301180" cy="1863105"/>
          </a:xfrm>
          <a:prstGeom prst="roundRect">
            <a:avLst>
              <a:gd name="adj" fmla="val 631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Shape 9"/>
          <p:cNvSpPr/>
          <p:nvPr/>
        </p:nvSpPr>
        <p:spPr>
          <a:xfrm>
            <a:off x="6482135" y="1422797"/>
            <a:ext cx="392013" cy="392013"/>
          </a:xfrm>
          <a:prstGeom prst="roundRect">
            <a:avLst>
              <a:gd name="adj" fmla="val 1457714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9961" y="1530548"/>
            <a:ext cx="176361" cy="17636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482135" y="1935287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Kaffee und Kuchen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6482135" y="2211660"/>
            <a:ext cx="2030313" cy="803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Der Nachmittag gehört der Gemütlichkeit – Kaffee und Kuchen sind ein festes Ritual in Deutschland und Österreich.</a:t>
            </a:r>
            <a:endParaRPr lang="en-US" sz="1000" dirty="0"/>
          </a:p>
        </p:txBody>
      </p:sp>
      <p:sp>
        <p:nvSpPr>
          <p:cNvPr id="18" name="Shape 12"/>
          <p:cNvSpPr/>
          <p:nvPr/>
        </p:nvSpPr>
        <p:spPr>
          <a:xfrm>
            <a:off x="3925119" y="3270945"/>
            <a:ext cx="4722763" cy="1461418"/>
          </a:xfrm>
          <a:prstGeom prst="roundRect">
            <a:avLst>
              <a:gd name="adj" fmla="val 804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9" name="Shape 13"/>
          <p:cNvSpPr/>
          <p:nvPr/>
        </p:nvSpPr>
        <p:spPr>
          <a:xfrm>
            <a:off x="4060552" y="3406378"/>
            <a:ext cx="392013" cy="392013"/>
          </a:xfrm>
          <a:prstGeom prst="roundRect">
            <a:avLst>
              <a:gd name="adj" fmla="val 1457714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8378" y="3514130"/>
            <a:ext cx="176361" cy="176361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4060552" y="3918868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Brotkultur</a:t>
            </a:r>
            <a:endParaRPr lang="en-US" sz="1250" dirty="0"/>
          </a:p>
        </p:txBody>
      </p:sp>
      <p:sp>
        <p:nvSpPr>
          <p:cNvPr id="22" name="Text 15"/>
          <p:cNvSpPr/>
          <p:nvPr/>
        </p:nvSpPr>
        <p:spPr>
          <a:xfrm>
            <a:off x="4060552" y="4195242"/>
            <a:ext cx="4451896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Mehr als 3.000 Brotsorten in Deutschland – Brot hat hier fast Kultstatus und ist UNESCO-Kulturerbe.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568449" cy="110430"/>
          </a:xfrm>
          <a:prstGeom prst="roundRect">
            <a:avLst>
              <a:gd name="adj" fmla="val 46216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38609" y="411063"/>
            <a:ext cx="940668" cy="68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HEUTE &amp; MORGEN</a:t>
            </a:r>
            <a:endParaRPr lang="en-US" sz="400" dirty="0"/>
          </a:p>
        </p:txBody>
      </p:sp>
      <p:sp>
        <p:nvSpPr>
          <p:cNvPr id="4" name="Text 2"/>
          <p:cNvSpPr/>
          <p:nvPr/>
        </p:nvSpPr>
        <p:spPr>
          <a:xfrm>
            <a:off x="496119" y="514424"/>
            <a:ext cx="444668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Kulinarische Trends: Was isst Europa heute?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828824"/>
            <a:ext cx="3989412" cy="39894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663232" y="2590130"/>
            <a:ext cx="1343174" cy="110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Europa im Wandel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4663232" y="2736279"/>
            <a:ext cx="4446612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Tradition und Moderne verschmelzen. Junge Europäer essen bewusster – pflanzlich, regional und nachhaltig.</a:t>
            </a:r>
            <a:endParaRPr lang="en-US" sz="550" dirty="0"/>
          </a:p>
        </p:txBody>
      </p:sp>
      <p:sp>
        <p:nvSpPr>
          <p:cNvPr id="8" name="Shape 5"/>
          <p:cNvSpPr/>
          <p:nvPr/>
        </p:nvSpPr>
        <p:spPr>
          <a:xfrm>
            <a:off x="4663232" y="2861146"/>
            <a:ext cx="3989412" cy="191319"/>
          </a:xfrm>
          <a:prstGeom prst="roundRect">
            <a:avLst>
              <a:gd name="adj" fmla="val 33345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74" y="2954387"/>
            <a:ext cx="88553" cy="7084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93469" y="2910706"/>
            <a:ext cx="4145533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Berlin gilt als eine der vegan-freundlichsten Städte der Welt!</a:t>
            </a:r>
            <a:endParaRPr lang="en-US" sz="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91344"/>
            <a:ext cx="1195462" cy="266402"/>
          </a:xfrm>
          <a:prstGeom prst="roundRect">
            <a:avLst>
              <a:gd name="adj" fmla="val 38315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81174" y="1033835"/>
            <a:ext cx="148255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KNIGGE &amp; ETIKETTE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14450"/>
            <a:ext cx="743493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Restaurant-Knigge: Essen wie ein Profi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970038"/>
            <a:ext cx="2622724" cy="218211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01180" y="206640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56927" y="2556123"/>
            <a:ext cx="23011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Nach dem Essen in Deutschland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56927" y="3084091"/>
            <a:ext cx="23011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Man sagt „Guten Appetit" vor dem Essen und bedankt sich danach. Messer und Gabel liegen parallel auf dem Teller.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601" y="1970038"/>
            <a:ext cx="2622724" cy="218211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465662" y="206640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3421410" y="2556123"/>
            <a:ext cx="177618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Trinkgeld (Tipping)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421410" y="2862635"/>
            <a:ext cx="230110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 Deutschland und Österreich sind 5–10 % üblich. Man rundet auf oder gibt einen kleinen Betrag direkt.</a:t>
            </a:r>
            <a:endParaRPr lang="en-US" sz="11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5083" y="1970038"/>
            <a:ext cx="2622724" cy="218211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230145" y="206640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6185892" y="2556123"/>
            <a:ext cx="23011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Fine Dining vs. Streetfood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185892" y="3084091"/>
            <a:ext cx="230110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 gehobenen Restaurant gilt Dresscode und Reservierung. Beim Streetfood zählt Entspannung und Gemeinschaft.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Diavetítés a képernyőre (16:9 oldalarány)</PresentationFormat>
  <Paragraphs>83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Geist</vt:lpstr>
      <vt:lpstr>Twemoji Mozilla</vt:lpstr>
      <vt:lpstr>Geist Bold</vt:lpstr>
      <vt:lpstr>Noto Serif SC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 T15 G1</dc:creator>
  <cp:lastModifiedBy>O365 felhasználó</cp:lastModifiedBy>
  <cp:revision>1</cp:revision>
  <dcterms:created xsi:type="dcterms:W3CDTF">2026-06-25T13:07:31Z</dcterms:created>
  <dcterms:modified xsi:type="dcterms:W3CDTF">2026-06-25T13:09:51Z</dcterms:modified>
</cp:coreProperties>
</file>