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embeddedFontLst>
    <p:embeddedFont>
      <p:font typeface="Brygada 1918" panose="020B0604020202020204" charset="0"/>
      <p:regular r:id="rId12"/>
    </p:embeddedFont>
    <p:embeddedFont>
      <p:font typeface="Brygada 1918 Bold" panose="020B0604020202020204" charset="0"/>
      <p:regular r:id="rId13"/>
    </p:embeddedFont>
    <p:embeddedFont>
      <p:font typeface="Brygada 1918 Semi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12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0"/>
            <a:ext cx="360045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999357"/>
            <a:ext cx="4484266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Az ókori olimpiák története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96119" y="2572941"/>
            <a:ext cx="5179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antik sportélet és a pánhellén eszmék nyomában</a:t>
            </a:r>
            <a:endParaRPr lang="en-US" sz="950" dirty="0"/>
          </a:p>
        </p:txBody>
      </p:sp>
      <p:sp>
        <p:nvSpPr>
          <p:cNvPr id="5" name="Shape 2"/>
          <p:cNvSpPr/>
          <p:nvPr/>
        </p:nvSpPr>
        <p:spPr>
          <a:xfrm>
            <a:off x="496119" y="2910929"/>
            <a:ext cx="1326356" cy="233214"/>
          </a:xfrm>
          <a:prstGeom prst="roundRect">
            <a:avLst>
              <a:gd name="adj" fmla="val 63828"/>
            </a:avLst>
          </a:prstGeom>
          <a:solidFill>
            <a:srgbClr val="EAEDDE"/>
          </a:solidFill>
          <a:ln/>
        </p:spPr>
      </p:sp>
      <p:sp>
        <p:nvSpPr>
          <p:cNvPr id="6" name="Text 3"/>
          <p:cNvSpPr/>
          <p:nvPr/>
        </p:nvSpPr>
        <p:spPr>
          <a:xfrm>
            <a:off x="570533" y="2948136"/>
            <a:ext cx="1634728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ÉRETTSÉGI FELKÉSZÍTŐ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1884462" y="2910929"/>
            <a:ext cx="1340272" cy="233214"/>
          </a:xfrm>
          <a:prstGeom prst="roundRect">
            <a:avLst>
              <a:gd name="adj" fmla="val 63828"/>
            </a:avLst>
          </a:prstGeom>
          <a:noFill/>
          <a:ln/>
          <a:effectLst>
            <a:outerShdw blurRad="101600" dist="50800" dir="16200000" algn="bl" rotWithShape="0">
              <a:srgbClr val="626C3B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958876" y="2948136"/>
            <a:ext cx="1648644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626C3B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ÓKORI GÖRÖG KULTÚRA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03362"/>
            <a:ext cx="673424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Bevezetés: A sport az istenek szolgálatában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338932"/>
            <a:ext cx="815176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első ókori olimpiai játékokat </a:t>
            </a:r>
            <a:r>
              <a:rPr lang="en-US" sz="95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Kr. e. 776-ban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rendezték meg Olümpiában, a Peloponnészosz félsziget északnyugati csücskében. A görögök ezt az évet időszámításuk kiindulópontjának tekintették – az olimpiászok négyéves ciklusai adták a kronológia alapját. A versenyek nem csupán sportesemények voltak: Zeusz tiszteletére tartott </a:t>
            </a:r>
            <a:r>
              <a:rPr lang="en-US" sz="95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sakrális szertartások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alkották a görög vallási és közösségi élet csúcspontját.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2073846"/>
            <a:ext cx="4013895" cy="1121122"/>
          </a:xfrm>
          <a:prstGeom prst="roundRect">
            <a:avLst>
              <a:gd name="adj" fmla="val 16597"/>
            </a:avLst>
          </a:prstGeom>
          <a:solidFill>
            <a:srgbClr val="626C3B"/>
          </a:solidFill>
          <a:ln w="4763">
            <a:solidFill>
              <a:srgbClr val="7B8554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24855" y="2202582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Szent béke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24855" y="2470845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</a:t>
            </a:r>
            <a:r>
              <a:rPr lang="en-US" sz="950" i="1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ekecheiria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idején minden hadviselést felfüggesztettek. A versenyzők és a zarándokok biztonságban utazhattak Olümpiába.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633987" y="2073846"/>
            <a:ext cx="4013895" cy="1121122"/>
          </a:xfrm>
          <a:prstGeom prst="roundRect">
            <a:avLst>
              <a:gd name="adj" fmla="val 16597"/>
            </a:avLst>
          </a:prstGeom>
          <a:solidFill>
            <a:srgbClr val="83792E"/>
          </a:solidFill>
          <a:ln w="4763">
            <a:solidFill>
              <a:srgbClr val="9C924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762723" y="2202582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Szigorú feltételek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762723" y="2470845"/>
            <a:ext cx="375642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Csak szabad, görög anyanyelvű férfiak versenyezhettek. A felkészülés 9 hónap otthoni edzésből és 30 nap helyszíni gyakorlásból állt.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496119" y="3318942"/>
            <a:ext cx="4013895" cy="1121122"/>
          </a:xfrm>
          <a:prstGeom prst="roundRect">
            <a:avLst>
              <a:gd name="adj" fmla="val 16597"/>
            </a:avLst>
          </a:prstGeom>
          <a:solidFill>
            <a:srgbClr val="E8AF3B"/>
          </a:solidFill>
          <a:ln w="4763">
            <a:solidFill>
              <a:srgbClr val="CE952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4855" y="344767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Öt napos fesztivál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24855" y="3715941"/>
            <a:ext cx="375642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olimpia a görög világ legnagyobb összejövetele volt: vallási szertartások, versenyek és ünnepségek töltötték meg az öt napot.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633987" y="3318942"/>
            <a:ext cx="4013895" cy="1121122"/>
          </a:xfrm>
          <a:prstGeom prst="roundRect">
            <a:avLst>
              <a:gd name="adj" fmla="val 16597"/>
            </a:avLst>
          </a:prstGeom>
          <a:solidFill>
            <a:srgbClr val="CC914D"/>
          </a:solidFill>
          <a:ln w="4763">
            <a:solidFill>
              <a:srgbClr val="B2773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62723" y="3447678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Örök dicsőség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762723" y="3715941"/>
            <a:ext cx="375642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győzteseket olajágkoszorúval, szobrokkal és életre szóló kiváltságokkal jutalmazták. Nevüket dicsőítő versek örökítették meg.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61566"/>
            <a:ext cx="392705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Legendák az alapításról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497137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ókori görögök az olimpia eredetét mitológiai eseményekhez kötötték. Több legenda is versengett egymással, mindegyik az istenek és hősök tetteit emelte ki.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2033588"/>
            <a:ext cx="422746" cy="42274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73869" y="2033588"/>
            <a:ext cx="134391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Pelopsz mítosza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1073869" y="2301850"/>
            <a:ext cx="1343918" cy="178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Pelopsz királyfi legyőzte Oinomaoszt a kocsiversenyben, majd a győzelem emlékére temetési játékokat rendezett Olümpiában. Ez a monda az olimpia legősibb eredetmagyarázata.</a:t>
            </a:r>
            <a:endParaRPr lang="en-US" sz="9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92" y="2033588"/>
            <a:ext cx="422746" cy="42274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150543" y="2033588"/>
            <a:ext cx="1343918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Zeusz diadalmenete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150543" y="2495699"/>
            <a:ext cx="134391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legenda szerint Zeusz apja, Kronosz legyőzése után alapította a játékokat. Az olimpia így az isteni rend és az új világrend győzelmének ünnepe lett.</a:t>
            </a:r>
            <a:endParaRPr lang="en-US" sz="9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465" y="2033588"/>
            <a:ext cx="422746" cy="42274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227216" y="2033588"/>
            <a:ext cx="1343918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Iphitosz király és a delphoi jósda</a:t>
            </a:r>
            <a:endParaRPr lang="en-US" sz="1200" dirty="0"/>
          </a:p>
        </p:txBody>
      </p:sp>
      <p:sp>
        <p:nvSpPr>
          <p:cNvPr id="12" name="Text 7"/>
          <p:cNvSpPr/>
          <p:nvPr/>
        </p:nvSpPr>
        <p:spPr>
          <a:xfrm>
            <a:off x="5227216" y="2495699"/>
            <a:ext cx="1343918" cy="178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Iphitosz elisz király a delphoi jósda tanácsára indította útjára a békét hozó játékokat. A jósda parancsa szentnek számított, így a játékok vallási legitimitást kaptak.</a:t>
            </a:r>
            <a:endParaRPr lang="en-US" sz="9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6138" y="2033588"/>
            <a:ext cx="422746" cy="42274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303889" y="2033588"/>
            <a:ext cx="134399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Héraklész tette</a:t>
            </a:r>
            <a:endParaRPr lang="en-US" sz="1200" dirty="0"/>
          </a:p>
        </p:txBody>
      </p:sp>
      <p:sp>
        <p:nvSpPr>
          <p:cNvPr id="15" name="Text 9"/>
          <p:cNvSpPr/>
          <p:nvPr/>
        </p:nvSpPr>
        <p:spPr>
          <a:xfrm>
            <a:off x="7303889" y="2301850"/>
            <a:ext cx="1343992" cy="178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Héraklész Augeiasz király legyőzése után rendelte el a négyéves ciklust. A hős a Zeusz-templom előtt szentelte fel a versenypályát, ezzel megalapozva a hagyományt.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460251"/>
            <a:ext cx="396329" cy="199876"/>
          </a:xfrm>
          <a:prstGeom prst="roundRect">
            <a:avLst>
              <a:gd name="adj" fmla="val 66329"/>
            </a:avLst>
          </a:prstGeom>
          <a:solidFill>
            <a:srgbClr val="EAEDDE"/>
          </a:solidFill>
          <a:ln/>
        </p:spPr>
      </p:sp>
      <p:sp>
        <p:nvSpPr>
          <p:cNvPr id="3" name="Text 1"/>
          <p:cNvSpPr/>
          <p:nvPr/>
        </p:nvSpPr>
        <p:spPr>
          <a:xfrm>
            <a:off x="562347" y="493365"/>
            <a:ext cx="721072" cy="133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6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1. NAP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496119" y="699418"/>
            <a:ext cx="3246090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játékok megnyitása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496119" y="1143074"/>
            <a:ext cx="4362152" cy="5014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olimpia első napja a vallási áhítatnak és a szabályok megerősítésének volt szentelve. A versenyzők, edzőik és a bírák ünnepélyes keretek között tettek esküt, biztosítva a tiszta és fair versenyt.</a:t>
            </a:r>
            <a:endParaRPr lang="en-US" sz="8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1755130"/>
            <a:ext cx="4362152" cy="102185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7987" y="1879848"/>
            <a:ext cx="1813322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Eskütétel Zeusz szobra előtt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677987" y="2150864"/>
            <a:ext cx="4055566" cy="5014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versenyzők a hatalmas Zeusz-szobor előtt esküdtek meg, hogy szabálykövetően és tisztességesen versenyeznek. A hamis eskü isteni büntetést vont maga után.</a:t>
            </a:r>
            <a:endParaRPr lang="en-US" sz="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2875359"/>
            <a:ext cx="4362152" cy="8547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77987" y="3000077"/>
            <a:ext cx="1397645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Áldozati szertartások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77987" y="3271093"/>
            <a:ext cx="4055566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Fekete színű állatokat áldoztak Zeusz tiszteletére. A szertartást papok vezették, a résztvevők közösen imádkoztak a győzelemért és a békéért.</a:t>
            </a:r>
            <a:endParaRPr lang="en-US" sz="8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19" y="3828455"/>
            <a:ext cx="4362152" cy="8547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77987" y="3953173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bírák esküje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677987" y="4224189"/>
            <a:ext cx="4055566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8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</a:t>
            </a:r>
            <a:r>
              <a:rPr lang="en-US" sz="850" i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hellanodikai</a:t>
            </a:r>
            <a:r>
              <a:rPr lang="en-US" sz="8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(bírák) pártatlanságot esküdtek meg. Számuk az idők során változott, feladatuk a szabályok betartatása és a győztesek kihirdetése volt.</a:t>
            </a:r>
            <a:endParaRPr lang="en-US" sz="8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2561" y="460251"/>
            <a:ext cx="3520008" cy="23372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54806"/>
            <a:ext cx="4616128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versenyek napjai (2–4. nap)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976685"/>
            <a:ext cx="8151763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olimpia három legintenzívebb napján zajlottak a sportversenyek. A versenyszámok a fizikai kiválóság minden területét lefedték: a sebességet, az erőt, az ügyességet és a harci készséget.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1499592"/>
            <a:ext cx="4015755" cy="1584424"/>
          </a:xfrm>
          <a:prstGeom prst="roundRect">
            <a:avLst>
              <a:gd name="adj" fmla="val 11560"/>
            </a:avLst>
          </a:prstGeom>
          <a:solidFill>
            <a:srgbClr val="626C3B"/>
          </a:solidFill>
          <a:ln w="4763">
            <a:solidFill>
              <a:srgbClr val="626C3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2920" y="1626394"/>
            <a:ext cx="366266" cy="366266"/>
          </a:xfrm>
          <a:prstGeom prst="roundRect">
            <a:avLst>
              <a:gd name="adj" fmla="val 15601854"/>
            </a:avLst>
          </a:prstGeom>
          <a:solidFill>
            <a:srgbClr val="626C3B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02" y="1727076"/>
            <a:ext cx="164827" cy="1648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2920" y="2112838"/>
            <a:ext cx="1549152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Lovas versenyszámok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22920" y="2375669"/>
            <a:ext cx="3762152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Négy- és kétkerekű kocsiversenyek, valamint lóversenyek. A dicsőség a kocsi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tulajdonosát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illette meg, nem a hajtót – így a leggazdagabbak versenye volt.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4632052" y="1499592"/>
            <a:ext cx="4015829" cy="1584424"/>
          </a:xfrm>
          <a:prstGeom prst="roundRect">
            <a:avLst>
              <a:gd name="adj" fmla="val 11560"/>
            </a:avLst>
          </a:prstGeom>
          <a:solidFill>
            <a:srgbClr val="626C3B"/>
          </a:solidFill>
          <a:ln w="4763">
            <a:solidFill>
              <a:srgbClr val="83792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758854" y="1626394"/>
            <a:ext cx="366266" cy="366266"/>
          </a:xfrm>
          <a:prstGeom prst="roundRect">
            <a:avLst>
              <a:gd name="adj" fmla="val 15601854"/>
            </a:avLst>
          </a:prstGeom>
          <a:solidFill>
            <a:srgbClr val="83792E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536" y="1727076"/>
            <a:ext cx="164827" cy="16482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758854" y="2112838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Öttusa (Pentatlon)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758854" y="2375669"/>
            <a:ext cx="3762226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legnemesebb versenyszám: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futás, távolugrás, gerelyhajítás, diszkoszvetés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és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birkózás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 Az a versenyző nyert, aki a legtöbb számban győzött – az ideális katona próbája.</a:t>
            </a:r>
            <a:endParaRPr lang="en-US" sz="950" dirty="0"/>
          </a:p>
        </p:txBody>
      </p:sp>
      <p:sp>
        <p:nvSpPr>
          <p:cNvPr id="14" name="Shape 10"/>
          <p:cNvSpPr/>
          <p:nvPr/>
        </p:nvSpPr>
        <p:spPr>
          <a:xfrm>
            <a:off x="496119" y="3204195"/>
            <a:ext cx="4015755" cy="1584424"/>
          </a:xfrm>
          <a:prstGeom prst="roundRect">
            <a:avLst>
              <a:gd name="adj" fmla="val 11560"/>
            </a:avLst>
          </a:prstGeom>
          <a:solidFill>
            <a:srgbClr val="626C3B"/>
          </a:solidFill>
          <a:ln w="4763">
            <a:solidFill>
              <a:srgbClr val="E8AF3B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22920" y="3330997"/>
            <a:ext cx="366266" cy="366266"/>
          </a:xfrm>
          <a:prstGeom prst="roundRect">
            <a:avLst>
              <a:gd name="adj" fmla="val 15601854"/>
            </a:avLst>
          </a:prstGeom>
          <a:solidFill>
            <a:srgbClr val="E8AF3B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602" y="3431679"/>
            <a:ext cx="164827" cy="16482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22920" y="3817441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Küzdősportok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622920" y="4080272"/>
            <a:ext cx="3762152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Ökölvívás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(bőrszíjak a kézen),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birkózás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és a legkegyetlenebb: a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pankráció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, ahol a fojtás és az ujjtörés is megengedett volt. Csak a feladás vagy az eszméletvesztés döntött.</a:t>
            </a:r>
            <a:endParaRPr lang="en-US" sz="950" dirty="0"/>
          </a:p>
        </p:txBody>
      </p:sp>
      <p:sp>
        <p:nvSpPr>
          <p:cNvPr id="19" name="Shape 14"/>
          <p:cNvSpPr/>
          <p:nvPr/>
        </p:nvSpPr>
        <p:spPr>
          <a:xfrm>
            <a:off x="4632052" y="3204195"/>
            <a:ext cx="4015829" cy="1584424"/>
          </a:xfrm>
          <a:prstGeom prst="roundRect">
            <a:avLst>
              <a:gd name="adj" fmla="val 11560"/>
            </a:avLst>
          </a:prstGeom>
          <a:solidFill>
            <a:srgbClr val="626C3B"/>
          </a:solidFill>
          <a:ln w="4763">
            <a:solidFill>
              <a:srgbClr val="CC914D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4758854" y="3330997"/>
            <a:ext cx="366266" cy="366266"/>
          </a:xfrm>
          <a:prstGeom prst="roundRect">
            <a:avLst>
              <a:gd name="adj" fmla="val 15601854"/>
            </a:avLst>
          </a:prstGeom>
          <a:solidFill>
            <a:srgbClr val="CC914D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9536" y="3431679"/>
            <a:ext cx="164827" cy="16482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758854" y="3817441"/>
            <a:ext cx="15263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Futószámok</a:t>
            </a:r>
            <a:endParaRPr lang="en-US" sz="1200" dirty="0"/>
          </a:p>
        </p:txBody>
      </p:sp>
      <p:sp>
        <p:nvSpPr>
          <p:cNvPr id="23" name="Text 17"/>
          <p:cNvSpPr/>
          <p:nvPr/>
        </p:nvSpPr>
        <p:spPr>
          <a:xfrm>
            <a:off x="4758854" y="4080272"/>
            <a:ext cx="3762226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Sztadionfutás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(192,27 m),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diaulosz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(kettős futás, ~384 m) és a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fegyveres futás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(páncélban, sisakban és pajzzsal). A sztafétát is ismerték, de nem volt olimpiai szám.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3090"/>
            <a:ext cx="3574479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Híres ókori sportolók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068660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ókori olimpiák hősei nem csupán sportolók voltak – ők maguk is legendává váltak. Nevüket költők énekelték meg, szobrászok örökítették meg őket, városaik pedig kiváltságokkal halmozták el őket.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06822" y="1605111"/>
            <a:ext cx="4103191" cy="2271266"/>
          </a:xfrm>
          <a:prstGeom prst="roundRect">
            <a:avLst>
              <a:gd name="adj" fmla="val 13108"/>
            </a:avLst>
          </a:prstGeom>
          <a:solidFill>
            <a:srgbClr val="626C3B"/>
          </a:solidFill>
          <a:ln/>
        </p:spPr>
      </p:sp>
      <p:sp>
        <p:nvSpPr>
          <p:cNvPr id="5" name="Text 3"/>
          <p:cNvSpPr/>
          <p:nvPr/>
        </p:nvSpPr>
        <p:spPr>
          <a:xfrm>
            <a:off x="530796" y="1729085"/>
            <a:ext cx="238995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Koroibosz – Az első bajnok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30796" y="2046908"/>
            <a:ext cx="3855244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Kr. e. 776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– Az első feljegyzett olimpiai bajnok, aki a sztaionfutásban győzött. Koroibosz hivatását tekintve </a:t>
            </a:r>
            <a:r>
              <a:rPr lang="en-US" sz="950" b="1" dirty="0">
                <a:solidFill>
                  <a:srgbClr val="FFFFFF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szakács</a:t>
            </a: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volt, ami tökéletesen szimbolizálja az ókori olimpia amatőrizmusát: nem hivatásos sportolók, hanem szabad polgárok versenyeztek.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530796" y="2952378"/>
            <a:ext cx="3855244" cy="6821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Szülővárosa: Élisz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Versenyszám: sztaionfutás (192,27 m)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Jelentősége: az első feljegyzett bajnok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4728046" y="1729085"/>
            <a:ext cx="252873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Arrikhión – A holtan győztes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728046" y="2046908"/>
            <a:ext cx="3924598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</a:t>
            </a:r>
            <a:r>
              <a:rPr lang="en-US" sz="95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pankráció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legdrámaibb története Arrikhiónhoz fűződik. A döntőben ellenfele fojtófogást alkalmazott rajta, miközben Arrikhión </a:t>
            </a:r>
            <a:r>
              <a:rPr lang="en-US" sz="95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eltörte ellenfele lábujját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 Az ellenfél a fájdalomtól feladta – Arrikhión azonban a fojtástól meghalt. A bírák mégis őt hirdették ki győztesnek: </a:t>
            </a:r>
            <a:r>
              <a:rPr lang="en-US" sz="950" i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holtan is győzött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4728046" y="3150840"/>
            <a:ext cx="3924598" cy="6821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Versenyszám: pankráció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Különlegesség: posztumusz győzelem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Szimbólum: a végsőkig kitartás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496119" y="4015904"/>
            <a:ext cx="8151763" cy="694432"/>
          </a:xfrm>
          <a:prstGeom prst="roundRect">
            <a:avLst>
              <a:gd name="adj" fmla="val 26794"/>
            </a:avLst>
          </a:prstGeom>
          <a:solidFill>
            <a:srgbClr val="EAEDDE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4195688"/>
            <a:ext cx="155004" cy="123974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899071" y="4170834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Érdekesség:</a:t>
            </a:r>
            <a:r>
              <a:rPr lang="en-US" sz="95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Leonidasz Rhodioszból </a:t>
            </a:r>
            <a:r>
              <a:rPr lang="en-US" sz="950" b="1" dirty="0">
                <a:solidFill>
                  <a:srgbClr val="000000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12 olimpiai győzelmet</a:t>
            </a:r>
            <a:r>
              <a:rPr lang="en-US" sz="95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aratott futásban Kr. e. 164–152 között – ez a rekord máig verhetetlen az ókori olimpiák történetében.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57646"/>
            <a:ext cx="3364483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győzelem ára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96119" y="1039044"/>
            <a:ext cx="8151763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ókori olimpián a győzelem nem csupán sportteljesítmény volt – vallási, politikai és társadalmi jelentőséggel bírt. A győztesek élete gyökeresen megváltozott, de a kockázat is hatalmas volt.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96119" y="1580257"/>
            <a:ext cx="2626370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0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1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1082501" y="2103834"/>
            <a:ext cx="1453604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Olivakoszorú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96119" y="2350889"/>
            <a:ext cx="2626370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9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győztes egyetlen anyagi jutalma a szent olajfáról vágott ágakból font koszorú volt – a szimbolikus dicsőség jele.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258741" y="1580257"/>
            <a:ext cx="2626444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0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1100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3684166" y="2103834"/>
            <a:ext cx="1775520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Év folyamatos hagyomány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258741" y="2350889"/>
            <a:ext cx="2626444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9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olimpiákat 1100 éven át megszakítás nélkül megrendezték – ez az antik világ leghosszabb folyamatos hagyománya.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6021437" y="1580257"/>
            <a:ext cx="2626444" cy="383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0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393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6607820" y="2103834"/>
            <a:ext cx="1453604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betiltás éve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021437" y="2350889"/>
            <a:ext cx="2626444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9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I. sz. 393-ban Theodosius császár rendelete vetett véget a játékoknak, amikor betiltotta az összes pogány rendezvényt.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96119" y="3123233"/>
            <a:ext cx="1910804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dicsőség formái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6119" y="3413894"/>
            <a:ext cx="3934048" cy="1233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Olajágkoszorú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 Zeusz-szentély szent fájáról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Dicsőítő versek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– Pindarosz himnuszai halhatatlanná tették a győzteseket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Szobrok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Olümpiában és hazavárosukban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Adómentesség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és élethosszig tartó ingyenes étkezés a prytaneionban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Elsőbbség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 közéletben és a színházi üléseken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4718596" y="3123233"/>
            <a:ext cx="1910804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kockázat ára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718596" y="3413894"/>
            <a:ext cx="3934048" cy="10154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küzdősportokban </a:t>
            </a: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halálos balesetek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is előfordultak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pankrációban nem volt súlycsoport és időkorlát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csalókat </a:t>
            </a: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Zeusz-szobrokból befolyt bírságpénzből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finanszírozott emlékművekkel szégyenítették meg</a:t>
            </a:r>
            <a:endParaRPr lang="en-US" sz="900" dirty="0"/>
          </a:p>
          <a:p>
            <a:pPr marL="182880" indent="-182880" algn="l">
              <a:lnSpc>
                <a:spcPct val="129000"/>
              </a:lnSpc>
              <a:buSzPct val="100000"/>
              <a:buChar char="•"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vereség szégyene: a hazatérés gyakran megaláztatással járt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26703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 játékok hanyatlása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162273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ókori olimpia 1100 éves folyamatos hagyománya végül a politikai és vallási változások áldozatául esett. A Római Birodalom terjeszkedése és a kereszténység térhódítása alapjaiban rengette meg az antik görög kultúra intézményeit.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3256955"/>
            <a:ext cx="8151763" cy="14288"/>
          </a:xfrm>
          <a:prstGeom prst="roundRect">
            <a:avLst>
              <a:gd name="adj" fmla="val 1302278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795909" y="2884884"/>
            <a:ext cx="14288" cy="372070"/>
          </a:xfrm>
          <a:prstGeom prst="roundRect">
            <a:avLst>
              <a:gd name="adj" fmla="val 1302278"/>
            </a:avLst>
          </a:prstGeom>
          <a:solidFill>
            <a:srgbClr val="7B8554"/>
          </a:solidFill>
          <a:ln/>
        </p:spPr>
      </p:sp>
      <p:sp>
        <p:nvSpPr>
          <p:cNvPr id="6" name="Shape 4"/>
          <p:cNvSpPr/>
          <p:nvPr/>
        </p:nvSpPr>
        <p:spPr>
          <a:xfrm>
            <a:off x="1663526" y="3117428"/>
            <a:ext cx="279053" cy="279053"/>
          </a:xfrm>
          <a:prstGeom prst="roundRect">
            <a:avLst>
              <a:gd name="adj" fmla="val 66679"/>
            </a:avLst>
          </a:prstGeom>
          <a:solidFill>
            <a:srgbClr val="626C3B"/>
          </a:solidFill>
          <a:ln w="4763">
            <a:solidFill>
              <a:srgbClr val="7B855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710035" y="314068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1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1027733" y="1698724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Kr. e. 146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20092" y="1966987"/>
            <a:ext cx="2365921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Róma leigázza Görögországot. Az olimpia folytatódik, de fokozatosan elveszíti pánhellén jellegét.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3180308" y="3256955"/>
            <a:ext cx="14288" cy="372070"/>
          </a:xfrm>
          <a:prstGeom prst="roundRect">
            <a:avLst>
              <a:gd name="adj" fmla="val 1302278"/>
            </a:avLst>
          </a:prstGeom>
          <a:solidFill>
            <a:srgbClr val="9C9247"/>
          </a:solidFill>
          <a:ln/>
        </p:spPr>
      </p:sp>
      <p:sp>
        <p:nvSpPr>
          <p:cNvPr id="11" name="Shape 9"/>
          <p:cNvSpPr/>
          <p:nvPr/>
        </p:nvSpPr>
        <p:spPr>
          <a:xfrm>
            <a:off x="3047926" y="3117428"/>
            <a:ext cx="279053" cy="279053"/>
          </a:xfrm>
          <a:prstGeom prst="roundRect">
            <a:avLst>
              <a:gd name="adj" fmla="val 66679"/>
            </a:avLst>
          </a:prstGeom>
          <a:solidFill>
            <a:srgbClr val="83792E"/>
          </a:solidFill>
          <a:ln w="4763">
            <a:solidFill>
              <a:srgbClr val="9C924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094434" y="314068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2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2412206" y="375307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Kr. u. 67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2004492" y="4021336"/>
            <a:ext cx="2365995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Néró császár részt vesz a játékokon, és – csalással – minden nevezett számában győztesnek nyilvánítják.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564782" y="2884884"/>
            <a:ext cx="14288" cy="372070"/>
          </a:xfrm>
          <a:prstGeom prst="roundRect">
            <a:avLst>
              <a:gd name="adj" fmla="val 1302278"/>
            </a:avLst>
          </a:prstGeom>
          <a:solidFill>
            <a:srgbClr val="CE9521"/>
          </a:solidFill>
          <a:ln/>
        </p:spPr>
      </p:sp>
      <p:sp>
        <p:nvSpPr>
          <p:cNvPr id="16" name="Shape 14"/>
          <p:cNvSpPr/>
          <p:nvPr/>
        </p:nvSpPr>
        <p:spPr>
          <a:xfrm>
            <a:off x="4432399" y="3117428"/>
            <a:ext cx="279053" cy="279053"/>
          </a:xfrm>
          <a:prstGeom prst="roundRect">
            <a:avLst>
              <a:gd name="adj" fmla="val 66679"/>
            </a:avLst>
          </a:prstGeom>
          <a:solidFill>
            <a:srgbClr val="E8AF3B"/>
          </a:solidFill>
          <a:ln w="4763">
            <a:solidFill>
              <a:srgbClr val="CE9521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478908" y="314068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3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3796680" y="1698724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2. század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388965" y="1966987"/>
            <a:ext cx="2365995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kereszténység terjedése megkérdőjelezi a „pogány" játékok legitimitását. A látogatottság csökken.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5949255" y="3256955"/>
            <a:ext cx="14288" cy="372070"/>
          </a:xfrm>
          <a:prstGeom prst="roundRect">
            <a:avLst>
              <a:gd name="adj" fmla="val 1302278"/>
            </a:avLst>
          </a:prstGeom>
          <a:solidFill>
            <a:srgbClr val="B27733"/>
          </a:solidFill>
          <a:ln/>
        </p:spPr>
      </p:sp>
      <p:sp>
        <p:nvSpPr>
          <p:cNvPr id="21" name="Shape 19"/>
          <p:cNvSpPr/>
          <p:nvPr/>
        </p:nvSpPr>
        <p:spPr>
          <a:xfrm>
            <a:off x="5816873" y="3117428"/>
            <a:ext cx="279053" cy="279053"/>
          </a:xfrm>
          <a:prstGeom prst="roundRect">
            <a:avLst>
              <a:gd name="adj" fmla="val 66679"/>
            </a:avLst>
          </a:prstGeom>
          <a:solidFill>
            <a:srgbClr val="CC914D"/>
          </a:solidFill>
          <a:ln w="4763">
            <a:solidFill>
              <a:srgbClr val="B277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863382" y="314068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4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5181154" y="375307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I. sz. 393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773439" y="4021336"/>
            <a:ext cx="2365995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Theodosius császár</a:t>
            </a: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rendelete betiltja az összes pogány rendezvényt – az olimpia hivatalosan megszűnik.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7333729" y="2884884"/>
            <a:ext cx="14288" cy="372070"/>
          </a:xfrm>
          <a:prstGeom prst="roundRect">
            <a:avLst>
              <a:gd name="adj" fmla="val 1302278"/>
            </a:avLst>
          </a:prstGeom>
          <a:solidFill>
            <a:srgbClr val="7B8554"/>
          </a:solidFill>
          <a:ln/>
        </p:spPr>
      </p:sp>
      <p:sp>
        <p:nvSpPr>
          <p:cNvPr id="26" name="Shape 24"/>
          <p:cNvSpPr/>
          <p:nvPr/>
        </p:nvSpPr>
        <p:spPr>
          <a:xfrm>
            <a:off x="7201346" y="3117428"/>
            <a:ext cx="279053" cy="279053"/>
          </a:xfrm>
          <a:prstGeom prst="roundRect">
            <a:avLst>
              <a:gd name="adj" fmla="val 66679"/>
            </a:avLst>
          </a:prstGeom>
          <a:solidFill>
            <a:srgbClr val="626C3B"/>
          </a:solidFill>
          <a:ln w="4763">
            <a:solidFill>
              <a:srgbClr val="7B8554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247855" y="314068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5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6565627" y="1698724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426 után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157913" y="1966987"/>
            <a:ext cx="23659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Theodosius II. elrendeli a Zeusz-templom lerombolását. Az olimpia helyszíne lassan elenyészik és homokba vész.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74092"/>
            <a:ext cx="3761184" cy="369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Az antik örökség hatása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496119" y="1068884"/>
            <a:ext cx="8151763" cy="3693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ókori olimpia eszméje nem halt meg teljesen. Századokon át aludt, hogy aztán a 19. században új életre keljen – és mára a világ legnagyobb sportrendezvényévé nője ki magát.</a:t>
            </a:r>
            <a:endParaRPr lang="en-US" sz="9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1565002"/>
            <a:ext cx="2642146" cy="196579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46275" y="1653629"/>
            <a:ext cx="141833" cy="17732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1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28576" y="2037904"/>
            <a:ext cx="2188220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Pierre de Coubertin báró (1894)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28576" y="2290167"/>
            <a:ext cx="2377232" cy="11081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francia pedagógus és sportszervező Párizsban megalapítja a Nemzetközi Olimpiai Bizottságot (NOB). Célja: az olimpia eszméjének modern köntösben való feltámasztása, a nemzetközi béke és megértés elősegítése a sport által.</a:t>
            </a:r>
            <a:endParaRPr lang="en-US" sz="9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0927" y="1565002"/>
            <a:ext cx="2642146" cy="196579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01083" y="1653629"/>
            <a:ext cx="141833" cy="17732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2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3383384" y="2037904"/>
            <a:ext cx="2377232" cy="3693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Athén 1896 – Az első újkori olimpia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3383384" y="2474863"/>
            <a:ext cx="2377232" cy="923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első modern olimpiai játékokat szimbolikusan </a:t>
            </a: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Athénban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rendezték, az ókori hagyományok tiszteletére. 14 nemzet 241 sportolója vett részt. A stadiont az ókori alapokra építették újjá márványból.</a:t>
            </a:r>
            <a:endParaRPr lang="en-US" sz="9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5736" y="1565002"/>
            <a:ext cx="2642146" cy="196579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255892" y="1653629"/>
            <a:ext cx="141833" cy="17732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6138193" y="2037904"/>
            <a:ext cx="1515740" cy="184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dirty="0">
                <a:solidFill>
                  <a:srgbClr val="403011"/>
                </a:solidFill>
                <a:latin typeface="Brygada 1918 SemiBold" pitchFamily="34" charset="0"/>
                <a:ea typeface="Brygada 1918 SemiBold" pitchFamily="34" charset="-122"/>
                <a:cs typeface="Brygada 1918 SemiBold" pitchFamily="34" charset="-120"/>
              </a:rPr>
              <a:t>Az örök szimbólumok</a:t>
            </a:r>
            <a:endParaRPr lang="en-US" sz="1150" dirty="0"/>
          </a:p>
        </p:txBody>
      </p:sp>
      <p:sp>
        <p:nvSpPr>
          <p:cNvPr id="15" name="Text 10"/>
          <p:cNvSpPr/>
          <p:nvPr/>
        </p:nvSpPr>
        <p:spPr>
          <a:xfrm>
            <a:off x="6138193" y="2290167"/>
            <a:ext cx="2377232" cy="92347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Az </a:t>
            </a: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öt karika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az öt földrész egységét jelképezi. A </a:t>
            </a:r>
            <a:r>
              <a:rPr lang="en-US" sz="900" b="1" dirty="0">
                <a:solidFill>
                  <a:srgbClr val="403011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olimpiai láng</a:t>
            </a:r>
            <a:r>
              <a:rPr lang="en-US" sz="9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Olümpiában gyullad meg, és futárok viszik a rendező városba – közvetlen kapcsolat az ókori és modern világ között.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496119" y="3657526"/>
            <a:ext cx="8151763" cy="1011882"/>
          </a:xfrm>
          <a:prstGeom prst="roundRect">
            <a:avLst>
              <a:gd name="adj" fmla="val 17527"/>
            </a:avLst>
          </a:prstGeom>
          <a:solidFill>
            <a:srgbClr val="B6FCB8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88" y="3825627"/>
            <a:ext cx="147786" cy="11817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80244" y="3799731"/>
            <a:ext cx="7649468" cy="738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Összefoglalás érettségire:</a:t>
            </a:r>
            <a:r>
              <a:rPr lang="en-US" sz="900" dirty="0">
                <a:solidFill>
                  <a:srgbClr val="00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Az ókori olimpia Kr. e. 776-tól I. sz. 393-ig létezett (1100+ év). Vallási jelentőségű volt, Zeusz tiszteletére rendezték. Csak szabad görög férfiak versenyezhettek. A győzelem jutalma: olajágkoszorú, dicsőség, szobor, adómentesség. Leghíresebb versenyzők: Koroibosz (első bajnok), Arrikhión (holtan győztes), Leonidasz (12 arany). Betiltása: Theodosius császár, 393. Újjáéledés: Coubertin, Athén 1896.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1335</Words>
  <Application>Microsoft Office PowerPoint</Application>
  <PresentationFormat>Diavetítés a képernyőre (16:9 oldalarány)</PresentationFormat>
  <Paragraphs>116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Brygada 1918 Bold</vt:lpstr>
      <vt:lpstr>Brygada 1918 SemiBold</vt:lpstr>
      <vt:lpstr>Brygada 1918</vt:lpstr>
      <vt:lpstr>Calibri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Katona Péter</dc:creator>
  <cp:lastModifiedBy>Katona Péter Pál</cp:lastModifiedBy>
  <cp:revision>2</cp:revision>
  <dcterms:created xsi:type="dcterms:W3CDTF">2026-06-26T06:46:10Z</dcterms:created>
  <dcterms:modified xsi:type="dcterms:W3CDTF">2026-06-26T06:49:34Z</dcterms:modified>
</cp:coreProperties>
</file>