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3.xml" ContentType="application/vnd.openxmlformats-officedocument.them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media/image13.svg" ContentType="image/svg"/>
  <Override PartName="/ppt/media/image7.svg" ContentType="image/svg"/>
  <Override PartName="/ppt/media/image21.svg" ContentType="image/svg"/>
  <Override PartName="/ppt/media/image9.svg" ContentType="image/svg"/>
  <Override PartName="/ppt/media/image19.svg" ContentType="image/svg"/>
  <Override PartName="/ppt/media/image15.svg" ContentType="image/svg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/>
  <p:notesSz cx="5143500" cy="9144000"/>
  <p:embeddedFontLst>
    <p:embeddedFont>
      <p:font typeface="Barlow"/>
      <p:regular r:id="rId12"/>
    </p:embeddedFont>
    <p:embeddedFont>
      <p:font typeface="+mn-lt"/>
    </p:embeddedFont>
    <p:embeddedFont>
      <p:font typeface="Spline Sans Bold"/>
    </p:embeddedFont>
    <p:embeddedFont>
      <p:font typeface="+mn-ea"/>
    </p:embeddedFont>
    <p:embeddedFont>
      <p:font typeface="+mn-cs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font" Target="fonts/Font_1_Barlow_Regular.fntdata"/><Relationship Id="rId1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 dia áthelyezéséhez kattintson ide</a:t>
            </a:r>
            <a:endParaRPr lang="hu-H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hu-H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 jegyzetformátum szerkesztéséhez kattintson ide</a:t>
            </a:r>
            <a:endParaRPr lang="hu-H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&lt;élőfej&gt;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&lt;dátum/idő&gt;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&lt;élőláb&gt;</a:t>
            </a:r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F0BCDD7-8A02-4855-87A2-A1B16E695A5F}" type="slidenum">
              <a:rPr lang="hu-H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&lt;szám&gt;</a:t>
            </a:fld>
            <a:endParaRPr lang="hu-H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FF63B1-71F3-4D6D-9B8C-C271910BB64A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B1D7B2-1BF5-458C-A55F-0AD7B9208EAA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7171FC-845C-4F12-B2E9-5CD5BF649EB6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941E8A-8FF2-4FF6-AED4-AA4BC11690D3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13B10A7-6ADA-4CCC-BD1D-F69440B12C4C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8CA3439-BBD6-4ACB-8424-59ECD93A4BB3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C31029-6D11-401D-B073-83C1A7CD99FE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3E832E-E676-4446-B1C7-0D6DB66819DA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hu-H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Shape 0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0A081B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8029080" y="4844520"/>
            <a:ext cx="1071360" cy="25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hu-H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Címszöveg formátumának szerkesztése</a:t>
            </a:r>
            <a:endParaRPr lang="hu-H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hu-HU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hu-HU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Vázlatszöveg formátumának szerkesztése</a:t>
            </a:r>
            <a:endParaRPr lang="hu-HU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Második vázlatszint</a:t>
            </a:r>
            <a:endParaRPr lang="hu-HU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Harmadik vázlatszint</a:t>
            </a:r>
            <a:endParaRPr lang="hu-HU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Negyedik vázlatszint</a:t>
            </a:r>
            <a:endParaRPr lang="hu-HU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Ötödik vázlatszint</a:t>
            </a:r>
            <a:endParaRPr lang="hu-HU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Hatodik vázlatszint</a:t>
            </a:r>
            <a:endParaRPr lang="hu-HU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Hetedik vázlatszint</a:t>
            </a:r>
            <a:endParaRPr lang="hu-HU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svg"/><Relationship Id="rId4" Type="http://schemas.openxmlformats.org/officeDocument/2006/relationships/image" Target="../media/image8.png"/><Relationship Id="rId5" Type="http://schemas.openxmlformats.org/officeDocument/2006/relationships/image" Target="../media/image9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svg"/><Relationship Id="rId4" Type="http://schemas.openxmlformats.org/officeDocument/2006/relationships/image" Target="../media/image14.png"/><Relationship Id="rId5" Type="http://schemas.openxmlformats.org/officeDocument/2006/relationships/image" Target="../media/image15.sv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svg"/><Relationship Id="rId4" Type="http://schemas.openxmlformats.org/officeDocument/2006/relationships/image" Target="../media/image20.png"/><Relationship Id="rId5" Type="http://schemas.openxmlformats.org/officeDocument/2006/relationships/image" Target="../media/image21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3428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Text 0"/>
          <p:cNvSpPr/>
          <p:nvPr/>
        </p:nvSpPr>
        <p:spPr>
          <a:xfrm>
            <a:off x="3969000" y="2118240"/>
            <a:ext cx="4759200" cy="4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7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Feltételes módok</a:t>
            </a: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Text 1"/>
          <p:cNvSpPr/>
          <p:nvPr/>
        </p:nvSpPr>
        <p:spPr>
          <a:xfrm>
            <a:off x="3969000" y="2778480"/>
            <a:ext cx="5091840" cy="24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/>
          <p:cNvPicPr/>
          <p:nvPr/>
        </p:nvPicPr>
        <p:blipFill>
          <a:blip r:embed="rId1"/>
          <a:stretch/>
        </p:blipFill>
        <p:spPr>
          <a:xfrm>
            <a:off x="5715000" y="0"/>
            <a:ext cx="3428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Text 0"/>
          <p:cNvSpPr/>
          <p:nvPr/>
        </p:nvSpPr>
        <p:spPr>
          <a:xfrm>
            <a:off x="540000" y="469080"/>
            <a:ext cx="463464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7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Mik azok a feltételes mondatok?</a:t>
            </a: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Text 1"/>
          <p:cNvSpPr/>
          <p:nvPr/>
        </p:nvSpPr>
        <p:spPr>
          <a:xfrm>
            <a:off x="540000" y="1558080"/>
            <a:ext cx="4634640" cy="7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Shape 2"/>
          <p:cNvSpPr/>
          <p:nvPr/>
        </p:nvSpPr>
        <p:spPr>
          <a:xfrm>
            <a:off x="540000" y="2472120"/>
            <a:ext cx="2239920" cy="1146960"/>
          </a:xfrm>
          <a:prstGeom prst="roundRect">
            <a:avLst>
              <a:gd name="adj" fmla="val 20174"/>
            </a:avLst>
          </a:prstGeom>
          <a:solidFill>
            <a:srgbClr val="0A081B"/>
          </a:solidFill>
          <a:ln w="19050">
            <a:solidFill>
              <a:srgbClr val="16FFB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" name="Text 3"/>
          <p:cNvSpPr/>
          <p:nvPr/>
        </p:nvSpPr>
        <p:spPr>
          <a:xfrm>
            <a:off x="713160" y="2645640"/>
            <a:ext cx="171900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Az "if" mellékmondat → 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Mi történik?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Text 4"/>
          <p:cNvSpPr/>
          <p:nvPr/>
        </p:nvSpPr>
        <p:spPr>
          <a:xfrm>
            <a:off x="713160" y="2952360"/>
            <a:ext cx="1893240" cy="24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Shape 5"/>
          <p:cNvSpPr/>
          <p:nvPr/>
        </p:nvSpPr>
        <p:spPr>
          <a:xfrm>
            <a:off x="2934720" y="2472120"/>
            <a:ext cx="2239920" cy="1146960"/>
          </a:xfrm>
          <a:prstGeom prst="roundRect">
            <a:avLst>
              <a:gd name="adj" fmla="val 20174"/>
            </a:avLst>
          </a:prstGeom>
          <a:solidFill>
            <a:srgbClr val="0A081B"/>
          </a:solidFill>
          <a:ln w="19050">
            <a:solidFill>
              <a:srgbClr val="29DDD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" name="Text 6"/>
          <p:cNvSpPr/>
          <p:nvPr/>
        </p:nvSpPr>
        <p:spPr>
          <a:xfrm>
            <a:off x="3107880" y="2645640"/>
            <a:ext cx="17143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A főmondat →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Mi az eredmény?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Text 7"/>
          <p:cNvSpPr/>
          <p:nvPr/>
        </p:nvSpPr>
        <p:spPr>
          <a:xfrm>
            <a:off x="3107880" y="2952360"/>
            <a:ext cx="18932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540000" y="3773880"/>
            <a:ext cx="4634640" cy="900000"/>
          </a:xfrm>
          <a:prstGeom prst="roundRect">
            <a:avLst>
              <a:gd name="adj" fmla="val 25706"/>
            </a:avLst>
          </a:prstGeom>
          <a:solidFill>
            <a:srgbClr val="0A081B"/>
          </a:solidFill>
          <a:ln w="19050">
            <a:solidFill>
              <a:srgbClr val="37A7E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6" name="Text 9"/>
          <p:cNvSpPr/>
          <p:nvPr/>
        </p:nvSpPr>
        <p:spPr>
          <a:xfrm>
            <a:off x="713160" y="3947040"/>
            <a:ext cx="17143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Idősík → múlt, jelen, jövő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Text 10"/>
          <p:cNvSpPr/>
          <p:nvPr/>
        </p:nvSpPr>
        <p:spPr>
          <a:xfrm>
            <a:off x="713160" y="4254120"/>
            <a:ext cx="4287960" cy="24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/>
          <p:cNvSpPr/>
          <p:nvPr/>
        </p:nvSpPr>
        <p:spPr>
          <a:xfrm>
            <a:off x="653400" y="450720"/>
            <a:ext cx="530640" cy="225720"/>
          </a:xfrm>
          <a:prstGeom prst="roundRect">
            <a:avLst>
              <a:gd name="adj" fmla="val 67806"/>
            </a:avLst>
          </a:prstGeom>
          <a:solidFill>
            <a:srgbClr val="004D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" name="Text 1"/>
          <p:cNvSpPr/>
          <p:nvPr/>
        </p:nvSpPr>
        <p:spPr>
          <a:xfrm>
            <a:off x="730080" y="489240"/>
            <a:ext cx="834480" cy="14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22000"/>
              </a:lnSpc>
              <a:tabLst>
                <a:tab pos="0" algn="l"/>
              </a:tabLst>
            </a:pPr>
            <a:r>
              <a:rPr lang="en-US" sz="8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0. TÍPUS</a:t>
            </a:r>
            <a:endParaRPr lang="hu-HU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Text 2"/>
          <p:cNvSpPr/>
          <p:nvPr/>
        </p:nvSpPr>
        <p:spPr>
          <a:xfrm>
            <a:off x="653400" y="719280"/>
            <a:ext cx="5632920" cy="35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“Zero Conditional” – Általános Igazságok</a:t>
            </a:r>
            <a:endParaRPr lang="hu-HU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" name="Image 0" descr="preencoded.png"/>
          <p:cNvPicPr/>
          <p:nvPr/>
        </p:nvPicPr>
        <p:blipFill>
          <a:blip r:embed="rId1"/>
          <a:stretch/>
        </p:blipFill>
        <p:spPr>
          <a:xfrm>
            <a:off x="653400" y="1550520"/>
            <a:ext cx="4984920" cy="282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Image 1" descr="preencoded.png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40720" y="1351800"/>
            <a:ext cx="2554560" cy="753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Text 3"/>
          <p:cNvSpPr/>
          <p:nvPr/>
        </p:nvSpPr>
        <p:spPr>
          <a:xfrm>
            <a:off x="6139800" y="1494000"/>
            <a:ext cx="1419480" cy="1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10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Szerkezet</a:t>
            </a:r>
            <a:endParaRPr lang="hu-H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Text 4"/>
          <p:cNvSpPr/>
          <p:nvPr/>
        </p:nvSpPr>
        <p:spPr>
          <a:xfrm>
            <a:off x="6139800" y="1777320"/>
            <a:ext cx="2213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22000"/>
              </a:lnSpc>
              <a:tabLst>
                <a:tab pos="0" algn="l"/>
              </a:tabLst>
            </a:pPr>
            <a:r>
              <a:rPr lang="en-US" sz="10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+ Present Simple → Present Simple</a:t>
            </a:r>
            <a:endParaRPr lang="hu-HU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Text 5"/>
          <p:cNvSpPr/>
          <p:nvPr/>
        </p:nvSpPr>
        <p:spPr>
          <a:xfrm>
            <a:off x="6139800" y="2354040"/>
            <a:ext cx="1419480" cy="1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Text 6"/>
          <p:cNvSpPr/>
          <p:nvPr/>
        </p:nvSpPr>
        <p:spPr>
          <a:xfrm>
            <a:off x="6139800" y="2637360"/>
            <a:ext cx="221328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22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" name="Image 3" descr="preencoded.png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40720" y="3445920"/>
            <a:ext cx="2554560" cy="1127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Text 7"/>
          <p:cNvSpPr/>
          <p:nvPr/>
        </p:nvSpPr>
        <p:spPr>
          <a:xfrm>
            <a:off x="6139800" y="3587760"/>
            <a:ext cx="1419480" cy="1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10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Példák</a:t>
            </a:r>
            <a:endParaRPr lang="hu-H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Text 8"/>
          <p:cNvSpPr/>
          <p:nvPr/>
        </p:nvSpPr>
        <p:spPr>
          <a:xfrm>
            <a:off x="6139800" y="3871080"/>
            <a:ext cx="221328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22000"/>
              </a:lnSpc>
              <a:tabLst>
                <a:tab pos="0" algn="l"/>
              </a:tabLst>
            </a:pPr>
            <a:r>
              <a:rPr lang="en-US" sz="10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you heat ice, it melts.</a:t>
            </a:r>
            <a:endParaRPr lang="hu-HU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22000"/>
              </a:lnSpc>
              <a:tabLst>
                <a:tab pos="0" algn="l"/>
              </a:tabLst>
            </a:pPr>
            <a:r>
              <a:rPr lang="en-US" sz="10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drink too much coffee, I get a headache.</a:t>
            </a:r>
            <a:endParaRPr lang="hu-HU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0"/>
          <p:cNvSpPr/>
          <p:nvPr/>
        </p:nvSpPr>
        <p:spPr>
          <a:xfrm>
            <a:off x="540000" y="444600"/>
            <a:ext cx="614160" cy="289800"/>
          </a:xfrm>
          <a:prstGeom prst="roundRect">
            <a:avLst>
              <a:gd name="adj" fmla="val 63836"/>
            </a:avLst>
          </a:prstGeom>
          <a:solidFill>
            <a:srgbClr val="004D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1" name="Text 1"/>
          <p:cNvSpPr/>
          <p:nvPr/>
        </p:nvSpPr>
        <p:spPr>
          <a:xfrm>
            <a:off x="632520" y="490680"/>
            <a:ext cx="886320" cy="1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r>
              <a:rPr lang="en-US" sz="95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1. TÍPUS</a:t>
            </a:r>
            <a:endParaRPr lang="hu-HU" sz="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Text 2"/>
          <p:cNvSpPr/>
          <p:nvPr/>
        </p:nvSpPr>
        <p:spPr>
          <a:xfrm>
            <a:off x="540000" y="796320"/>
            <a:ext cx="6597360" cy="4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n-US" sz="27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“First Conditional” – reális jövőbeli lehetőség </a:t>
            </a: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Text 3"/>
          <p:cNvSpPr/>
          <p:nvPr/>
        </p:nvSpPr>
        <p:spPr>
          <a:xfrm>
            <a:off x="540000" y="1721520"/>
            <a:ext cx="21715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Szerkezet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tabLst>
                <a:tab pos="0" algn="l"/>
              </a:tabLst>
            </a:pP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Text 4"/>
          <p:cNvSpPr/>
          <p:nvPr/>
        </p:nvSpPr>
        <p:spPr>
          <a:xfrm>
            <a:off x="540000" y="2090160"/>
            <a:ext cx="2577240" cy="87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Autofit/>
          </a:bodyPr>
          <a:p>
            <a:pPr defTabSz="914400">
              <a:lnSpc>
                <a:spcPct val="133000"/>
              </a:lnSpc>
              <a:spcAft>
                <a:spcPts val="1049"/>
              </a:spcAft>
              <a:tabLst>
                <a:tab pos="0" algn="l"/>
              </a:tabLst>
            </a:pPr>
            <a:r>
              <a:rPr lang="en-US" sz="12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+ Present Simple → will + V1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Text 5"/>
          <p:cNvSpPr/>
          <p:nvPr/>
        </p:nvSpPr>
        <p:spPr>
          <a:xfrm>
            <a:off x="540000" y="3124080"/>
            <a:ext cx="21715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Példák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Text 6"/>
          <p:cNvSpPr/>
          <p:nvPr/>
        </p:nvSpPr>
        <p:spPr>
          <a:xfrm>
            <a:off x="540000" y="3492360"/>
            <a:ext cx="2577240" cy="104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marL="343080" indent="-343080" defTabSz="914400">
              <a:lnSpc>
                <a:spcPct val="133000"/>
              </a:lnSpc>
              <a:buClr>
                <a:srgbClr val="E0E4E6"/>
              </a:buClr>
              <a:buFont typeface="Symbol" charset="2"/>
              <a:buChar char=""/>
            </a:pPr>
            <a:r>
              <a:rPr lang="en-US" sz="12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it rains tomorrow, we will stay inside.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33000"/>
              </a:lnSpc>
              <a:buClr>
                <a:srgbClr val="E0E4E6"/>
              </a:buClr>
              <a:buFont typeface="Symbol" charset="2"/>
              <a:buChar char=""/>
            </a:pPr>
            <a:r>
              <a:rPr lang="en-US" sz="12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you study hard, you will pass the exam.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" name="Image 0" descr="preencoded.png"/>
          <p:cNvPicPr/>
          <p:nvPr/>
        </p:nvPicPr>
        <p:blipFill>
          <a:blip r:embed="rId1"/>
          <a:stretch/>
        </p:blipFill>
        <p:spPr>
          <a:xfrm>
            <a:off x="3498840" y="1629720"/>
            <a:ext cx="5109480" cy="2895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3428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Shape 0"/>
          <p:cNvSpPr/>
          <p:nvPr/>
        </p:nvSpPr>
        <p:spPr>
          <a:xfrm>
            <a:off x="3969000" y="443160"/>
            <a:ext cx="497880" cy="209160"/>
          </a:xfrm>
          <a:prstGeom prst="roundRect">
            <a:avLst>
              <a:gd name="adj" fmla="val 68985"/>
            </a:avLst>
          </a:prstGeom>
          <a:solidFill>
            <a:srgbClr val="004D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" name="Text 1"/>
          <p:cNvSpPr/>
          <p:nvPr/>
        </p:nvSpPr>
        <p:spPr>
          <a:xfrm>
            <a:off x="4041360" y="479160"/>
            <a:ext cx="810360" cy="1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19000"/>
              </a:lnSpc>
              <a:tabLst>
                <a:tab pos="0" algn="l"/>
              </a:tabLst>
            </a:pPr>
            <a:r>
              <a:rPr lang="en-US" sz="75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2. TÍPUS</a:t>
            </a:r>
            <a:endParaRPr lang="hu-HU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Text 2"/>
          <p:cNvSpPr/>
          <p:nvPr/>
        </p:nvSpPr>
        <p:spPr>
          <a:xfrm>
            <a:off x="3969000" y="690480"/>
            <a:ext cx="4634640" cy="6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 fontScale="92500" lnSpcReduction="9999"/>
          </a:bodyPr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n-US" sz="21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“Second Conditional” – múltbeli, meg nem történt események </a:t>
            </a:r>
            <a:endParaRPr lang="hu-HU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endParaRPr lang="hu-HU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" name="Image 1" descr="preencoded.png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969000" y="1501200"/>
            <a:ext cx="4634640" cy="72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Text 3"/>
          <p:cNvSpPr/>
          <p:nvPr/>
        </p:nvSpPr>
        <p:spPr>
          <a:xfrm>
            <a:off x="4559760" y="1636200"/>
            <a:ext cx="133920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0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Szerkezet</a:t>
            </a:r>
            <a:endParaRPr lang="hu-HU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Text 4"/>
          <p:cNvSpPr/>
          <p:nvPr/>
        </p:nvSpPr>
        <p:spPr>
          <a:xfrm>
            <a:off x="4559760" y="1860120"/>
            <a:ext cx="3909240" cy="17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19000"/>
              </a:lnSpc>
              <a:tabLst>
                <a:tab pos="0" algn="l"/>
              </a:tabLst>
            </a:pPr>
            <a:r>
              <a:rPr lang="en-US" sz="9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+ Past Simple → would + alapige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Text 5"/>
          <p:cNvSpPr/>
          <p:nvPr/>
        </p:nvSpPr>
        <p:spPr>
          <a:xfrm>
            <a:off x="4559760" y="2453760"/>
            <a:ext cx="133920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Text 6"/>
          <p:cNvSpPr/>
          <p:nvPr/>
        </p:nvSpPr>
        <p:spPr>
          <a:xfrm>
            <a:off x="4559760" y="2677680"/>
            <a:ext cx="39092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19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" name="Image 3" descr="preencoded.png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969000" y="3250080"/>
            <a:ext cx="4634640" cy="83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" name="Text 7"/>
          <p:cNvSpPr/>
          <p:nvPr/>
        </p:nvSpPr>
        <p:spPr>
          <a:xfrm>
            <a:off x="4559760" y="3384720"/>
            <a:ext cx="133920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0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Példák</a:t>
            </a:r>
            <a:endParaRPr lang="hu-HU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Text 8"/>
          <p:cNvSpPr/>
          <p:nvPr/>
        </p:nvSpPr>
        <p:spPr>
          <a:xfrm>
            <a:off x="4559760" y="3608640"/>
            <a:ext cx="39092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19000"/>
              </a:lnSpc>
              <a:tabLst>
                <a:tab pos="0" algn="l"/>
              </a:tabLst>
            </a:pPr>
            <a:r>
              <a:rPr lang="en-US" sz="9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won the lottery, I would buy a big house.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9000"/>
              </a:lnSpc>
              <a:tabLst>
                <a:tab pos="0" algn="l"/>
              </a:tabLst>
            </a:pPr>
            <a:r>
              <a:rPr lang="en-US" sz="9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were you, I would apologize.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Shape 9"/>
          <p:cNvSpPr/>
          <p:nvPr/>
        </p:nvSpPr>
        <p:spPr>
          <a:xfrm>
            <a:off x="3969000" y="4192920"/>
            <a:ext cx="4634640" cy="401040"/>
          </a:xfrm>
          <a:prstGeom prst="roundRect">
            <a:avLst>
              <a:gd name="adj" fmla="val 45033"/>
            </a:avLst>
          </a:prstGeom>
          <a:solidFill>
            <a:srgbClr val="02234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1" name="Image 4" descr="preencoded.png"/>
          <p:cNvPicPr/>
          <p:nvPr/>
        </p:nvPicPr>
        <p:blipFill>
          <a:blip r:embed="rId6"/>
          <a:stretch/>
        </p:blipFill>
        <p:spPr>
          <a:xfrm>
            <a:off x="4089600" y="4357080"/>
            <a:ext cx="150480" cy="12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Text 10"/>
          <p:cNvSpPr/>
          <p:nvPr/>
        </p:nvSpPr>
        <p:spPr>
          <a:xfrm>
            <a:off x="4360680" y="4307760"/>
            <a:ext cx="4579560" cy="17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19000"/>
              </a:lnSpc>
              <a:tabLst>
                <a:tab pos="0" algn="l"/>
              </a:tabLst>
            </a:pPr>
            <a:r>
              <a:rPr lang="en-US" sz="900" b="1" u="none" strike="noStrike">
                <a:solidFill>
                  <a:srgbClr val="FFFFFF"/>
                </a:solidFill>
                <a:effectLst/>
                <a:uFillTx/>
                <a:latin typeface="Barlow"/>
                <a:ea typeface="Barlow"/>
              </a:rPr>
              <a:t>Fontos:</a:t>
            </a:r>
            <a:r>
              <a:rPr lang="en-US" sz="900" b="0" u="none" strike="noStrike">
                <a:solidFill>
                  <a:srgbClr val="FFFFFF"/>
                </a:solidFill>
                <a:effectLst/>
                <a:uFillTx/>
                <a:latin typeface="Barlow"/>
                <a:ea typeface="Barlow"/>
              </a:rPr>
              <a:t> A "were" alakot minden személyben használjuk: </a:t>
            </a:r>
            <a:r>
              <a:rPr lang="en-US" sz="900" b="0" i="1" u="none" strike="noStrike">
                <a:solidFill>
                  <a:srgbClr val="FFFFFF"/>
                </a:solidFill>
                <a:effectLst/>
                <a:uFillTx/>
                <a:latin typeface="Barlow"/>
                <a:ea typeface="Barlow"/>
              </a:rPr>
              <a:t>If I were, if he were...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0"/>
          <p:cNvSpPr/>
          <p:nvPr/>
        </p:nvSpPr>
        <p:spPr>
          <a:xfrm>
            <a:off x="540000" y="469080"/>
            <a:ext cx="584640" cy="259920"/>
          </a:xfrm>
          <a:prstGeom prst="roundRect">
            <a:avLst>
              <a:gd name="adj" fmla="val 65616"/>
            </a:avLst>
          </a:prstGeom>
          <a:solidFill>
            <a:srgbClr val="004D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4" name="Text 1"/>
          <p:cNvSpPr/>
          <p:nvPr/>
        </p:nvSpPr>
        <p:spPr>
          <a:xfrm>
            <a:off x="625320" y="511920"/>
            <a:ext cx="871200" cy="17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28000"/>
              </a:lnSpc>
              <a:tabLst>
                <a:tab pos="0" algn="l"/>
              </a:tabLst>
            </a:pPr>
            <a:r>
              <a:rPr lang="en-US" sz="85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3. TÍPUS</a:t>
            </a:r>
            <a:endParaRPr lang="hu-HU" sz="8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 2"/>
          <p:cNvSpPr/>
          <p:nvPr/>
        </p:nvSpPr>
        <p:spPr>
          <a:xfrm>
            <a:off x="540000" y="781560"/>
            <a:ext cx="620064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45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“Third Conditional” – </a:t>
            </a:r>
            <a:endParaRPr lang="hu-HU" sz="2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45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múltbeli, meg nem történt események</a:t>
            </a:r>
            <a:endParaRPr lang="hu-HU" sz="2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" name="Image 0" descr="preencoded.png"/>
          <p:cNvPicPr/>
          <p:nvPr/>
        </p:nvPicPr>
        <p:blipFill>
          <a:blip r:embed="rId1"/>
          <a:stretch/>
        </p:blipFill>
        <p:spPr>
          <a:xfrm>
            <a:off x="540000" y="1573200"/>
            <a:ext cx="5119560" cy="2900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Text 3"/>
          <p:cNvSpPr/>
          <p:nvPr/>
        </p:nvSpPr>
        <p:spPr>
          <a:xfrm>
            <a:off x="6012000" y="1491480"/>
            <a:ext cx="259632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28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8" name="Image 1" descr="preencoded.png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92920" y="2275920"/>
            <a:ext cx="2615400" cy="80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Text 4"/>
          <p:cNvSpPr/>
          <p:nvPr/>
        </p:nvSpPr>
        <p:spPr>
          <a:xfrm>
            <a:off x="6192360" y="2295000"/>
            <a:ext cx="1580040" cy="1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20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Szerkezet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5"/>
          <p:cNvSpPr/>
          <p:nvPr/>
        </p:nvSpPr>
        <p:spPr>
          <a:xfrm>
            <a:off x="6192360" y="2623680"/>
            <a:ext cx="2415960" cy="43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28000"/>
              </a:lnSpc>
              <a:tabLst>
                <a:tab pos="0" algn="l"/>
              </a:tabLst>
            </a:pPr>
            <a:r>
              <a:rPr lang="en-US" sz="11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+ Past Perfect → would have + befejezett melléknévi igenév</a:t>
            </a:r>
            <a:endParaRPr lang="hu-H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1" name="Image 2" descr="preencoded.png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5992920" y="3304440"/>
            <a:ext cx="2615400" cy="124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Text 6"/>
          <p:cNvSpPr/>
          <p:nvPr/>
        </p:nvSpPr>
        <p:spPr>
          <a:xfrm>
            <a:off x="6192360" y="3323520"/>
            <a:ext cx="1580040" cy="1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20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Példák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Text 7"/>
          <p:cNvSpPr/>
          <p:nvPr/>
        </p:nvSpPr>
        <p:spPr>
          <a:xfrm>
            <a:off x="6192360" y="3652200"/>
            <a:ext cx="2415960" cy="87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28000"/>
              </a:lnSpc>
              <a:tabLst>
                <a:tab pos="0" algn="l"/>
              </a:tabLst>
            </a:pPr>
            <a:r>
              <a:rPr lang="en-US" sz="11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had known you were coming, I would have baked a cake.</a:t>
            </a:r>
            <a:endParaRPr lang="hu-H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28000"/>
              </a:lnSpc>
              <a:tabLst>
                <a:tab pos="0" algn="l"/>
              </a:tabLst>
            </a:pPr>
            <a:r>
              <a:rPr lang="en-US" sz="11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she had studied more, she would have passed the test.</a:t>
            </a:r>
            <a:endParaRPr lang="hu-H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0"/>
          <p:cNvSpPr/>
          <p:nvPr/>
        </p:nvSpPr>
        <p:spPr>
          <a:xfrm>
            <a:off x="540000" y="1126080"/>
            <a:ext cx="4980240" cy="4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n-US" sz="27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“Mixed Conditionals” -  múlt és jelen </a:t>
            </a: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n-US" sz="27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összekapcsolása </a:t>
            </a: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4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endParaRPr lang="hu-HU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Text 1"/>
          <p:cNvSpPr/>
          <p:nvPr/>
        </p:nvSpPr>
        <p:spPr>
          <a:xfrm>
            <a:off x="540000" y="1863360"/>
            <a:ext cx="80636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33000"/>
              </a:lnSpc>
              <a:tabLst>
                <a:tab pos="0" algn="l"/>
              </a:tabLst>
            </a:pPr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Shape 2"/>
          <p:cNvSpPr/>
          <p:nvPr/>
        </p:nvSpPr>
        <p:spPr>
          <a:xfrm>
            <a:off x="540000" y="2530440"/>
            <a:ext cx="8063640" cy="1486440"/>
          </a:xfrm>
          <a:prstGeom prst="roundRect">
            <a:avLst>
              <a:gd name="adj" fmla="val 15568"/>
            </a:avLst>
          </a:prstGeom>
          <a:solidFill>
            <a:srgbClr val="0A081B"/>
          </a:solidFill>
          <a:ln w="19050">
            <a:solidFill>
              <a:srgbClr val="16FFB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7" name="Shape 3"/>
          <p:cNvSpPr/>
          <p:nvPr/>
        </p:nvSpPr>
        <p:spPr>
          <a:xfrm>
            <a:off x="559080" y="2549520"/>
            <a:ext cx="4012560" cy="1448280"/>
          </a:xfrm>
          <a:prstGeom prst="rect">
            <a:avLst/>
          </a:prstGeom>
          <a:solidFill>
            <a:srgbClr val="0A081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Text 4"/>
          <p:cNvSpPr/>
          <p:nvPr/>
        </p:nvSpPr>
        <p:spPr>
          <a:xfrm>
            <a:off x="713160" y="2703960"/>
            <a:ext cx="17143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Múlt → Jelen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Text 5"/>
          <p:cNvSpPr/>
          <p:nvPr/>
        </p:nvSpPr>
        <p:spPr>
          <a:xfrm>
            <a:off x="713160" y="3010680"/>
            <a:ext cx="3704040" cy="5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Autofit/>
          </a:bodyPr>
          <a:p>
            <a:pPr defTabSz="914400">
              <a:lnSpc>
                <a:spcPct val="133000"/>
              </a:lnSpc>
              <a:spcAft>
                <a:spcPts val="700"/>
              </a:spcAft>
              <a:tabLst>
                <a:tab pos="0" algn="l"/>
              </a:tabLst>
            </a:pPr>
            <a:r>
              <a:rPr lang="en-US" sz="12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had taken that job, I would be rich now.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33000"/>
              </a:lnSpc>
              <a:tabLst>
                <a:tab pos="0" algn="l"/>
              </a:tabLst>
            </a:pPr>
            <a:r>
              <a:rPr lang="en-US" sz="12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Múltbeli feltétel, jelenlegi eredmény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Shape 6"/>
          <p:cNvSpPr/>
          <p:nvPr/>
        </p:nvSpPr>
        <p:spPr>
          <a:xfrm>
            <a:off x="4572000" y="2549520"/>
            <a:ext cx="4012560" cy="1448280"/>
          </a:xfrm>
          <a:prstGeom prst="rect">
            <a:avLst/>
          </a:prstGeom>
          <a:solidFill>
            <a:srgbClr val="0A081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Shape 7"/>
          <p:cNvSpPr/>
          <p:nvPr/>
        </p:nvSpPr>
        <p:spPr>
          <a:xfrm>
            <a:off x="4572000" y="2549520"/>
            <a:ext cx="18720" cy="1448280"/>
          </a:xfrm>
          <a:prstGeom prst="roundRect">
            <a:avLst>
              <a:gd name="adj" fmla="val 1215000"/>
            </a:avLst>
          </a:prstGeom>
          <a:solidFill>
            <a:srgbClr val="0FC3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u-H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Text 8"/>
          <p:cNvSpPr/>
          <p:nvPr/>
        </p:nvSpPr>
        <p:spPr>
          <a:xfrm>
            <a:off x="4726440" y="2703960"/>
            <a:ext cx="171432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350" b="1" u="none" strike="noStrike">
                <a:solidFill>
                  <a:srgbClr val="E0E4E6"/>
                </a:solidFill>
                <a:effectLst/>
                <a:uFillTx/>
                <a:latin typeface="Spline Sans Bold"/>
                <a:ea typeface="Spline Sans Bold"/>
              </a:rPr>
              <a:t>Jelen → Múlt</a:t>
            </a:r>
            <a:endParaRPr lang="hu-HU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Text 9"/>
          <p:cNvSpPr/>
          <p:nvPr/>
        </p:nvSpPr>
        <p:spPr>
          <a:xfrm>
            <a:off x="4726440" y="3010680"/>
            <a:ext cx="3704040" cy="8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defTabSz="914400">
              <a:lnSpc>
                <a:spcPct val="133000"/>
              </a:lnSpc>
              <a:spcAft>
                <a:spcPts val="700"/>
              </a:spcAft>
              <a:tabLst>
                <a:tab pos="0" algn="l"/>
              </a:tabLst>
            </a:pPr>
            <a:r>
              <a:rPr lang="en-US" sz="1200" b="0" i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If I were more organized, I wouldn't have missed the deadline.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33000"/>
              </a:lnSpc>
              <a:tabLst>
                <a:tab pos="0" algn="l"/>
              </a:tabLst>
            </a:pPr>
            <a:r>
              <a:rPr lang="en-US" sz="12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Jelenlegi állapot, múltbeli következmény</a:t>
            </a:r>
            <a:endParaRPr lang="hu-H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0"/>
          <p:cNvSpPr/>
          <p:nvPr/>
        </p:nvSpPr>
        <p:spPr>
          <a:xfrm>
            <a:off x="875160" y="452880"/>
            <a:ext cx="3457800" cy="33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210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Gyakori Hibák és Tippek</a:t>
            </a:r>
            <a:endParaRPr lang="hu-HU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Image 0" descr="preencoded.png"/>
          <p:cNvPicPr/>
          <p:nvPr/>
        </p:nvPicPr>
        <p:blipFill>
          <a:blip r:embed="rId1"/>
          <a:stretch/>
        </p:blipFill>
        <p:spPr>
          <a:xfrm>
            <a:off x="875160" y="1035000"/>
            <a:ext cx="3549600" cy="354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Text 1"/>
          <p:cNvSpPr/>
          <p:nvPr/>
        </p:nvSpPr>
        <p:spPr>
          <a:xfrm>
            <a:off x="4723920" y="2230920"/>
            <a:ext cx="198576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noAutofit/>
          </a:bodyPr>
          <a:p>
            <a:pPr defTabSz="914400">
              <a:lnSpc>
                <a:spcPct val="104000"/>
              </a:lnSpc>
              <a:tabLst>
                <a:tab pos="0" algn="l"/>
              </a:tabLst>
            </a:pPr>
            <a:r>
              <a:rPr lang="en-US" sz="1050" b="1" u="none" strike="noStrike">
                <a:solidFill>
                  <a:srgbClr val="F0FCFF"/>
                </a:solidFill>
                <a:effectLst/>
                <a:uFillTx/>
                <a:latin typeface="Spline Sans Bold"/>
                <a:ea typeface="Spline Sans Bold"/>
              </a:rPr>
              <a:t>Legfontosabb szabályok</a:t>
            </a:r>
            <a:endParaRPr lang="hu-HU" sz="10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Text 2"/>
          <p:cNvSpPr/>
          <p:nvPr/>
        </p:nvSpPr>
        <p:spPr>
          <a:xfrm>
            <a:off x="4723920" y="2492640"/>
            <a:ext cx="3549600" cy="95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rmAutofit/>
          </a:bodyPr>
          <a:p>
            <a:pPr marL="343080" indent="-343080" defTabSz="914400">
              <a:lnSpc>
                <a:spcPct val="119000"/>
              </a:lnSpc>
              <a:buClr>
                <a:srgbClr val="E0E4E6"/>
              </a:buClr>
              <a:buFont typeface="Symbol" charset="2"/>
              <a:buChar char=""/>
            </a:pPr>
            <a:r>
              <a:rPr lang="en-US" sz="9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Ne használj "will"-t</a:t>
            </a:r>
            <a:r>
              <a:rPr lang="en-US" sz="9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 az if-clause-ban “First”-nél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19000"/>
              </a:lnSpc>
              <a:buClr>
                <a:srgbClr val="E0E4E6"/>
              </a:buClr>
              <a:buFont typeface="Symbol" charset="2"/>
              <a:buChar char=""/>
            </a:pPr>
            <a:r>
              <a:rPr lang="en-US" sz="9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Ne használj "would"-ot</a:t>
            </a:r>
            <a:r>
              <a:rPr lang="en-US" sz="9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 az if-clause-ban “Zero” és “First”-nél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19000"/>
              </a:lnSpc>
              <a:buClr>
                <a:srgbClr val="E0E4E6"/>
              </a:buClr>
              <a:buFont typeface="Symbol" charset="2"/>
              <a:buChar char=""/>
            </a:pPr>
            <a:r>
              <a:rPr lang="en-US" sz="9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Minden típusnak </a:t>
            </a:r>
            <a:r>
              <a:rPr lang="en-US" sz="900" b="1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saját igeidő-szerkezete</a:t>
            </a:r>
            <a:r>
              <a:rPr lang="en-US" sz="900" b="0" u="none" strike="noStrike">
                <a:solidFill>
                  <a:srgbClr val="E0E4E6"/>
                </a:solidFill>
                <a:effectLst/>
                <a:uFillTx/>
                <a:latin typeface="Barlow"/>
                <a:ea typeface="Barlow"/>
              </a:rPr>
              <a:t> van – ezeket meg kell tanulni</a:t>
            </a:r>
            <a:endParaRPr lang="hu-HU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Application>LibreOffice/26.2.1.2$Windows_X86_64 LibreOffice_project/620$Build-2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2026-06-15T11:40:29Z</dcterms:created>
  <dc:creator/>
  <dc:description/>
  <dc:language>hu-HU</dc:language>
  <cp:lastModifiedBy/>
  <dcterms:modified xsi:type="dcterms:W3CDTF">2026-06-15T14:05:27Z</dcterms:modified>
  <cp:revision>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On-screen Show (16:9)</vt:lpwstr>
  </property>
  <property fmtid="{D5CDD505-2E9C-101B-9397-08002B2CF9AE}" pid="4" name="Slides">
    <vt:i4>10</vt:i4>
  </property>
</Properties>
</file>