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Heebo Thin"/>
      <p:regular r:id="rId201314"/>
    </p:embeddedFont>
    <p:embeddedFont>
      <p:font typeface="Heebo ExtraLight"/>
      <p:regular r:id="rId201315"/>
    </p:embeddedFont>
    <p:embeddedFont>
      <p:font typeface="Heebo Light"/>
      <p:regular r:id="rId201316"/>
    </p:embeddedFont>
    <p:embeddedFont>
      <p:font typeface="Heebo"/>
      <p:regular r:id="rId201317"/>
    </p:embeddedFont>
    <p:embeddedFont>
      <p:font typeface="Heebo Medium"/>
      <p:regular r:id="rId201318"/>
    </p:embeddedFont>
    <p:embeddedFont>
      <p:font typeface="Heebo SemiBold"/>
      <p:regular r:id="rId201319"/>
    </p:embeddedFont>
    <p:embeddedFont>
      <p:font typeface="Heebo Bold"/>
      <p:regular r:id="rId201320"/>
    </p:embeddedFont>
    <p:embeddedFont>
      <p:font typeface="Heebo ExtraBold"/>
      <p:regular r:id="rId201321"/>
    </p:embeddedFont>
    <p:embeddedFont>
      <p:font typeface="Heebo Black"/>
      <p:regular r:id="rId201322"/>
    </p:embeddedFont>
    <p:embeddedFont>
      <p:font typeface="Montserrat Thin"/>
      <p:regular r:id="rId201323"/>
    </p:embeddedFont>
    <p:embeddedFont>
      <p:font typeface="Montserrat"/>
      <p:regular r:id="rId201324"/>
    </p:embeddedFont>
    <p:embeddedFont>
      <p:font typeface="Montserrat SemiBold"/>
      <p:regular r:id="rId201325"/>
    </p:embeddedFont>
    <p:embeddedFont>
      <p:font typeface="Montserrat Bold"/>
      <p:regular r:id="rId201326"/>
    </p:embeddedFont>
    <p:embeddedFont>
      <p:font typeface="Montserrat Black"/>
      <p:regular r:id="rId201327"/>
    </p:embeddedFont>
    <p:embeddedFont>
      <p:font typeface="Montserrat Light"/>
      <p:regular r:id="rId201328"/>
    </p:embeddedFont>
    <p:embeddedFont>
      <p:font typeface="Montserrat ExtraLight"/>
      <p:regular r:id="rId201329"/>
    </p:embeddedFont>
    <p:embeddedFont>
      <p:font typeface="Montserrat Medium"/>
      <p:regular r:id="rId201330"/>
    </p:embeddedFont>
    <p:embeddedFont>
      <p:font typeface="Montserrat ExtraBold"/>
      <p:regular r:id="rId20133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Relationship Id="rId201334" Target="fonts/201334.fntdata" Type="http://schemas.openxmlformats.org/officeDocument/2006/relationships/font"/><Relationship Id="rId201335" Target="fonts/201335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png"/><Relationship Id="rId10" Type="http://schemas.openxmlformats.org/officeDocument/2006/relationships/image" Target="../media/image-7-10.svg"/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696120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vírusok világa és a szubvirális rendszerek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794695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9. évfolyam · Biológia · Az élő és az élettelen határán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3180978"/>
            <a:ext cx="3302198" cy="266402"/>
          </a:xfrm>
          <a:prstGeom prst="roundRect">
            <a:avLst>
              <a:gd name="adj" fmla="val 17880"/>
            </a:avLst>
          </a:prstGeom>
          <a:solidFill>
            <a:srgbClr val="1E0C41"/>
          </a:solidFill>
          <a:ln/>
        </p:spPr>
      </p:sp>
      <p:sp>
        <p:nvSpPr>
          <p:cNvPr id="6" name="Text 3"/>
          <p:cNvSpPr/>
          <p:nvPr/>
        </p:nvSpPr>
        <p:spPr>
          <a:xfrm>
            <a:off x="4010174" y="3223468"/>
            <a:ext cx="358928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FELFEDEZÉS · FELÉPÍTÉS · VÉDEKEZÉS · VIROIDOK · PRIONOK</a:t>
            </a:r>
            <a:endParaRPr lang="en-US" sz="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56989"/>
            <a:ext cx="658639" cy="197197"/>
          </a:xfrm>
          <a:prstGeom prst="roundRect">
            <a:avLst>
              <a:gd name="adj" fmla="val 18494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65993" y="594271"/>
            <a:ext cx="976089" cy="122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6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ELLENŐRZÉS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496119" y="787375"/>
            <a:ext cx="5169917" cy="339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Feladatok a tananyag rögzítéséhez</a:t>
            </a:r>
            <a:endParaRPr lang="en-US" sz="21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119" y="1251198"/>
            <a:ext cx="4722763" cy="77152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3682" y="1535237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250" dirty="0"/>
          </a:p>
        </p:txBody>
      </p:sp>
      <p:sp>
        <p:nvSpPr>
          <p:cNvPr id="8" name="Text 4"/>
          <p:cNvSpPr/>
          <p:nvPr/>
        </p:nvSpPr>
        <p:spPr>
          <a:xfrm>
            <a:off x="1027584" y="1373981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Táblázat készítése</a:t>
            </a:r>
            <a:endParaRPr lang="en-US" sz="1050" dirty="0"/>
          </a:p>
        </p:txBody>
      </p:sp>
      <p:sp>
        <p:nvSpPr>
          <p:cNvPr id="9" name="Text 5"/>
          <p:cNvSpPr/>
          <p:nvPr/>
        </p:nvSpPr>
        <p:spPr>
          <a:xfrm>
            <a:off x="1027584" y="1593354"/>
            <a:ext cx="406851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Hasonlítsd össze a vírusokat, viroidokat és prionokat: tartalmaznak-e fehérjét és nukleinsavat?</a:t>
            </a:r>
            <a:endParaRPr lang="en-US" sz="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119" y="2105769"/>
            <a:ext cx="4722763" cy="77152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43682" y="2389808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250" dirty="0"/>
          </a:p>
        </p:txBody>
      </p:sp>
      <p:sp>
        <p:nvSpPr>
          <p:cNvPr id="12" name="Text 7"/>
          <p:cNvSpPr/>
          <p:nvPr/>
        </p:nvSpPr>
        <p:spPr>
          <a:xfrm>
            <a:off x="1027584" y="2228552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Különbségtétel</a:t>
            </a:r>
            <a:endParaRPr lang="en-US" sz="1050" dirty="0"/>
          </a:p>
        </p:txBody>
      </p:sp>
      <p:sp>
        <p:nvSpPr>
          <p:cNvPr id="13" name="Text 8"/>
          <p:cNvSpPr/>
          <p:nvPr/>
        </p:nvSpPr>
        <p:spPr>
          <a:xfrm>
            <a:off x="1027584" y="2447925"/>
            <a:ext cx="406851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Csoportosítsd embert/állatot fertőző betegségekre: veszettség, szopornyica, mumpsz, macska-AIDS, kanyaró, sertéspestis, hepatitisz.</a:t>
            </a:r>
            <a:endParaRPr lang="en-US" sz="8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119" y="2960340"/>
            <a:ext cx="4722763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43682" y="3244379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250" dirty="0"/>
          </a:p>
        </p:txBody>
      </p:sp>
      <p:sp>
        <p:nvSpPr>
          <p:cNvPr id="16" name="Text 10"/>
          <p:cNvSpPr/>
          <p:nvPr/>
        </p:nvSpPr>
        <p:spPr>
          <a:xfrm>
            <a:off x="1027584" y="3083123"/>
            <a:ext cx="1356717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COVID-19 elemzés</a:t>
            </a:r>
            <a:endParaRPr lang="en-US" sz="1050" dirty="0"/>
          </a:p>
        </p:txBody>
      </p:sp>
      <p:sp>
        <p:nvSpPr>
          <p:cNvPr id="17" name="Text 11"/>
          <p:cNvSpPr/>
          <p:nvPr/>
        </p:nvSpPr>
        <p:spPr>
          <a:xfrm>
            <a:off x="1027584" y="3302496"/>
            <a:ext cx="406851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Miért volt kulcsfontosságú a maszkviselés és a távolságtartás? Melyik vírustulajdonságra épült ez a védekezés?</a:t>
            </a:r>
            <a:endParaRPr lang="en-US" sz="8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6119" y="3814911"/>
            <a:ext cx="4722763" cy="771525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643682" y="4098950"/>
            <a:ext cx="162744" cy="20344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2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250" dirty="0"/>
          </a:p>
        </p:txBody>
      </p:sp>
      <p:sp>
        <p:nvSpPr>
          <p:cNvPr id="20" name="Text 13"/>
          <p:cNvSpPr/>
          <p:nvPr/>
        </p:nvSpPr>
        <p:spPr>
          <a:xfrm>
            <a:off x="1027584" y="3937695"/>
            <a:ext cx="1506885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Gondolkodtató kérdés</a:t>
            </a:r>
            <a:endParaRPr lang="en-US" sz="1050" dirty="0"/>
          </a:p>
        </p:txBody>
      </p:sp>
      <p:sp>
        <p:nvSpPr>
          <p:cNvPr id="21" name="Text 14"/>
          <p:cNvSpPr/>
          <p:nvPr/>
        </p:nvSpPr>
        <p:spPr>
          <a:xfrm>
            <a:off x="1027584" y="4157067"/>
            <a:ext cx="4068514" cy="306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8000"/>
              </a:lnSpc>
              <a:buNone/>
            </a:pPr>
            <a:r>
              <a:rPr lang="en-US" sz="8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 a prionokban nincs DNS vagy RNS, hogyan képesek mégis betegséget okozni és „szaporodni"?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56605" y="437629"/>
            <a:ext cx="544860" cy="182538"/>
          </a:xfrm>
          <a:prstGeom prst="roundRect">
            <a:avLst>
              <a:gd name="adj" fmla="val 18756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122462" y="472901"/>
            <a:ext cx="870347" cy="111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60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1. FEJEZET</a:t>
            </a:r>
            <a:endParaRPr lang="en-US" sz="600" dirty="0"/>
          </a:p>
        </p:txBody>
      </p:sp>
      <p:sp>
        <p:nvSpPr>
          <p:cNvPr id="4" name="Text 2"/>
          <p:cNvSpPr/>
          <p:nvPr/>
        </p:nvSpPr>
        <p:spPr>
          <a:xfrm>
            <a:off x="1056605" y="649412"/>
            <a:ext cx="3004542" cy="318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Mik azok a vírusok?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056605" y="1077590"/>
            <a:ext cx="7487915" cy="140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 nem tekinthetők valódi élőlényeknek — az </a:t>
            </a:r>
            <a:pPr algn="l" indent="0" marL="0">
              <a:lnSpc>
                <a:spcPct val="115000"/>
              </a:lnSpc>
              <a:buNone/>
            </a:pPr>
            <a:r>
              <a:rPr lang="en-US" sz="8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élő és az élettelen határán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állnak. Nevük a latin </a:t>
            </a:r>
            <a:pPr algn="l" indent="0" marL="0">
              <a:lnSpc>
                <a:spcPct val="115000"/>
              </a:lnSpc>
              <a:buNone/>
            </a:pPr>
            <a:r>
              <a:rPr lang="en-US" sz="800" i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virus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(méreg) szóból ered.</a:t>
            </a:r>
            <a:endParaRPr lang="en-US" sz="8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605" y="1419002"/>
            <a:ext cx="4482926" cy="254027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792837" y="1373237"/>
            <a:ext cx="1838176" cy="15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Miért nem élőlények?</a:t>
            </a:r>
            <a:endParaRPr lang="en-US" sz="10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78550" y="1614860"/>
            <a:ext cx="2313459" cy="74488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51860" y="1731020"/>
            <a:ext cx="1485230" cy="15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Nincs sejtes felépítésük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5951860" y="1963489"/>
            <a:ext cx="2023988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Makromolekuláris rendszerek, nem sejtekből állnak.</a:t>
            </a:r>
            <a:endParaRPr lang="en-US" sz="8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8550" y="2432968"/>
            <a:ext cx="2313459" cy="74488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951860" y="2549128"/>
            <a:ext cx="1734071" cy="15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Nincs önálló anyagcseréjük</a:t>
            </a:r>
            <a:endParaRPr lang="en-US" sz="1000" dirty="0"/>
          </a:p>
        </p:txBody>
      </p:sp>
      <p:sp>
        <p:nvSpPr>
          <p:cNvPr id="13" name="Text 8"/>
          <p:cNvSpPr/>
          <p:nvPr/>
        </p:nvSpPr>
        <p:spPr>
          <a:xfrm>
            <a:off x="5951860" y="2781598"/>
            <a:ext cx="2023988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Nem táplálkoznak, nem lélegeznek, nem termelnek energiát.</a:t>
            </a:r>
            <a:endParaRPr lang="en-US" sz="80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8550" y="3251076"/>
            <a:ext cx="2313459" cy="74488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5951860" y="3367236"/>
            <a:ext cx="1753791" cy="159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0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Nem szaporodnak önállóan</a:t>
            </a:r>
            <a:endParaRPr lang="en-US" sz="1000" dirty="0"/>
          </a:p>
        </p:txBody>
      </p:sp>
      <p:sp>
        <p:nvSpPr>
          <p:cNvPr id="16" name="Text 10"/>
          <p:cNvSpPr/>
          <p:nvPr/>
        </p:nvSpPr>
        <p:spPr>
          <a:xfrm>
            <a:off x="5951860" y="3599706"/>
            <a:ext cx="2023988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Obligát intracelluláris paraziták — csak gazdasejtben képesek sokszorozódni.</a:t>
            </a:r>
            <a:endParaRPr lang="en-US" sz="800" dirty="0"/>
          </a:p>
        </p:txBody>
      </p:sp>
      <p:sp>
        <p:nvSpPr>
          <p:cNvPr id="17" name="Shape 11"/>
          <p:cNvSpPr/>
          <p:nvPr/>
        </p:nvSpPr>
        <p:spPr>
          <a:xfrm>
            <a:off x="1056605" y="4160713"/>
            <a:ext cx="7030715" cy="462707"/>
          </a:xfrm>
          <a:prstGeom prst="roundRect">
            <a:avLst>
              <a:gd name="adj" fmla="val 9249"/>
            </a:avLst>
          </a:prstGeom>
          <a:solidFill>
            <a:srgbClr val="022349"/>
          </a:solidFill>
          <a:ln/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478" y="4294138"/>
            <a:ext cx="127322" cy="101873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1387673" y="4252020"/>
            <a:ext cx="6597774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5000"/>
              </a:lnSpc>
              <a:buNone/>
            </a:pPr>
            <a:r>
              <a:rPr lang="en-US" sz="8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Felfedezés (1892):</a:t>
            </a:r>
            <a:pPr algn="l" indent="0" marL="0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Dmitrij Ivanovszkij orosz botanikus a dohány mozaikbetegségét vizsgálva fedezte fel, hogy a beteg növény nedve átszűrődik a baktériumokat visszatartó porcelánszűrőn — tehát a baktériumoknál kisebb kórokozó létezik.</a:t>
            </a:r>
            <a:endParaRPr lang="en-US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62298" y="422821"/>
            <a:ext cx="498128" cy="163934"/>
          </a:xfrm>
          <a:prstGeom prst="roundRect">
            <a:avLst>
              <a:gd name="adj" fmla="val 19068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422871" y="455488"/>
            <a:ext cx="834182" cy="98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5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2. FEJEZET</a:t>
            </a:r>
            <a:endParaRPr lang="en-US" sz="550" dirty="0"/>
          </a:p>
        </p:txBody>
      </p:sp>
      <p:sp>
        <p:nvSpPr>
          <p:cNvPr id="4" name="Text 2"/>
          <p:cNvSpPr/>
          <p:nvPr/>
        </p:nvSpPr>
        <p:spPr>
          <a:xfrm>
            <a:off x="1362298" y="611163"/>
            <a:ext cx="3929137" cy="290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vírusok mérete és felépítése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1362298" y="993428"/>
            <a:ext cx="6876604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 </a:t>
            </a:r>
            <a:pPr algn="l" indent="0" marL="0">
              <a:lnSpc>
                <a:spcPct val="110000"/>
              </a:lnSpc>
              <a:buNone/>
            </a:pP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20–300 nm</a:t>
            </a:r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méretűek — több ezerszer kisebbek egy átlagos emberi sejtnél. Vizsgálatukhoz elektronmikroszkóp szükséges.</a:t>
            </a:r>
            <a:endParaRPr lang="en-US" sz="7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5785" y="1185342"/>
            <a:ext cx="6352356" cy="265070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121108" y="1307500"/>
            <a:ext cx="1444335" cy="180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Nukleinsav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5121108" y="1539396"/>
            <a:ext cx="2475830" cy="11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DNS vagy RNS, a genetikai kód</a:t>
            </a:r>
            <a:endParaRPr lang="en-US" sz="900" dirty="0"/>
          </a:p>
        </p:txBody>
      </p:sp>
      <p:sp>
        <p:nvSpPr>
          <p:cNvPr id="9" name="Text 6"/>
          <p:cNvSpPr/>
          <p:nvPr/>
        </p:nvSpPr>
        <p:spPr>
          <a:xfrm>
            <a:off x="5121208" y="2170089"/>
            <a:ext cx="1444335" cy="180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Kapszid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121208" y="2401985"/>
            <a:ext cx="2475830" cy="11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Fehérjeburok, a nukleinsav védelme</a:t>
            </a:r>
            <a:endParaRPr lang="en-US" sz="900" dirty="0"/>
          </a:p>
        </p:txBody>
      </p:sp>
      <p:sp>
        <p:nvSpPr>
          <p:cNvPr id="11" name="Text 8"/>
          <p:cNvSpPr/>
          <p:nvPr/>
        </p:nvSpPr>
        <p:spPr>
          <a:xfrm>
            <a:off x="5121208" y="3059859"/>
            <a:ext cx="1444335" cy="180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Peplon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5121208" y="3291755"/>
            <a:ext cx="2475830" cy="11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860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Lipidburok, csak egyes vírusoknál</a:t>
            </a:r>
            <a:endParaRPr lang="en-US" sz="900" dirty="0"/>
          </a:p>
        </p:txBody>
      </p:sp>
      <p:sp>
        <p:nvSpPr>
          <p:cNvPr id="13" name="Text 10"/>
          <p:cNvSpPr/>
          <p:nvPr/>
        </p:nvSpPr>
        <p:spPr>
          <a:xfrm>
            <a:off x="1362298" y="3904729"/>
            <a:ext cx="6419404" cy="2464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 két fő részből állnak: a genetikai információt hordozó </a:t>
            </a:r>
            <a:pPr algn="l" indent="0" marL="0">
              <a:lnSpc>
                <a:spcPct val="110000"/>
              </a:lnSpc>
              <a:buNone/>
            </a:pP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nukleinsavból</a:t>
            </a:r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(DNS vagy RNS) és az azt védő </a:t>
            </a:r>
            <a:pPr algn="l" indent="0" marL="0">
              <a:lnSpc>
                <a:spcPct val="110000"/>
              </a:lnSpc>
              <a:buNone/>
            </a:pP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kapszidból</a:t>
            </a:r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(fehérjeburok). Egyes vírusok — mint az influenza vagy a koronavírusok — külső </a:t>
            </a:r>
            <a:pPr algn="l" indent="0" marL="0">
              <a:lnSpc>
                <a:spcPct val="110000"/>
              </a:lnSpc>
              <a:buNone/>
            </a:pPr>
            <a:r>
              <a:rPr lang="en-US" sz="7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lipidburkával</a:t>
            </a:r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(peplon) is rendelkeznek, amelyből tüskeszerű fehérjék nyúlnak ki.</a:t>
            </a:r>
            <a:endParaRPr lang="en-US" sz="700" dirty="0"/>
          </a:p>
        </p:txBody>
      </p:sp>
      <p:sp>
        <p:nvSpPr>
          <p:cNvPr id="14" name="Shape 11"/>
          <p:cNvSpPr/>
          <p:nvPr/>
        </p:nvSpPr>
        <p:spPr>
          <a:xfrm>
            <a:off x="1362298" y="4219873"/>
            <a:ext cx="6419404" cy="500732"/>
          </a:xfrm>
          <a:prstGeom prst="roundRect">
            <a:avLst>
              <a:gd name="adj" fmla="val 780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367061" y="4224635"/>
            <a:ext cx="3204939" cy="491207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6" name="Text 13"/>
          <p:cNvSpPr/>
          <p:nvPr/>
        </p:nvSpPr>
        <p:spPr>
          <a:xfrm>
            <a:off x="1460078" y="4317653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DNS-vírusok</a:t>
            </a:r>
            <a:endParaRPr lang="en-US" sz="900" dirty="0"/>
          </a:p>
        </p:txBody>
      </p:sp>
      <p:sp>
        <p:nvSpPr>
          <p:cNvPr id="17" name="Text 14"/>
          <p:cNvSpPr/>
          <p:nvPr/>
        </p:nvSpPr>
        <p:spPr>
          <a:xfrm>
            <a:off x="1460078" y="4499595"/>
            <a:ext cx="3018904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Herpesz, HPV, bárányhimlő, hepatitisz-B</a:t>
            </a:r>
            <a:endParaRPr lang="en-US" sz="700" dirty="0"/>
          </a:p>
        </p:txBody>
      </p:sp>
      <p:sp>
        <p:nvSpPr>
          <p:cNvPr id="18" name="Shape 15"/>
          <p:cNvSpPr/>
          <p:nvPr/>
        </p:nvSpPr>
        <p:spPr>
          <a:xfrm>
            <a:off x="4572000" y="4224635"/>
            <a:ext cx="3204939" cy="491207"/>
          </a:xfrm>
          <a:prstGeom prst="rect">
            <a:avLst/>
          </a:prstGeom>
          <a:solidFill>
            <a:srgbClr val="31136C"/>
          </a:solidFill>
          <a:ln/>
        </p:spPr>
      </p:sp>
      <p:sp>
        <p:nvSpPr>
          <p:cNvPr id="19" name="Shape 16"/>
          <p:cNvSpPr/>
          <p:nvPr/>
        </p:nvSpPr>
        <p:spPr>
          <a:xfrm>
            <a:off x="4572000" y="4224635"/>
            <a:ext cx="9525" cy="491207"/>
          </a:xfrm>
          <a:prstGeom prst="roundRect">
            <a:avLst>
              <a:gd name="adj" fmla="val 410233"/>
            </a:avLst>
          </a:prstGeom>
          <a:solidFill>
            <a:srgbClr val="4A2C85"/>
          </a:solidFill>
          <a:ln/>
        </p:spPr>
      </p:sp>
      <p:sp>
        <p:nvSpPr>
          <p:cNvPr id="20" name="Text 17"/>
          <p:cNvSpPr/>
          <p:nvPr/>
        </p:nvSpPr>
        <p:spPr>
          <a:xfrm>
            <a:off x="4665018" y="4317653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RNS-vírusok</a:t>
            </a:r>
            <a:endParaRPr lang="en-US" sz="900" dirty="0"/>
          </a:p>
        </p:txBody>
      </p:sp>
      <p:sp>
        <p:nvSpPr>
          <p:cNvPr id="21" name="Text 18"/>
          <p:cNvSpPr/>
          <p:nvPr/>
        </p:nvSpPr>
        <p:spPr>
          <a:xfrm>
            <a:off x="4665018" y="4499595"/>
            <a:ext cx="3018904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0000"/>
              </a:lnSpc>
              <a:buNone/>
            </a:pPr>
            <a:r>
              <a:rPr lang="en-US" sz="7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Influenza, HIV, kanyaró, Ebola, koronavírusok</a:t>
            </a:r>
            <a:endParaRPr lang="en-US" sz="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47576"/>
            <a:ext cx="754335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894829"/>
            <a:ext cx="103190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3. FEJEZET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80207"/>
            <a:ext cx="780134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vírusok csoportosítása gazdasejt szerint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35795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rendkívül gazdaspecifikusak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: egy adott vírus általában csak meghatározott élőlények meghatározott sejtjeit képes megfertőzni.</a:t>
            </a:r>
            <a:endParaRPr lang="en-US" sz="11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2448892"/>
            <a:ext cx="1104900" cy="6828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496119" y="33088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🌿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Növényi vírusok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96119" y="3615407"/>
            <a:ext cx="1905000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Dohány mozaikvírus, burgonya Y-vírus, tulipán sávosodás vírus</a:t>
            </a:r>
            <a:endParaRPr lang="en-US" sz="11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98" y="2448892"/>
            <a:ext cx="1104900" cy="68282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2578298" y="33088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🐾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Állati vírusok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2578298" y="3615407"/>
            <a:ext cx="190507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Sertéspestis, madárinfluenza, szopornyica, macska-AIDS (FIV)</a:t>
            </a:r>
            <a:endParaRPr lang="en-US" sz="11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553" y="2448892"/>
            <a:ext cx="1104900" cy="68282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660553" y="33088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🧑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Emberi vírusok</a:t>
            </a:r>
            <a:endParaRPr lang="en-US" sz="1350" dirty="0"/>
          </a:p>
        </p:txBody>
      </p:sp>
      <p:sp>
        <p:nvSpPr>
          <p:cNvPr id="14" name="Text 9"/>
          <p:cNvSpPr/>
          <p:nvPr/>
        </p:nvSpPr>
        <p:spPr>
          <a:xfrm>
            <a:off x="4660553" y="3615407"/>
            <a:ext cx="190507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Nátha, influenza, kanyaró, herpesz, HIV, hepatitisz</a:t>
            </a:r>
            <a:endParaRPr lang="en-US" sz="11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807" y="2448892"/>
            <a:ext cx="1104900" cy="68282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742807" y="330889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🦠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Bakteriofágok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6742807" y="3615407"/>
            <a:ext cx="1905074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Baktériumokat támadó vírusok — apró „holdkomp" alakúak, tapadólábakkal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15677"/>
            <a:ext cx="719510" cy="259407"/>
          </a:xfrm>
          <a:prstGeom prst="roundRect">
            <a:avLst>
              <a:gd name="adj" fmla="val 17502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1918" y="460921"/>
            <a:ext cx="1005111" cy="168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8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4. FEJEZET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26579"/>
            <a:ext cx="5829374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Hogyan szaporodnak a vírusok?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96119" y="1342058"/>
            <a:ext cx="8151763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 </a:t>
            </a:r>
            <a:pPr algn="l" indent="0" marL="0">
              <a:lnSpc>
                <a:spcPct val="130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„kalózként"</a:t>
            </a:r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viselkednek: átveszik az irányítást a gazdasejt felett, és annak energiáját használják fel saját másolataik előállításához.</a:t>
            </a:r>
            <a:endParaRPr lang="en-US" sz="10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909167"/>
            <a:ext cx="2717229" cy="54046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31180" y="2578373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1. Tapadás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31180" y="2866727"/>
            <a:ext cx="2447106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 hozzákötődik a sejt receptoraihoz — mint kulcs a zárba.</a:t>
            </a:r>
            <a:endParaRPr lang="en-US" sz="10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48" y="1909167"/>
            <a:ext cx="2717229" cy="54046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348410" y="2578373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 Behatolás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3348410" y="2866727"/>
            <a:ext cx="2447106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 vagy örökítőanyaga bejut a sejtbe.</a:t>
            </a:r>
            <a:endParaRPr lang="en-US" sz="10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78" y="1909167"/>
            <a:ext cx="2717229" cy="54046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065639" y="2578373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3. Áthangolás</a:t>
            </a:r>
            <a:endParaRPr lang="en-US" sz="1300" dirty="0"/>
          </a:p>
        </p:txBody>
      </p:sp>
      <p:sp>
        <p:nvSpPr>
          <p:cNvPr id="14" name="Text 9"/>
          <p:cNvSpPr/>
          <p:nvPr/>
        </p:nvSpPr>
        <p:spPr>
          <a:xfrm>
            <a:off x="6065639" y="2866727"/>
            <a:ext cx="2447106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sejtet vírusalkatrészek gyártására kényszeríti.</a:t>
            </a:r>
            <a:endParaRPr lang="en-US" sz="105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3424014"/>
            <a:ext cx="2717229" cy="54046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631180" y="4093220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4. Összeszerelődés</a:t>
            </a:r>
            <a:endParaRPr lang="en-US" sz="1300" dirty="0"/>
          </a:p>
        </p:txBody>
      </p:sp>
      <p:sp>
        <p:nvSpPr>
          <p:cNvPr id="17" name="Text 11"/>
          <p:cNvSpPr/>
          <p:nvPr/>
        </p:nvSpPr>
        <p:spPr>
          <a:xfrm>
            <a:off x="631180" y="4381574"/>
            <a:ext cx="244710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Az alkatrészek új vírusokká állnak össze.</a:t>
            </a:r>
            <a:endParaRPr lang="en-US" sz="10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348" y="3424014"/>
            <a:ext cx="2717229" cy="540469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3348410" y="4093220"/>
            <a:ext cx="168897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5. Kiszabadulás</a:t>
            </a:r>
            <a:endParaRPr lang="en-US" sz="1300" dirty="0"/>
          </a:p>
        </p:txBody>
      </p:sp>
      <p:sp>
        <p:nvSpPr>
          <p:cNvPr id="20" name="Text 13"/>
          <p:cNvSpPr/>
          <p:nvPr/>
        </p:nvSpPr>
        <p:spPr>
          <a:xfrm>
            <a:off x="3348410" y="4381574"/>
            <a:ext cx="244710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sejt felreped, ezrek új vírus szabadul ki.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08384"/>
            <a:ext cx="1521247" cy="227558"/>
          </a:xfrm>
          <a:prstGeom prst="roundRect">
            <a:avLst>
              <a:gd name="adj" fmla="val 17989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73956" y="449684"/>
            <a:ext cx="1822772" cy="144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7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5. FEJEZET · ESETTANULMÁNY</a:t>
            </a:r>
            <a:endParaRPr lang="en-US" sz="750" dirty="0"/>
          </a:p>
        </p:txBody>
      </p:sp>
      <p:sp>
        <p:nvSpPr>
          <p:cNvPr id="4" name="Text 2"/>
          <p:cNvSpPr/>
          <p:nvPr/>
        </p:nvSpPr>
        <p:spPr>
          <a:xfrm>
            <a:off x="496119" y="677763"/>
            <a:ext cx="4439841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COVID-19 és a SARS-CoV-2</a:t>
            </a:r>
            <a:endParaRPr lang="en-US" sz="23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503462"/>
            <a:ext cx="5194622" cy="294359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992713" y="1320105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vírus jellemzői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5992713" y="1615083"/>
            <a:ext cx="2659931" cy="7247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Burokkal rendelkező, egyszálú </a:t>
            </a:r>
            <a:pPr algn="l" indent="0" marL="0">
              <a:lnSpc>
                <a:spcPct val="124000"/>
              </a:lnSpc>
              <a:buNone/>
            </a:pPr>
            <a:r>
              <a:rPr lang="en-US" sz="9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RNS-vírus</a:t>
            </a:r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Nevét a napkoronára emlékeztető tüskéiről kapta. Az </a:t>
            </a:r>
            <a:pPr algn="l" indent="0" marL="0">
              <a:lnSpc>
                <a:spcPct val="124000"/>
              </a:lnSpc>
              <a:buNone/>
            </a:pPr>
            <a:r>
              <a:rPr lang="en-US" sz="9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ACE2 receptorokhoz</a:t>
            </a:r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kapcsolódik (tüdő, szív, érfalak).</a:t>
            </a:r>
            <a:endParaRPr lang="en-US" sz="950" dirty="0"/>
          </a:p>
        </p:txBody>
      </p:sp>
      <p:sp>
        <p:nvSpPr>
          <p:cNvPr id="8" name="Text 5"/>
          <p:cNvSpPr/>
          <p:nvPr/>
        </p:nvSpPr>
        <p:spPr>
          <a:xfrm>
            <a:off x="5992713" y="2444502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Terjedés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5992713" y="2739479"/>
            <a:ext cx="2659931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Cseppfertőzés, aeroszol (zárt térben), fertőzött felületek érintése.</a:t>
            </a:r>
            <a:endParaRPr lang="en-US" sz="950" dirty="0"/>
          </a:p>
        </p:txBody>
      </p:sp>
      <p:sp>
        <p:nvSpPr>
          <p:cNvPr id="10" name="Text 7"/>
          <p:cNvSpPr/>
          <p:nvPr/>
        </p:nvSpPr>
        <p:spPr>
          <a:xfrm>
            <a:off x="5992713" y="3206502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Tünetek</a:t>
            </a:r>
            <a:endParaRPr lang="en-US" sz="1150" dirty="0"/>
          </a:p>
        </p:txBody>
      </p:sp>
      <p:sp>
        <p:nvSpPr>
          <p:cNvPr id="11" name="Text 8"/>
          <p:cNvSpPr/>
          <p:nvPr/>
        </p:nvSpPr>
        <p:spPr>
          <a:xfrm>
            <a:off x="5992713" y="3501479"/>
            <a:ext cx="2659931" cy="11970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Láz, száraz köhögés, fáradékonyság</a:t>
            </a:r>
            <a:endParaRPr lang="en-US" sz="950" dirty="0"/>
          </a:p>
          <a:p>
            <a:pPr algn="l" marL="342900" indent="-342900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Szaglás- és ízlésvesztés</a:t>
            </a:r>
            <a:endParaRPr lang="en-US" sz="950" dirty="0"/>
          </a:p>
          <a:p>
            <a:pPr algn="l" marL="342900" indent="-342900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Súlyos esetben kétoldali tüdőgyulladás, oxigénhiány</a:t>
            </a:r>
            <a:endParaRPr lang="en-US" sz="950" dirty="0"/>
          </a:p>
          <a:p>
            <a:pPr algn="l" marL="342900" indent="-342900">
              <a:lnSpc>
                <a:spcPct val="124000"/>
              </a:lnSpc>
              <a:buSzPct val="100000"/>
              <a:buChar char="•"/>
            </a:pPr>
            <a:r>
              <a:rPr lang="en-US" sz="9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„Long-COVID": krónikus fáradtság, koncentrációzavar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93254"/>
            <a:ext cx="754335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840507"/>
            <a:ext cx="103190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6. FEJEZET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25885"/>
            <a:ext cx="495545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Védekezés a vírusok ellen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781473"/>
            <a:ext cx="8151763" cy="562273"/>
          </a:xfrm>
          <a:prstGeom prst="roundRect">
            <a:avLst>
              <a:gd name="adj" fmla="val 10590"/>
            </a:avLst>
          </a:prstGeom>
          <a:solidFill>
            <a:srgbClr val="4B3F02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877" y="1982242"/>
            <a:ext cx="177180" cy="14175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1944439"/>
            <a:ext cx="8006507" cy="2363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⚠️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Az antibiotikumok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vírusok ellen hatástalanok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— azok kizárólag baktériumok ellen hatásosak!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6119" y="2503215"/>
            <a:ext cx="2622724" cy="1847031"/>
          </a:xfrm>
          <a:prstGeom prst="roundRect">
            <a:avLst>
              <a:gd name="adj" fmla="val 322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0" y="2649736"/>
            <a:ext cx="425276" cy="425276"/>
          </a:xfrm>
          <a:prstGeom prst="rect">
            <a:avLst/>
          </a:prstGeom>
        </p:spPr>
      </p:pic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619" y="2766640"/>
            <a:ext cx="191319" cy="1913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42640" y="32167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Higiénia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42640" y="3523283"/>
            <a:ext cx="232968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Rendszeres kézmosás, fertőtlenítés, szellőztetés, maszkviselés</a:t>
            </a:r>
            <a:endParaRPr lang="en-US" sz="1100" dirty="0"/>
          </a:p>
        </p:txBody>
      </p:sp>
      <p:sp>
        <p:nvSpPr>
          <p:cNvPr id="13" name="Shape 8"/>
          <p:cNvSpPr/>
          <p:nvPr/>
        </p:nvSpPr>
        <p:spPr>
          <a:xfrm>
            <a:off x="3260601" y="2503215"/>
            <a:ext cx="2622724" cy="1847031"/>
          </a:xfrm>
          <a:prstGeom prst="roundRect">
            <a:avLst>
              <a:gd name="adj" fmla="val 322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122" y="2649736"/>
            <a:ext cx="425276" cy="425276"/>
          </a:xfrm>
          <a:prstGeom prst="rect">
            <a:avLst/>
          </a:prstGeom>
        </p:spPr>
      </p:pic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4101" y="2766640"/>
            <a:ext cx="191319" cy="19131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407122" y="32167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Immunrendszer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3407122" y="3523283"/>
            <a:ext cx="2329681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Kiegyensúlyozott táplálkozás, C- és D-vitamin, mozgás, alvás</a:t>
            </a:r>
            <a:endParaRPr lang="en-US" sz="1100" dirty="0"/>
          </a:p>
        </p:txBody>
      </p:sp>
      <p:sp>
        <p:nvSpPr>
          <p:cNvPr id="18" name="Shape 11"/>
          <p:cNvSpPr/>
          <p:nvPr/>
        </p:nvSpPr>
        <p:spPr>
          <a:xfrm>
            <a:off x="6025083" y="2503215"/>
            <a:ext cx="2622724" cy="1847031"/>
          </a:xfrm>
          <a:prstGeom prst="roundRect">
            <a:avLst>
              <a:gd name="adj" fmla="val 3224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605" y="2649736"/>
            <a:ext cx="425276" cy="425276"/>
          </a:xfrm>
          <a:prstGeom prst="rect">
            <a:avLst/>
          </a:prstGeom>
        </p:spPr>
      </p:pic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8584" y="2766640"/>
            <a:ext cx="191319" cy="191319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6171605" y="32167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Védőoltás</a:t>
            </a:r>
            <a:endParaRPr lang="en-US" sz="1350" dirty="0"/>
          </a:p>
        </p:txBody>
      </p:sp>
      <p:sp>
        <p:nvSpPr>
          <p:cNvPr id="22" name="Text 13"/>
          <p:cNvSpPr/>
          <p:nvPr/>
        </p:nvSpPr>
        <p:spPr>
          <a:xfrm>
            <a:off x="6171605" y="3523283"/>
            <a:ext cx="2329681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Elölt/legyengített kórokozó vagy mRNS — az immunrendszer „betanulja" a védekezést</a:t>
            </a:r>
            <a:endParaRPr lang="en-US" sz="11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02357"/>
            <a:ext cx="754335" cy="275927"/>
          </a:xfrm>
          <a:prstGeom prst="roundRect">
            <a:avLst>
              <a:gd name="adj" fmla="val 17263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5936" y="449610"/>
            <a:ext cx="1031900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8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7. FEJEZET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34988"/>
            <a:ext cx="436937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Szubvirális rendszerek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390576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vírusoknál is léteznek egyszerűbb szerkezetek — a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szubvirális rendszerek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Nem tartalmaznak egyszerre fehérjét és nukleinsavat.</a:t>
            </a:r>
            <a:endParaRPr lang="en-US" sz="1100" dirty="0"/>
          </a:p>
        </p:txBody>
      </p:sp>
      <p:sp>
        <p:nvSpPr>
          <p:cNvPr id="6" name="Shape 4"/>
          <p:cNvSpPr/>
          <p:nvPr/>
        </p:nvSpPr>
        <p:spPr>
          <a:xfrm>
            <a:off x="394022" y="1776859"/>
            <a:ext cx="4107135" cy="2964210"/>
          </a:xfrm>
          <a:prstGeom prst="roundRect">
            <a:avLst>
              <a:gd name="adj" fmla="val 3444"/>
            </a:avLst>
          </a:prstGeom>
          <a:solidFill>
            <a:srgbClr val="876CD4">
              <a:alpha val="95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535781" y="1918618"/>
            <a:ext cx="280905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Viroidok — „A kopasz RNS"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535781" y="2281833"/>
            <a:ext cx="3823618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Egyetlen rövid,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gyűrűs RNS-molekula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fehérjeburok nélkül. Kizárólag növényeket fertőznek.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535781" y="2863007"/>
            <a:ext cx="3823618" cy="5031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Burgonya orsógumósság viroid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Citromféle exocortis viroid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4749701" y="1918618"/>
            <a:ext cx="311631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Prionok — „A fertőző fehérjék"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749701" y="2281833"/>
            <a:ext cx="390294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Nincs bennük nukleinsav — csak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hibás térszerkezetű fehérje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 Láncreakciót indítanak: az egészséges fehérjéket hibássá alakítják, az agyszövet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szivacsossá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válik.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4749701" y="3089821"/>
            <a:ext cx="3902943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Kergemarhakór (BSE)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Creutzfeldt-Jakob-szindróma (ember)</a:t>
            </a:r>
            <a:endParaRPr lang="en-US" sz="1100" dirty="0"/>
          </a:p>
          <a:p>
            <a:pPr algn="l" marL="342900" indent="-342900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Kuru — „a nevető halál"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4749701" y="4028852"/>
            <a:ext cx="3902943" cy="552748"/>
          </a:xfrm>
          <a:prstGeom prst="roundRect">
            <a:avLst>
              <a:gd name="adj" fmla="val 10772"/>
            </a:avLst>
          </a:prstGeom>
          <a:solidFill>
            <a:srgbClr val="450707"/>
          </a:solidFill>
          <a:ln/>
        </p:spPr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1460" y="4234383"/>
            <a:ext cx="177180" cy="141759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5210398" y="4191819"/>
            <a:ext cx="3757687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 prionbetegségek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gyógyíthatatlanok és halálosak.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39341"/>
            <a:ext cx="1180430" cy="270346"/>
          </a:xfrm>
          <a:prstGeom prst="roundRect">
            <a:avLst>
              <a:gd name="adj" fmla="val 17344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584597" y="485924"/>
            <a:ext cx="1460674" cy="17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850" dirty="0">
                <a:solidFill>
                  <a:srgbClr val="481C9E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ÖSSZEHASONLÍTÁS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64604"/>
            <a:ext cx="8475315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Vírusok, viroidok és prionok — összehasonlítás</a:t>
            </a:r>
            <a:endParaRPr lang="en-US" sz="2700" dirty="0"/>
          </a:p>
        </p:txBody>
      </p:sp>
      <p:sp>
        <p:nvSpPr>
          <p:cNvPr id="5" name="Shape 3"/>
          <p:cNvSpPr/>
          <p:nvPr/>
        </p:nvSpPr>
        <p:spPr>
          <a:xfrm>
            <a:off x="496119" y="1406723"/>
            <a:ext cx="8151763" cy="2228701"/>
          </a:xfrm>
          <a:prstGeom prst="roundRect">
            <a:avLst>
              <a:gd name="adj" fmla="val 2630"/>
            </a:avLst>
          </a:prstGeom>
          <a:noFill/>
          <a:ln w="4763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40556" y="1498625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Szempont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2678460" y="1498625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Vírus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4713982" y="1498625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Viroid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6749504" y="1498625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Prion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640556" y="1899121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Nukleinsav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678460" y="1899121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DNS vagy RNS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4713982" y="1899121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Csak RNS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6749504" y="1899121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Nincs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640556" y="2299618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Fehérje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2678460" y="2299618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Van (kapszid)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4713982" y="2299618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Nincs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6749504" y="2299618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Van (hibás)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40556" y="2700114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Gazda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2678460" y="2700114"/>
            <a:ext cx="175170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Növény, állat, ember, baktérium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4713982" y="2700114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Csak növény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6749504" y="2700114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Állat, ember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640556" y="3322067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Példa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2678460" y="3322067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Influenza, HIV, SARS-CoV-2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4713982" y="3322067"/>
            <a:ext cx="220890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Burgonya orsógumósság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6749504" y="3322067"/>
            <a:ext cx="22112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Kergemarhakór, CJD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496119" y="3789908"/>
            <a:ext cx="8151763" cy="759768"/>
          </a:xfrm>
          <a:prstGeom prst="roundRect">
            <a:avLst>
              <a:gd name="adj" fmla="val 7714"/>
            </a:avLst>
          </a:prstGeom>
          <a:solidFill>
            <a:srgbClr val="022349"/>
          </a:solidFill>
          <a:ln/>
        </p:spPr>
      </p:sp>
      <p:pic>
        <p:nvPicPr>
          <p:cNvPr id="2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45" y="3989784"/>
            <a:ext cx="174427" cy="139526"/>
          </a:xfrm>
          <a:prstGeom prst="rect">
            <a:avLst/>
          </a:prstGeom>
        </p:spPr>
      </p:pic>
      <p:sp>
        <p:nvSpPr>
          <p:cNvPr id="28" name="Text 25"/>
          <p:cNvSpPr/>
          <p:nvPr/>
        </p:nvSpPr>
        <p:spPr>
          <a:xfrm>
            <a:off x="949598" y="3948336"/>
            <a:ext cx="755875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0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Gondolkodtató:</a:t>
            </a:r>
            <a:pPr algn="l" indent="0" marL="0">
              <a:lnSpc>
                <a:spcPct val="1320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Ha a prionokban nincs DNS vagy RNS, hogyan képesek mégis „szaporodni"? → A meglévő egészséges fehérjéket alakítják át hibássá kontakttal — nem klasszikus szaporodás, hanem láncreakció.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2026-06-18T08:56:14Z</dcterms:created>
  <dcterms:modified xsi:type="dcterms:W3CDTF">2026-06-18T08:56:14Z</dcterms:modified>
</cp:coreProperties>
</file>