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Inter Medium"/>
      <p:regular r:id="rId201314"/>
    </p:embeddedFont>
    <p:embeddedFont>
      <p:font typeface="Inter Light"/>
      <p:regular r:id="rId201315"/>
    </p:embeddedFont>
    <p:embeddedFont>
      <p:font typeface="Inter Thin"/>
      <p:regular r:id="rId201316"/>
    </p:embeddedFont>
    <p:embeddedFont>
      <p:font typeface="Inter ExtraLight"/>
      <p:regular r:id="rId201317"/>
    </p:embeddedFont>
    <p:embeddedFont>
      <p:font typeface="Inter SemiBold"/>
      <p:regular r:id="rId201318"/>
    </p:embeddedFont>
    <p:embeddedFont>
      <p:font typeface="Inter Bold"/>
      <p:regular r:id="rId201319"/>
    </p:embeddedFont>
    <p:embeddedFont>
      <p:font typeface="Inter ExtraBold"/>
      <p:regular r:id="rId201320"/>
    </p:embeddedFont>
    <p:embeddedFont>
      <p:font typeface="Inter"/>
      <p:regular r:id="rId201321"/>
    </p:embeddedFont>
    <p:embeddedFont>
      <p:font typeface="Inter Black"/>
      <p:regular r:id="rId201322"/>
    </p:embeddedFont>
    <p:embeddedFont>
      <p:font typeface="Petrona Thin"/>
      <p:regular r:id="rId201323"/>
    </p:embeddedFont>
    <p:embeddedFont>
      <p:font typeface="Petrona ExtraLight"/>
      <p:regular r:id="rId201324"/>
    </p:embeddedFont>
    <p:embeddedFont>
      <p:font typeface="Petrona Light"/>
      <p:regular r:id="rId201325"/>
    </p:embeddedFont>
    <p:embeddedFont>
      <p:font typeface="Petrona"/>
      <p:regular r:id="rId201326"/>
    </p:embeddedFont>
    <p:embeddedFont>
      <p:font typeface="Petrona Medium"/>
      <p:regular r:id="rId201327"/>
    </p:embeddedFont>
    <p:embeddedFont>
      <p:font typeface="Petrona SemiBold"/>
      <p:regular r:id="rId201328"/>
    </p:embeddedFont>
    <p:embeddedFont>
      <p:font typeface="Petrona Bold"/>
      <p:regular r:id="rId201329"/>
    </p:embeddedFont>
    <p:embeddedFont>
      <p:font typeface="Petrona ExtraBold"/>
      <p:regular r:id="rId201330"/>
    </p:embeddedFont>
    <p:embeddedFont>
      <p:font typeface="Petrona Black"/>
      <p:regular r:id="rId20133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Relationship Id="rId201318" Target="fonts/201318.fntdata" Type="http://schemas.openxmlformats.org/officeDocument/2006/relationships/font"/><Relationship Id="rId201319" Target="fonts/201319.fntdata" Type="http://schemas.openxmlformats.org/officeDocument/2006/relationships/font"/><Relationship Id="rId201320" Target="fonts/201320.fntdata" Type="http://schemas.openxmlformats.org/officeDocument/2006/relationships/font"/><Relationship Id="rId201321" Target="fonts/201321.fntdata" Type="http://schemas.openxmlformats.org/officeDocument/2006/relationships/font"/><Relationship Id="rId201322" Target="fonts/201322.fntdata" Type="http://schemas.openxmlformats.org/officeDocument/2006/relationships/font"/><Relationship Id="rId201323" Target="fonts/201323.fntdata" Type="http://schemas.openxmlformats.org/officeDocument/2006/relationships/font"/><Relationship Id="rId201324" Target="fonts/201324.fntdata" Type="http://schemas.openxmlformats.org/officeDocument/2006/relationships/font"/><Relationship Id="rId201325" Target="fonts/201325.fntdata" Type="http://schemas.openxmlformats.org/officeDocument/2006/relationships/font"/><Relationship Id="rId201326" Target="fonts/201326.fntdata" Type="http://schemas.openxmlformats.org/officeDocument/2006/relationships/font"/><Relationship Id="rId201327" Target="fonts/201327.fntdata" Type="http://schemas.openxmlformats.org/officeDocument/2006/relationships/font"/><Relationship Id="rId201328" Target="fonts/201328.fntdata" Type="http://schemas.openxmlformats.org/officeDocument/2006/relationships/font"/><Relationship Id="rId201329" Target="fonts/201329.fntdata" Type="http://schemas.openxmlformats.org/officeDocument/2006/relationships/font"/><Relationship Id="rId201330" Target="fonts/201330.fntdata" Type="http://schemas.openxmlformats.org/officeDocument/2006/relationships/font"/><Relationship Id="rId201331" Target="fonts/201331.fntdata" Type="http://schemas.openxmlformats.org/officeDocument/2006/relationships/font"/><Relationship Id="rId201332" Target="fonts/201332.fntdata" Type="http://schemas.openxmlformats.org/officeDocument/2006/relationships/font"/><Relationship Id="rId201333" Target="fonts/201333.fntdata" Type="http://schemas.openxmlformats.org/officeDocument/2006/relationships/font"/><Relationship Id="rId201334" Target="fonts/201334.fntdata" Type="http://schemas.openxmlformats.org/officeDocument/2006/relationships/font"/><Relationship Id="rId201335" Target="fonts/201335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2.png"/><Relationship Id="rId5" Type="http://schemas.openxmlformats.org/officeDocument/2006/relationships/image" Target="../media/image-8-3.svg"/><Relationship Id="rId6" Type="http://schemas.openxmlformats.org/officeDocument/2006/relationships/image" Target="../media/image-8-2.png"/><Relationship Id="rId7" Type="http://schemas.openxmlformats.org/officeDocument/2006/relationships/image" Target="../media/image-8-3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692176"/>
            <a:ext cx="4178573" cy="46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Petőfi Sándor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3925119" y="2369939"/>
            <a:ext cx="5179963" cy="641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szabadság költője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3925119" y="3224436"/>
            <a:ext cx="5179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1823–1849 · Kiskőröstől a nemzeti legendáig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03250"/>
            <a:ext cx="4722763" cy="8140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Örökség: A szabadság nem múlik</a:t>
            </a:r>
            <a:endParaRPr lang="en-US" sz="2550" dirty="0"/>
          </a:p>
        </p:txBody>
      </p:sp>
      <p:sp>
        <p:nvSpPr>
          <p:cNvPr id="4" name="Text 1"/>
          <p:cNvSpPr/>
          <p:nvPr/>
        </p:nvSpPr>
        <p:spPr>
          <a:xfrm>
            <a:off x="496119" y="1380083"/>
            <a:ext cx="4722763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Petőfi Sándor nem csupán történelmi alak — a magyar identitás élő része. Költészete ma is inspirál irodalomban, zenében és közéletben egyaránt.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496119" y="1874193"/>
            <a:ext cx="2307134" cy="1564779"/>
          </a:xfrm>
          <a:prstGeom prst="roundRect">
            <a:avLst>
              <a:gd name="adj" fmla="val 3330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24855" y="2002929"/>
            <a:ext cx="372070" cy="372070"/>
          </a:xfrm>
          <a:prstGeom prst="roundRect">
            <a:avLst>
              <a:gd name="adj" fmla="val 15358477"/>
            </a:avLst>
          </a:prstGeom>
          <a:solidFill>
            <a:srgbClr val="007EBD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174" y="2105174"/>
            <a:ext cx="167432" cy="16743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4855" y="2483495"/>
            <a:ext cx="1628105" cy="203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Nemzeti identitás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624855" y="2752130"/>
            <a:ext cx="2049661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magyar kultúra és öntudat szerves része, minden generáció számára megújuló jelentéssel.</a:t>
            </a:r>
            <a:endParaRPr lang="en-US" sz="950" dirty="0"/>
          </a:p>
        </p:txBody>
      </p:sp>
      <p:sp>
        <p:nvSpPr>
          <p:cNvPr id="10" name="Shape 6"/>
          <p:cNvSpPr/>
          <p:nvPr/>
        </p:nvSpPr>
        <p:spPr>
          <a:xfrm>
            <a:off x="2911748" y="1874193"/>
            <a:ext cx="2307134" cy="1564779"/>
          </a:xfrm>
          <a:prstGeom prst="roundRect">
            <a:avLst>
              <a:gd name="adj" fmla="val 3330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3040484" y="2002929"/>
            <a:ext cx="372070" cy="372070"/>
          </a:xfrm>
          <a:prstGeom prst="roundRect">
            <a:avLst>
              <a:gd name="adj" fmla="val 15358477"/>
            </a:avLst>
          </a:prstGeom>
          <a:solidFill>
            <a:srgbClr val="007EBD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2804" y="2105174"/>
            <a:ext cx="167432" cy="16743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040484" y="2483495"/>
            <a:ext cx="1628105" cy="203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Örök inspiráció</a:t>
            </a:r>
            <a:endParaRPr lang="en-US" sz="1250" dirty="0"/>
          </a:p>
        </p:txBody>
      </p:sp>
      <p:sp>
        <p:nvSpPr>
          <p:cNvPr id="14" name="Text 9"/>
          <p:cNvSpPr/>
          <p:nvPr/>
        </p:nvSpPr>
        <p:spPr>
          <a:xfrm>
            <a:off x="3040484" y="2752130"/>
            <a:ext cx="2049661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Költészete ma is hatással van az irodalomra, a zenére és a közéleti gondolkodásra.</a:t>
            </a:r>
            <a:endParaRPr lang="en-US" sz="950" dirty="0"/>
          </a:p>
        </p:txBody>
      </p:sp>
      <p:sp>
        <p:nvSpPr>
          <p:cNvPr id="15" name="Shape 10"/>
          <p:cNvSpPr/>
          <p:nvPr/>
        </p:nvSpPr>
        <p:spPr>
          <a:xfrm>
            <a:off x="496119" y="3547467"/>
            <a:ext cx="4722763" cy="1192709"/>
          </a:xfrm>
          <a:prstGeom prst="roundRect">
            <a:avLst>
              <a:gd name="adj" fmla="val 4368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624855" y="3676204"/>
            <a:ext cx="372070" cy="372070"/>
          </a:xfrm>
          <a:prstGeom prst="roundRect">
            <a:avLst>
              <a:gd name="adj" fmla="val 15358477"/>
            </a:avLst>
          </a:prstGeom>
          <a:solidFill>
            <a:srgbClr val="007EBD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174" y="3778448"/>
            <a:ext cx="167432" cy="16743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24855" y="4156770"/>
            <a:ext cx="1628105" cy="203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Szabadság</a:t>
            </a:r>
            <a:endParaRPr lang="en-US" sz="1250" dirty="0"/>
          </a:p>
        </p:txBody>
      </p:sp>
      <p:sp>
        <p:nvSpPr>
          <p:cNvPr id="19" name="Text 13"/>
          <p:cNvSpPr/>
          <p:nvPr/>
        </p:nvSpPr>
        <p:spPr>
          <a:xfrm>
            <a:off x="624855" y="4425404"/>
            <a:ext cx="4465290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Üzenete ma is aktuális: </a:t>
            </a:r>
            <a:pPr algn="l" indent="0" marL="0">
              <a:lnSpc>
                <a:spcPct val="125000"/>
              </a:lnSpc>
              <a:buNone/>
            </a:pPr>
            <a:r>
              <a:rPr lang="en-US" sz="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Legyen a szabadságé a jövőnk!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638324"/>
            <a:ext cx="4722763" cy="9303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kezdetek: Kiskőröstől a vándorévekig</a:t>
            </a:r>
            <a:endParaRPr lang="en-US" sz="2900" dirty="0"/>
          </a:p>
        </p:txBody>
      </p:sp>
      <p:sp>
        <p:nvSpPr>
          <p:cNvPr id="4" name="Shape 1"/>
          <p:cNvSpPr/>
          <p:nvPr/>
        </p:nvSpPr>
        <p:spPr>
          <a:xfrm>
            <a:off x="496119" y="1781249"/>
            <a:ext cx="2290465" cy="1517898"/>
          </a:xfrm>
          <a:prstGeom prst="roundRect">
            <a:avLst>
              <a:gd name="adj" fmla="val 3923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640" y="1927771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Születés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42640" y="2245370"/>
            <a:ext cx="1997422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1823. január 1., Kiskőrös. Szülei: Petrovics István mészáros és Hrúz Mária.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2928342" y="1781249"/>
            <a:ext cx="2290539" cy="1517898"/>
          </a:xfrm>
          <a:prstGeom prst="roundRect">
            <a:avLst>
              <a:gd name="adj" fmla="val 3923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074863" y="1927771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Tanulmányok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3074863" y="2245370"/>
            <a:ext cx="199749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Kilenc különböző iskolában tanult — Kiskőröstől Pestig, a folyamatos költözés jellemezte gyermekkorát.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96119" y="3440906"/>
            <a:ext cx="4722763" cy="1064270"/>
          </a:xfrm>
          <a:prstGeom prst="roundRect">
            <a:avLst>
              <a:gd name="adj" fmla="val 5595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2640" y="3587428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Kudarcok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42640" y="3905027"/>
            <a:ext cx="442972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színészet és a katonaság egyaránt csődöt mondott, de a költészet iránti elhivatottság töretlen maradt.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104751"/>
            <a:ext cx="5177582" cy="293392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24339" y="578867"/>
            <a:ext cx="742727" cy="266402"/>
          </a:xfrm>
          <a:prstGeom prst="roundRect">
            <a:avLst>
              <a:gd name="adj" fmla="val 17880"/>
            </a:avLst>
          </a:prstGeom>
          <a:solidFill>
            <a:srgbClr val="CCEEFF"/>
          </a:solidFill>
          <a:ln/>
        </p:spPr>
      </p:sp>
      <p:sp>
        <p:nvSpPr>
          <p:cNvPr id="4" name="Text 1"/>
          <p:cNvSpPr/>
          <p:nvPr/>
        </p:nvSpPr>
        <p:spPr>
          <a:xfrm>
            <a:off x="6109395" y="621357"/>
            <a:ext cx="1029816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1839–1843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6024339" y="901973"/>
            <a:ext cx="2628230" cy="9303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lázadó lélek útja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6024339" y="1974056"/>
            <a:ext cx="2628230" cy="26225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spcAft>
                <a:spcPts val="1000"/>
              </a:spcAft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Önkéntes katonaként szolgált, de gyenge fizikuma miatt leszerelték. Ezután évekig vándorolt az országban — nélkülözött, fellépett vándorszínészként, és elszántan kereste a helyét a világban.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Végül Pestre érkezett, ahol kisegítő munkásként dolgozott a Nemzeti Színházban. A szegénység ellenére soha nem adta fel: a költészet volt az egyetlen biztos pont az életében.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37381"/>
            <a:ext cx="4910882" cy="46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Művészi kiteljesedés: 1844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496119" y="1586061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Egyetlen év alatt Petőfi a semmiből a magyar irodalom csúcsára emelkedett.</a:t>
            </a:r>
            <a:endParaRPr lang="en-US" sz="1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972345"/>
            <a:ext cx="1507480" cy="93166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3081189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helység kalapácsa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496119" y="3398788"/>
            <a:ext cx="259913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komikus eposz azonnal meghódította az olvasókat — Petőfi humora és nyelvi leleménye páratlan volt.</a:t>
            </a:r>
            <a:endParaRPr lang="en-US" sz="11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33" y="1972345"/>
            <a:ext cx="1507480" cy="93166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272433" y="3081189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János vitéz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3272433" y="3398788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magyar irodalom legkedveltebb elbeszélő költeménye — máig az iskolai tananyag alapköve.</a:t>
            </a:r>
            <a:endParaRPr lang="en-US" sz="11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47" y="1972345"/>
            <a:ext cx="1507480" cy="93166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48747" y="3081189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Tízek Társasága</a:t>
            </a:r>
            <a:endParaRPr lang="en-US" sz="1450" dirty="0"/>
          </a:p>
        </p:txBody>
      </p:sp>
      <p:sp>
        <p:nvSpPr>
          <p:cNvPr id="12" name="Text 7"/>
          <p:cNvSpPr/>
          <p:nvPr/>
        </p:nvSpPr>
        <p:spPr>
          <a:xfrm>
            <a:off x="6048747" y="3398788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költői hírnév megalapozása és a fiatal írók közössége, amely meghatározta a kor irodalmi irányát.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34380"/>
            <a:ext cx="1503462" cy="233660"/>
          </a:xfrm>
          <a:prstGeom prst="roundRect">
            <a:avLst>
              <a:gd name="adj" fmla="val 18475"/>
            </a:avLst>
          </a:prstGeom>
          <a:noFill/>
          <a:ln/>
          <a:effectLst>
            <a:outerShdw sx="100000" sy="100000" kx="0" ky="0" algn="bl" rotWithShape="0" blurRad="101600" dist="50800" dir="16200000">
              <a:srgbClr val="007ebd">
                <a:alpha val="100000"/>
              </a:srgbClr>
            </a:outerShdw>
          </a:effectLst>
        </p:spPr>
      </p:sp>
      <p:sp>
        <p:nvSpPr>
          <p:cNvPr id="3" name="Text 1"/>
          <p:cNvSpPr/>
          <p:nvPr/>
        </p:nvSpPr>
        <p:spPr>
          <a:xfrm>
            <a:off x="573137" y="672852"/>
            <a:ext cx="1806625" cy="156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800" dirty="0">
                <a:solidFill>
                  <a:srgbClr val="007EB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SZERELEM ÉS MAGÁNÉLET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96119" y="914549"/>
            <a:ext cx="3106564" cy="421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Júlia és a múzsák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496119" y="1452488"/>
            <a:ext cx="2649364" cy="2064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Petőfi életét számos nő inspirálta — Csapó Etelke, Mednyányszky Berta, Prielle Kornélia —, de igazi társa </a:t>
            </a:r>
            <a:pPr algn="l" indent="0" marL="0">
              <a:lnSpc>
                <a:spcPct val="127000"/>
              </a:lnSpc>
              <a:buNone/>
            </a:pPr>
            <a:r>
              <a:rPr lang="en-US" sz="1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Szendrey Júlia</a:t>
            </a:r>
            <a:pPr algn="l" indent="0" marL="0">
              <a:lnSpc>
                <a:spcPct val="127000"/>
              </a:lnSpc>
              <a:spcAft>
                <a:spcPts val="800"/>
              </a:spcAft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lett.</a:t>
            </a:r>
            <a:endParaRPr lang="en-US" sz="1000" dirty="0"/>
          </a:p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1847-ben házasodtak össze. Júlia nemcsak élettársa, hanem ihletője is volt a legmélyebb verseknek. A </a:t>
            </a:r>
            <a:pPr algn="l" indent="0" marL="0">
              <a:lnSpc>
                <a:spcPct val="127000"/>
              </a:lnSpc>
              <a:buNone/>
            </a:pPr>
            <a:r>
              <a:rPr lang="en-US" sz="10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Szeptember végén</a:t>
            </a:r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szerelmi költészet csúcspontja — a búcsú és az örök hűség egyszerre szólal meg benne.</a:t>
            </a:r>
            <a:endParaRPr lang="en-US" sz="1000" dirty="0"/>
          </a:p>
        </p:txBody>
      </p:sp>
      <p:sp>
        <p:nvSpPr>
          <p:cNvPr id="6" name="Shape 4"/>
          <p:cNvSpPr/>
          <p:nvPr/>
        </p:nvSpPr>
        <p:spPr>
          <a:xfrm>
            <a:off x="496119" y="3647554"/>
            <a:ext cx="2649364" cy="861492"/>
          </a:xfrm>
          <a:prstGeom prst="roundRect">
            <a:avLst>
              <a:gd name="adj" fmla="val 6264"/>
            </a:avLst>
          </a:prstGeom>
          <a:solidFill>
            <a:srgbClr val="CCEEFF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557" y="3838501"/>
            <a:ext cx="160586" cy="12843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13581" y="3784402"/>
            <a:ext cx="2103462" cy="5877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„Szép volt, fiatal volt, s elmult — mint a rózsa, melyet a vihar letépett."</a:t>
            </a:r>
            <a:endParaRPr lang="en-US" sz="10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77" y="666229"/>
            <a:ext cx="5081215" cy="38108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650751"/>
            <a:ext cx="4847258" cy="46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1848: A forradalom vezére</a:t>
            </a:r>
            <a:endParaRPr lang="en-US" sz="2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119" y="1328514"/>
            <a:ext cx="708794" cy="105474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75671" y="1470273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Március 15.</a:t>
            </a:r>
            <a:endParaRPr lang="en-US" sz="1450" dirty="0"/>
          </a:p>
        </p:txBody>
      </p:sp>
      <p:sp>
        <p:nvSpPr>
          <p:cNvPr id="6" name="Text 2"/>
          <p:cNvSpPr/>
          <p:nvPr/>
        </p:nvSpPr>
        <p:spPr>
          <a:xfrm>
            <a:off x="4775671" y="1787872"/>
            <a:ext cx="387221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márciusi ifjak élén a Nemzeti Múzeum lépcsőjén — a magyar szabadság szimbolikus pillanata.</a:t>
            </a:r>
            <a:endParaRPr lang="en-US" sz="11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119" y="2383259"/>
            <a:ext cx="708794" cy="105474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75671" y="2525018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Nemzeti dal</a:t>
            </a:r>
            <a:endParaRPr lang="en-US" sz="1450" dirty="0"/>
          </a:p>
        </p:txBody>
      </p:sp>
      <p:sp>
        <p:nvSpPr>
          <p:cNvPr id="9" name="Text 4"/>
          <p:cNvSpPr/>
          <p:nvPr/>
        </p:nvSpPr>
        <p:spPr>
          <a:xfrm>
            <a:off x="4775671" y="2842617"/>
            <a:ext cx="387221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„Talpra magyar, hí a haza!" — a szabadságharc legfőbb szimbóluma, amelyet ezrek mondtak utána.</a:t>
            </a:r>
            <a:endParaRPr lang="en-US" sz="11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119" y="3438004"/>
            <a:ext cx="708794" cy="105474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775671" y="3579763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12 pont</a:t>
            </a:r>
            <a:endParaRPr lang="en-US" sz="1450" dirty="0"/>
          </a:p>
        </p:txBody>
      </p:sp>
      <p:sp>
        <p:nvSpPr>
          <p:cNvPr id="12" name="Text 6"/>
          <p:cNvSpPr/>
          <p:nvPr/>
        </p:nvSpPr>
        <p:spPr>
          <a:xfrm>
            <a:off x="4775671" y="3897362"/>
            <a:ext cx="387221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követelések megfogalmazása és a politikai cselekvés — Petőfi nemcsak költő, hanem tettek embere is volt.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254100"/>
            <a:ext cx="4849490" cy="46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Barátságok és szövetségek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496119" y="2002780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Petőfi nem egyedül alkotta a magyar szabadság eszméjét — nagy szellemek álltak mellette.</a:t>
            </a:r>
            <a:endParaRPr lang="en-US" sz="1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6119" y="2389063"/>
            <a:ext cx="283518" cy="28351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56816" y="2437730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Arany János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956816" y="2755329"/>
            <a:ext cx="213843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életre szóló szellemi társ és támogató. Levelezésük a magyar irodalom egyik legbecsesebb dokumentuma.</a:t>
            </a:r>
            <a:endParaRPr lang="en-US" sz="11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2433" y="2389063"/>
            <a:ext cx="283518" cy="2835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733130" y="2437730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Kossuth Lajos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3733130" y="2755329"/>
            <a:ext cx="213843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Petőfi mint a forradalom titkára dolgozott Kossuth mellett — a költő és az államférfi szövetsége meghatározó volt.</a:t>
            </a:r>
            <a:endParaRPr lang="en-US" sz="11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8747" y="2389063"/>
            <a:ext cx="283518" cy="28351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509445" y="2437730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Jókai Mór</a:t>
            </a:r>
            <a:endParaRPr lang="en-US" sz="1450" dirty="0"/>
          </a:p>
        </p:txBody>
      </p:sp>
      <p:sp>
        <p:nvSpPr>
          <p:cNvPr id="12" name="Text 7"/>
          <p:cNvSpPr/>
          <p:nvPr/>
        </p:nvSpPr>
        <p:spPr>
          <a:xfrm>
            <a:off x="6509445" y="2755329"/>
            <a:ext cx="2138437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közös pesti évek és a nemzeti ügy iránti elkötelezettség kötötte össze a két írót — barátságuk a forradalmon is túlmutatott.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97546"/>
            <a:ext cx="2663354" cy="7850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szabadságharc költészete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96119" y="2083519"/>
            <a:ext cx="2663354" cy="705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Petőfi versei nem csupán irodalmi alkotások — politikai manifesztumok, amelyekben az élet, a halál és a szabadság kérdései egyszerre szólalnak meg.</a:t>
            </a:r>
            <a:endParaRPr lang="en-US" sz="9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6087" y="515913"/>
            <a:ext cx="5196483" cy="2944639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3687514"/>
            <a:ext cx="2649959" cy="105355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87139" y="3821385"/>
            <a:ext cx="1569913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Az apostol</a:t>
            </a:r>
            <a:endParaRPr lang="en-US" sz="1200" dirty="0"/>
          </a:p>
        </p:txBody>
      </p:sp>
      <p:sp>
        <p:nvSpPr>
          <p:cNvPr id="7" name="Text 3"/>
          <p:cNvSpPr/>
          <p:nvPr/>
        </p:nvSpPr>
        <p:spPr>
          <a:xfrm>
            <a:off x="687139" y="4078114"/>
            <a:ext cx="2325067" cy="5290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Radikális politikai nézeteinek manifesztuma — a forradalmi költészet csúcsa.</a:t>
            </a:r>
            <a:endParaRPr lang="en-US" sz="9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6983" y="3687514"/>
            <a:ext cx="2649959" cy="105355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438004" y="3821385"/>
            <a:ext cx="1929408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Egy gondolat bánt engemet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3438004" y="4078114"/>
            <a:ext cx="2325067" cy="352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élet és halál filozófiai kérdései — mélyen személyes, mégis egyetemes.</a:t>
            </a:r>
            <a:endParaRPr lang="en-US" sz="9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7848" y="3687514"/>
            <a:ext cx="2649959" cy="105355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88869" y="3821385"/>
            <a:ext cx="1569913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Szabadság, szerelem</a:t>
            </a:r>
            <a:endParaRPr lang="en-US" sz="1200" dirty="0"/>
          </a:p>
        </p:txBody>
      </p:sp>
      <p:sp>
        <p:nvSpPr>
          <p:cNvPr id="13" name="Text 7"/>
          <p:cNvSpPr/>
          <p:nvPr/>
        </p:nvSpPr>
        <p:spPr>
          <a:xfrm>
            <a:off x="6188869" y="4078114"/>
            <a:ext cx="2325067" cy="352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„E kettő kell nekem" — a hazafiság és a magánélet tökéletes egysége.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639961"/>
            <a:ext cx="4487094" cy="46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tragikus vég: Segesvár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3925119" y="1317724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1849. július 31.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Petőfi Sándor eltűnt a segesvári csatatéren. A nemzet egy fiatalon elvesztett géniuszt gyászolt.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1930822"/>
            <a:ext cx="4722763" cy="2572643"/>
          </a:xfrm>
          <a:prstGeom prst="roundRect">
            <a:avLst>
              <a:gd name="adj" fmla="val 2314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3929881" y="1935584"/>
            <a:ext cx="2356619" cy="1508373"/>
          </a:xfrm>
          <a:prstGeom prst="rect">
            <a:avLst/>
          </a:prstGeom>
          <a:solidFill>
            <a:srgbClr val="CCEEFF"/>
          </a:solidFill>
          <a:ln/>
        </p:spPr>
      </p:sp>
      <p:sp>
        <p:nvSpPr>
          <p:cNvPr id="7" name="Text 4"/>
          <p:cNvSpPr/>
          <p:nvPr/>
        </p:nvSpPr>
        <p:spPr>
          <a:xfrm>
            <a:off x="4071640" y="2077343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rejtély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4071640" y="2394942"/>
            <a:ext cx="207310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Holttestét soha nem találták meg. Halálának körülményei máig vita tárgyát képezik.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6286500" y="1935584"/>
            <a:ext cx="2356619" cy="1508373"/>
          </a:xfrm>
          <a:prstGeom prst="rect">
            <a:avLst/>
          </a:prstGeom>
          <a:solidFill>
            <a:srgbClr val="CCEEFF"/>
          </a:solidFill>
          <a:ln/>
        </p:spPr>
      </p:sp>
      <p:sp>
        <p:nvSpPr>
          <p:cNvPr id="10" name="Shape 7"/>
          <p:cNvSpPr/>
          <p:nvPr/>
        </p:nvSpPr>
        <p:spPr>
          <a:xfrm>
            <a:off x="6286500" y="1935584"/>
            <a:ext cx="19050" cy="1508373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11" name="Text 8"/>
          <p:cNvSpPr/>
          <p:nvPr/>
        </p:nvSpPr>
        <p:spPr>
          <a:xfrm>
            <a:off x="6428259" y="2077343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veszteség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428259" y="2394942"/>
            <a:ext cx="2073101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Csak 26 évet élt — de e rövid idő alatt örökre beírta magát a magyar és az egyetemes irodalom történetébe.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3929881" y="3443957"/>
            <a:ext cx="4713238" cy="1054745"/>
          </a:xfrm>
          <a:prstGeom prst="rect">
            <a:avLst/>
          </a:prstGeom>
          <a:solidFill>
            <a:srgbClr val="CCEEFF"/>
          </a:solidFill>
          <a:ln/>
        </p:spPr>
      </p:sp>
      <p:sp>
        <p:nvSpPr>
          <p:cNvPr id="14" name="Shape 11"/>
          <p:cNvSpPr/>
          <p:nvPr/>
        </p:nvSpPr>
        <p:spPr>
          <a:xfrm>
            <a:off x="3929881" y="3443957"/>
            <a:ext cx="4713238" cy="1905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15" name="Text 12"/>
          <p:cNvSpPr/>
          <p:nvPr/>
        </p:nvSpPr>
        <p:spPr>
          <a:xfrm>
            <a:off x="4071640" y="3585716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Az örök jelkép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4071640" y="3903315"/>
            <a:ext cx="442972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Neve és költészete a magyar szabadságvágy szimbóluma lett — nemzeti ünnepünk, március 15. az ő nevét idézi.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2026-06-26T06:47:30Z</dcterms:created>
  <dcterms:modified xsi:type="dcterms:W3CDTF">2026-06-26T06:47:30Z</dcterms:modified>
</cp:coreProperties>
</file>