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autoCompressPictures="0" embedTrueTypeFonts="true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embeddedFontLst>
    <p:embeddedFont>
      <p:font typeface="Marcellus"/>
      <p:regular r:id="rId201314"/>
    </p:embeddedFont>
    <p:embeddedFont>
      <p:font typeface="Montserrat"/>
      <p:regular r:id="rId201315"/>
    </p:embeddedFont>
    <p:embeddedFont>
      <p:font typeface="Montserrat Bold"/>
      <p:regular r:id="rId20131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201314" Target="fonts/201314.fntdata" Type="http://schemas.openxmlformats.org/officeDocument/2006/relationships/font"/><Relationship Id="rId201315" Target="fonts/201315.fntdata" Type="http://schemas.openxmlformats.org/officeDocument/2006/relationships/font"/><Relationship Id="rId201316" Target="fonts/201316.fntdata" Type="http://schemas.openxmlformats.org/officeDocument/2006/relationships/font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svg"/><Relationship Id="rId3" Type="http://schemas.openxmlformats.org/officeDocument/2006/relationships/image" Target="../media/image-10-3.png"/><Relationship Id="rId4" Type="http://schemas.openxmlformats.org/officeDocument/2006/relationships/image" Target="../media/image-10-4.svg"/><Relationship Id="rId5" Type="http://schemas.openxmlformats.org/officeDocument/2006/relationships/image" Target="../media/image-10-5.png"/><Relationship Id="rId6" Type="http://schemas.openxmlformats.org/officeDocument/2006/relationships/image" Target="../media/image-10-6.svg"/><Relationship Id="rId7" Type="http://schemas.openxmlformats.org/officeDocument/2006/relationships/image" Target="../media/image-10-7.png"/><Relationship Id="rId8" Type="http://schemas.openxmlformats.org/officeDocument/2006/relationships/image" Target="../media/image-10-8.svg"/><Relationship Id="rId9" Type="http://schemas.openxmlformats.org/officeDocument/2006/relationships/image" Target="../media/image-10-9.png"/><Relationship Id="rId10" Type="http://schemas.openxmlformats.org/officeDocument/2006/relationships/image" Target="../media/image-10-10.svg"/><Relationship Id="rId11" Type="http://schemas.openxmlformats.org/officeDocument/2006/relationships/image" Target="../media/image-10-11.png"/><Relationship Id="rId12" Type="http://schemas.openxmlformats.org/officeDocument/2006/relationships/image" Target="../media/image-10-12.svg"/><Relationship Id="rId13" Type="http://schemas.openxmlformats.org/officeDocument/2006/relationships/image" Target="../media/image-10-13.png"/><Relationship Id="rId14" Type="http://schemas.openxmlformats.org/officeDocument/2006/relationships/slideLayout" Target="../slideLayouts/slideLayout2.xml"/><Relationship Id="rId15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sv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545878"/>
            <a:ext cx="4722763" cy="10596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3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 reformáció irodalma Magyarországon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496119" y="2818135"/>
            <a:ext cx="4722763" cy="3684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16. század vallási és kulturális forradalma, amely örökre megváltoztatta a magyar nyelvet, irodalmat és gondolkodást.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496119" y="3355628"/>
            <a:ext cx="1972791" cy="232395"/>
          </a:xfrm>
          <a:prstGeom prst="roundRect">
            <a:avLst>
              <a:gd name="adj" fmla="val 20497"/>
            </a:avLst>
          </a:prstGeom>
          <a:solidFill>
            <a:srgbClr val="FFE0CC"/>
          </a:solidFill>
          <a:ln/>
        </p:spPr>
      </p:sp>
      <p:sp>
        <p:nvSpPr>
          <p:cNvPr id="6" name="Text 3"/>
          <p:cNvSpPr/>
          <p:nvPr/>
        </p:nvSpPr>
        <p:spPr>
          <a:xfrm>
            <a:off x="581174" y="3398118"/>
            <a:ext cx="2259881" cy="14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8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MAGYAR IRODALOMTÖRTÉNET</a:t>
            </a:r>
            <a:endParaRPr lang="en-US" sz="850" dirty="0"/>
          </a:p>
        </p:txBody>
      </p:sp>
      <p:sp>
        <p:nvSpPr>
          <p:cNvPr id="7" name="Shape 4"/>
          <p:cNvSpPr/>
          <p:nvPr/>
        </p:nvSpPr>
        <p:spPr>
          <a:xfrm>
            <a:off x="2539752" y="3346103"/>
            <a:ext cx="827336" cy="251445"/>
          </a:xfrm>
          <a:prstGeom prst="roundRect">
            <a:avLst>
              <a:gd name="adj" fmla="val 18944"/>
            </a:avLst>
          </a:prstGeom>
          <a:noFill/>
          <a:ln w="9525">
            <a:solidFill>
              <a:srgbClr val="FF954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2634332" y="3398118"/>
            <a:ext cx="1095375" cy="14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85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16. SZÁZAD</a:t>
            </a:r>
            <a:endParaRPr lang="en-US" sz="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19472"/>
            <a:ext cx="4917728" cy="471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28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Kulcsszavak és összefoglalás</a:t>
            </a:r>
            <a:endParaRPr lang="en-US" sz="28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6119" y="1135112"/>
            <a:ext cx="126206" cy="126206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96119" y="1322784"/>
            <a:ext cx="4019624" cy="14288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5" name="Text 2"/>
          <p:cNvSpPr/>
          <p:nvPr/>
        </p:nvSpPr>
        <p:spPr>
          <a:xfrm>
            <a:off x="496119" y="1414463"/>
            <a:ext cx="1814959" cy="235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Reformáció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496119" y="1717774"/>
            <a:ext cx="4019624" cy="15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1517-től induló vallási megújulási mozgalom</a:t>
            </a:r>
            <a:endParaRPr lang="en-US" sz="9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8183" y="1135112"/>
            <a:ext cx="126206" cy="126206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4628183" y="1322784"/>
            <a:ext cx="4019699" cy="14288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9" name="Text 5"/>
          <p:cNvSpPr/>
          <p:nvPr/>
        </p:nvSpPr>
        <p:spPr>
          <a:xfrm>
            <a:off x="4628183" y="1414463"/>
            <a:ext cx="1814959" cy="235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Anyanyelv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4628183" y="1717774"/>
            <a:ext cx="4019699" cy="15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magyar nyelv előtérbe kerülése a vallási életben</a:t>
            </a:r>
            <a:endParaRPr lang="en-US" sz="9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119" y="2098923"/>
            <a:ext cx="126206" cy="126206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496119" y="2286595"/>
            <a:ext cx="4019624" cy="14288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3" name="Text 8"/>
          <p:cNvSpPr/>
          <p:nvPr/>
        </p:nvSpPr>
        <p:spPr>
          <a:xfrm>
            <a:off x="496119" y="2378273"/>
            <a:ext cx="1814959" cy="235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Vizsolyi Biblia</a:t>
            </a:r>
            <a:endParaRPr lang="en-US" sz="1400" dirty="0"/>
          </a:p>
        </p:txBody>
      </p:sp>
      <p:sp>
        <p:nvSpPr>
          <p:cNvPr id="14" name="Text 9"/>
          <p:cNvSpPr/>
          <p:nvPr/>
        </p:nvSpPr>
        <p:spPr>
          <a:xfrm>
            <a:off x="496119" y="2681585"/>
            <a:ext cx="4019624" cy="15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Károli Gáspár 1590-es teljes magyar bibliafordítása</a:t>
            </a:r>
            <a:endParaRPr lang="en-US" sz="950" dirty="0"/>
          </a:p>
        </p:txBody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8183" y="2098923"/>
            <a:ext cx="126206" cy="126206"/>
          </a:xfrm>
          <a:prstGeom prst="rect">
            <a:avLst/>
          </a:prstGeom>
        </p:spPr>
      </p:pic>
      <p:sp>
        <p:nvSpPr>
          <p:cNvPr id="16" name="Shape 10"/>
          <p:cNvSpPr/>
          <p:nvPr/>
        </p:nvSpPr>
        <p:spPr>
          <a:xfrm>
            <a:off x="4628183" y="2286595"/>
            <a:ext cx="4019699" cy="14288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7" name="Text 11"/>
          <p:cNvSpPr/>
          <p:nvPr/>
        </p:nvSpPr>
        <p:spPr>
          <a:xfrm>
            <a:off x="4628183" y="2378273"/>
            <a:ext cx="1814959" cy="235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Hitvitázó irodalom</a:t>
            </a:r>
            <a:endParaRPr lang="en-US" sz="1400" dirty="0"/>
          </a:p>
        </p:txBody>
      </p:sp>
      <p:sp>
        <p:nvSpPr>
          <p:cNvPr id="18" name="Text 12"/>
          <p:cNvSpPr/>
          <p:nvPr/>
        </p:nvSpPr>
        <p:spPr>
          <a:xfrm>
            <a:off x="4628183" y="2681585"/>
            <a:ext cx="4019699" cy="15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Érvek és ellenérvek a vallási nézetek ütköztetésére</a:t>
            </a:r>
            <a:endParaRPr lang="en-US" sz="950" dirty="0"/>
          </a:p>
        </p:txBody>
      </p:sp>
      <p:pic>
        <p:nvPicPr>
          <p:cNvPr id="19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6119" y="3062734"/>
            <a:ext cx="126206" cy="126206"/>
          </a:xfrm>
          <a:prstGeom prst="rect">
            <a:avLst/>
          </a:prstGeom>
        </p:spPr>
      </p:pic>
      <p:sp>
        <p:nvSpPr>
          <p:cNvPr id="20" name="Shape 13"/>
          <p:cNvSpPr/>
          <p:nvPr/>
        </p:nvSpPr>
        <p:spPr>
          <a:xfrm>
            <a:off x="496119" y="3250406"/>
            <a:ext cx="4019624" cy="14288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21" name="Text 14"/>
          <p:cNvSpPr/>
          <p:nvPr/>
        </p:nvSpPr>
        <p:spPr>
          <a:xfrm>
            <a:off x="496119" y="3342084"/>
            <a:ext cx="1814959" cy="235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Egyházi ének</a:t>
            </a:r>
            <a:endParaRPr lang="en-US" sz="1400" dirty="0"/>
          </a:p>
        </p:txBody>
      </p:sp>
      <p:sp>
        <p:nvSpPr>
          <p:cNvPr id="22" name="Text 15"/>
          <p:cNvSpPr/>
          <p:nvPr/>
        </p:nvSpPr>
        <p:spPr>
          <a:xfrm>
            <a:off x="496119" y="3645396"/>
            <a:ext cx="4019624" cy="15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Magyar nyelvű zsoltárok és dicséretek</a:t>
            </a:r>
            <a:endParaRPr lang="en-US" sz="950" dirty="0"/>
          </a:p>
        </p:txBody>
      </p:sp>
      <p:pic>
        <p:nvPicPr>
          <p:cNvPr id="23" name="Image 5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28183" y="3062734"/>
            <a:ext cx="126206" cy="126206"/>
          </a:xfrm>
          <a:prstGeom prst="rect">
            <a:avLst/>
          </a:prstGeom>
        </p:spPr>
      </p:pic>
      <p:sp>
        <p:nvSpPr>
          <p:cNvPr id="24" name="Shape 16"/>
          <p:cNvSpPr/>
          <p:nvPr/>
        </p:nvSpPr>
        <p:spPr>
          <a:xfrm>
            <a:off x="4628183" y="3250406"/>
            <a:ext cx="4019699" cy="14288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25" name="Text 17"/>
          <p:cNvSpPr/>
          <p:nvPr/>
        </p:nvSpPr>
        <p:spPr>
          <a:xfrm>
            <a:off x="4628183" y="3342084"/>
            <a:ext cx="1814959" cy="235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Alkotók</a:t>
            </a:r>
            <a:endParaRPr lang="en-US" sz="1400" dirty="0"/>
          </a:p>
        </p:txBody>
      </p:sp>
      <p:sp>
        <p:nvSpPr>
          <p:cNvPr id="26" name="Text 18"/>
          <p:cNvSpPr/>
          <p:nvPr/>
        </p:nvSpPr>
        <p:spPr>
          <a:xfrm>
            <a:off x="4628183" y="3645396"/>
            <a:ext cx="4019699" cy="155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Bornemisza Péter, Heltai Gáspár, Károli Gáspár</a:t>
            </a:r>
            <a:endParaRPr lang="en-US" sz="950" dirty="0"/>
          </a:p>
        </p:txBody>
      </p:sp>
      <p:sp>
        <p:nvSpPr>
          <p:cNvPr id="27" name="Shape 19"/>
          <p:cNvSpPr/>
          <p:nvPr/>
        </p:nvSpPr>
        <p:spPr>
          <a:xfrm>
            <a:off x="496119" y="4021708"/>
            <a:ext cx="8151763" cy="575816"/>
          </a:xfrm>
          <a:prstGeom prst="roundRect">
            <a:avLst>
              <a:gd name="adj" fmla="val 9210"/>
            </a:avLst>
          </a:prstGeom>
          <a:solidFill>
            <a:srgbClr val="FFD1B3"/>
          </a:solidFill>
          <a:ln/>
        </p:spPr>
      </p:sp>
      <p:pic>
        <p:nvPicPr>
          <p:cNvPr id="28" name="Image 6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2325" y="4179466"/>
            <a:ext cx="157758" cy="126206"/>
          </a:xfrm>
          <a:prstGeom prst="rect">
            <a:avLst/>
          </a:prstGeom>
        </p:spPr>
      </p:pic>
      <p:sp>
        <p:nvSpPr>
          <p:cNvPr id="29" name="Text 20"/>
          <p:cNvSpPr/>
          <p:nvPr/>
        </p:nvSpPr>
        <p:spPr>
          <a:xfrm>
            <a:off x="906289" y="4154463"/>
            <a:ext cx="7615386" cy="3103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reformáció irodalma a magyar kultúra egyik legfontosabb alapköve — öröksége ma is érezhető nyelvünkben és irodalmunkban.</a:t>
            </a:r>
            <a:endParaRPr lang="en-US" sz="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415007"/>
            <a:ext cx="4722763" cy="9271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28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 reformáció fogalma és kialakulása</a:t>
            </a:r>
            <a:endParaRPr lang="en-US" sz="2800" dirty="0"/>
          </a:p>
        </p:txBody>
      </p:sp>
      <p:sp>
        <p:nvSpPr>
          <p:cNvPr id="4" name="Shape 1"/>
          <p:cNvSpPr/>
          <p:nvPr/>
        </p:nvSpPr>
        <p:spPr>
          <a:xfrm>
            <a:off x="3925119" y="1504950"/>
            <a:ext cx="4722763" cy="724495"/>
          </a:xfrm>
          <a:prstGeom prst="roundRect">
            <a:avLst>
              <a:gd name="adj" fmla="val 7191"/>
            </a:avLst>
          </a:prstGeom>
          <a:solidFill>
            <a:srgbClr val="FFFFF4"/>
          </a:solidFill>
          <a:ln w="14288">
            <a:solidFill>
              <a:srgbClr val="FFE0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063380" y="1643211"/>
            <a:ext cx="1783110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Mikor?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4063380" y="1940049"/>
            <a:ext cx="4446240" cy="151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1517-ben indult, amikor Luther közzétette 95 tézisét.</a:t>
            </a:r>
            <a:endParaRPr lang="en-US" sz="950" dirty="0"/>
          </a:p>
        </p:txBody>
      </p:sp>
      <p:sp>
        <p:nvSpPr>
          <p:cNvPr id="7" name="Shape 4"/>
          <p:cNvSpPr/>
          <p:nvPr/>
        </p:nvSpPr>
        <p:spPr>
          <a:xfrm>
            <a:off x="3925119" y="2337941"/>
            <a:ext cx="4722763" cy="724495"/>
          </a:xfrm>
          <a:prstGeom prst="roundRect">
            <a:avLst>
              <a:gd name="adj" fmla="val 7191"/>
            </a:avLst>
          </a:prstGeom>
          <a:solidFill>
            <a:srgbClr val="FFFFF4"/>
          </a:solidFill>
          <a:ln w="14288">
            <a:solidFill>
              <a:srgbClr val="FFE0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063380" y="2476202"/>
            <a:ext cx="1783110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Kik?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4063380" y="2773040"/>
            <a:ext cx="4446240" cy="151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Martin Luther és követői indították el a mozgalom.</a:t>
            </a:r>
            <a:endParaRPr lang="en-US" sz="950" dirty="0"/>
          </a:p>
        </p:txBody>
      </p:sp>
      <p:sp>
        <p:nvSpPr>
          <p:cNvPr id="10" name="Shape 7"/>
          <p:cNvSpPr/>
          <p:nvPr/>
        </p:nvSpPr>
        <p:spPr>
          <a:xfrm>
            <a:off x="3925119" y="3170932"/>
            <a:ext cx="4722763" cy="724495"/>
          </a:xfrm>
          <a:prstGeom prst="roundRect">
            <a:avLst>
              <a:gd name="adj" fmla="val 7191"/>
            </a:avLst>
          </a:prstGeom>
          <a:solidFill>
            <a:srgbClr val="FFFFF4"/>
          </a:solidFill>
          <a:ln w="14288">
            <a:solidFill>
              <a:srgbClr val="FFE0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4063380" y="3309193"/>
            <a:ext cx="1783110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Miért?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4063380" y="3606031"/>
            <a:ext cx="4446240" cy="151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Az egyház megújítása és a vallási élet reformja volt a cél.</a:t>
            </a:r>
            <a:endParaRPr lang="en-US" sz="950" dirty="0"/>
          </a:p>
        </p:txBody>
      </p:sp>
      <p:sp>
        <p:nvSpPr>
          <p:cNvPr id="13" name="Shape 10"/>
          <p:cNvSpPr/>
          <p:nvPr/>
        </p:nvSpPr>
        <p:spPr>
          <a:xfrm>
            <a:off x="3925119" y="4003923"/>
            <a:ext cx="4722763" cy="724495"/>
          </a:xfrm>
          <a:prstGeom prst="roundRect">
            <a:avLst>
              <a:gd name="adj" fmla="val 7191"/>
            </a:avLst>
          </a:prstGeom>
          <a:solidFill>
            <a:srgbClr val="FFFFF4"/>
          </a:solidFill>
          <a:ln w="14288">
            <a:solidFill>
              <a:srgbClr val="FFE0CC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4063380" y="4142184"/>
            <a:ext cx="1783110" cy="23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Hatása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4063380" y="4439022"/>
            <a:ext cx="4446240" cy="151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2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16. század legjelentősebb vallási és kulturális mozgalma.</a:t>
            </a:r>
            <a:endParaRPr lang="en-US" sz="9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489" y="407417"/>
            <a:ext cx="6398047" cy="422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25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 reformáció terjedése Magyarországon</a:t>
            </a:r>
            <a:endParaRPr lang="en-US" sz="2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4489" y="1065833"/>
            <a:ext cx="4970190" cy="28164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925071" y="2144390"/>
            <a:ext cx="2549054" cy="6593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97000"/>
              </a:lnSpc>
              <a:buNone/>
            </a:pPr>
            <a:r>
              <a:rPr lang="en-US" sz="8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</a:t>
            </a:r>
            <a:pPr algn="l" indent="0" marL="0">
              <a:lnSpc>
                <a:spcPct val="97000"/>
              </a:lnSpc>
              <a:buNone/>
            </a:pPr>
            <a:r>
              <a:rPr lang="en-US" sz="8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Mohácsi csata (1526)</a:t>
            </a:r>
            <a:pPr algn="l" indent="0" marL="0">
              <a:lnSpc>
                <a:spcPct val="97000"/>
              </a:lnSpc>
              <a:buNone/>
            </a:pPr>
            <a:r>
              <a:rPr lang="en-US" sz="8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utáni politikai válság kedvezett az új eszmék gyors elterjedésének. A meggyengült királyi hatalom és a társadalmi bizonytalanság megnyitotta az utat a reformáció számára.</a:t>
            </a:r>
            <a:endParaRPr lang="en-US" sz="8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202" y="4084662"/>
            <a:ext cx="3866778" cy="65134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44600" y="4211910"/>
            <a:ext cx="1623938" cy="211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Lutheránus irányzat</a:t>
            </a:r>
            <a:endParaRPr lang="en-US" sz="1250" dirty="0"/>
          </a:p>
        </p:txBody>
      </p:sp>
      <p:sp>
        <p:nvSpPr>
          <p:cNvPr id="7" name="Text 3"/>
          <p:cNvSpPr/>
          <p:nvPr/>
        </p:nvSpPr>
        <p:spPr>
          <a:xfrm>
            <a:off x="844600" y="4476899"/>
            <a:ext cx="3555132" cy="131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97000"/>
              </a:lnSpc>
              <a:buNone/>
            </a:pPr>
            <a:r>
              <a:rPr lang="en-US" sz="8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Észak-Magyarországon és a bányavárosokban terjedt el.</a:t>
            </a:r>
            <a:endParaRPr lang="en-US" sz="8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2659" y="4084662"/>
            <a:ext cx="3866778" cy="65134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787057" y="4211910"/>
            <a:ext cx="1623938" cy="211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Kálvinista irányzat</a:t>
            </a:r>
            <a:endParaRPr lang="en-US" sz="1250" dirty="0"/>
          </a:p>
        </p:txBody>
      </p:sp>
      <p:sp>
        <p:nvSpPr>
          <p:cNvPr id="10" name="Text 5"/>
          <p:cNvSpPr/>
          <p:nvPr/>
        </p:nvSpPr>
        <p:spPr>
          <a:xfrm>
            <a:off x="4787057" y="4476899"/>
            <a:ext cx="3555132" cy="131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97000"/>
              </a:lnSpc>
              <a:buNone/>
            </a:pPr>
            <a:r>
              <a:rPr lang="en-US" sz="8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Kelet-Magyarországon és Erdélyben vált meghatározóvá.</a:t>
            </a:r>
            <a:endParaRPr lang="en-US" sz="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449735"/>
            <a:ext cx="4533007" cy="529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3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Az anyanyelv szerepe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496119" y="2263080"/>
            <a:ext cx="8151763" cy="3684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reformáció egyik legfontosabb újítása, hogy a hívők </a:t>
            </a:r>
            <a:pPr algn="l" indent="0" marL="0">
              <a:lnSpc>
                <a:spcPct val="108000"/>
              </a:lnSpc>
              <a:buNone/>
            </a:pP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saját nyelvükön</a:t>
            </a:r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olvashatták a Bibliát és végezhették az istentiszteletet.</a:t>
            </a:r>
            <a:endParaRPr lang="en-US" sz="11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6119" y="2791048"/>
            <a:ext cx="354360" cy="35436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27658" y="2791048"/>
            <a:ext cx="2037904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Biblia magyarul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1027658" y="3141018"/>
            <a:ext cx="2067595" cy="5527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latin helyett a köznyelven vált hozzáférhetővé a Szentírás.</a:t>
            </a:r>
            <a:endParaRPr lang="en-US" sz="11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2433" y="2791048"/>
            <a:ext cx="354360" cy="35436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803972" y="2791048"/>
            <a:ext cx="2037904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Nyelvfejlődés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3803972" y="3141018"/>
            <a:ext cx="2067595" cy="5527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magyar irodalmi nyelv formálódásának egyik fő hajtóereje.</a:t>
            </a:r>
            <a:endParaRPr lang="en-US" sz="11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48747" y="2791048"/>
            <a:ext cx="354360" cy="35436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580287" y="2791048"/>
            <a:ext cx="2037904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Közösségi élet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6580287" y="3141018"/>
            <a:ext cx="2067595" cy="5527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Az anyanyelvű istentisztelet erősítette a gyülekezeti összetartást.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024458"/>
            <a:ext cx="7229401" cy="529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3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 reformáció irodalmának fő műfajai</a:t>
            </a:r>
            <a:endParaRPr lang="en-US" sz="32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837804"/>
            <a:ext cx="2717229" cy="56703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37877" y="2546598"/>
            <a:ext cx="2037904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Bibliafordítások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637877" y="2896567"/>
            <a:ext cx="2433712" cy="3684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vallási tanítások szélesebb körű terjesztését szolgálták.</a:t>
            </a:r>
            <a:endParaRPr lang="en-US" sz="11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348" y="1837804"/>
            <a:ext cx="2717229" cy="56703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355107" y="2546598"/>
            <a:ext cx="2037904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Hitvitázó irodalom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3355107" y="2896567"/>
            <a:ext cx="2433712" cy="3684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Vallási nézetek ütköztetése, érvek és ellenérvek megfogalmazása.</a:t>
            </a:r>
            <a:endParaRPr lang="en-US" sz="11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578" y="1837804"/>
            <a:ext cx="2717229" cy="56703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72336" y="2546598"/>
            <a:ext cx="2037904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Egyházi énekek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6072336" y="2896567"/>
            <a:ext cx="2433712" cy="5527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Magyar nyelvű zsoltárok és dicséretek, a gyülekezeti élet fontos részei.</a:t>
            </a:r>
            <a:endParaRPr lang="en-US" sz="1100" dirty="0"/>
          </a:p>
        </p:txBody>
      </p:sp>
      <p:sp>
        <p:nvSpPr>
          <p:cNvPr id="12" name="Text 7"/>
          <p:cNvSpPr/>
          <p:nvPr/>
        </p:nvSpPr>
        <p:spPr>
          <a:xfrm>
            <a:off x="496119" y="3750543"/>
            <a:ext cx="8151763" cy="3684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Az egyházi énekek különösen fontos szerepet töltöttek be: a zsoltárok és dicséretek a gyülekezeti istentisztelet nélkülözhetetlen elemeivé váltak, és a reformáció legnépszerűbb irodalmi műfajává nőttek ki magukat.</a:t>
            </a: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98723"/>
            <a:ext cx="5103465" cy="529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3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 korszak jelentős alkotói</a:t>
            </a:r>
            <a:endParaRPr lang="en-US" sz="32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312069"/>
            <a:ext cx="1507480" cy="188431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3373562"/>
            <a:ext cx="2037904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Bornemisza Péter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496119" y="3723531"/>
            <a:ext cx="2599134" cy="9212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Prédikátor és író, aki erkölcsi és vallási kérdésekkel foglalkozott. Jelentős szerepet játszott a magyar próza és a magyar nyelv fejlődésében.</a:t>
            </a:r>
            <a:endParaRPr lang="en-US" sz="11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433" y="1312069"/>
            <a:ext cx="1507480" cy="188431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272433" y="3373562"/>
            <a:ext cx="2037904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Heltai Gáspár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3272433" y="3723531"/>
            <a:ext cx="2599134" cy="736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Író, fordító és nyomdász. Kolozsvári nyomdája jelentős kulturális központ volt, amely a magyar nyelvű könyvek kiadását segítette elő.</a:t>
            </a:r>
            <a:endParaRPr lang="en-US" sz="11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747" y="1312069"/>
            <a:ext cx="1507480" cy="188431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48747" y="3373562"/>
            <a:ext cx="2037904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Károli Gáspár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6048747" y="3723531"/>
            <a:ext cx="2599134" cy="9212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Református prédikátor, az első teljes magyar nyelvű Biblia fordítója. Munkája az egész magyar kultúrtörténet egyik legfontosabb alkotása.</a:t>
            </a:r>
            <a:endParaRPr lang="en-US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051099"/>
            <a:ext cx="6706046" cy="529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3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Bornemisza Péter és Heltai Gáspár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394022" y="1793528"/>
            <a:ext cx="4107135" cy="2298799"/>
          </a:xfrm>
          <a:prstGeom prst="roundRect">
            <a:avLst>
              <a:gd name="adj" fmla="val 4440"/>
            </a:avLst>
          </a:prstGeom>
          <a:solidFill>
            <a:srgbClr val="532418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535781" y="1935287"/>
            <a:ext cx="2495104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Bornemisza Péter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535781" y="2341959"/>
            <a:ext cx="3823618" cy="736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Prédikációi és erkölcsi írásai a mindennapi élet kérdéseit boncolgatták. Stílusa gazdag képekben és példázatokban — a magyar prózairodalom egyik alapköve.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4749701" y="1935287"/>
            <a:ext cx="2495104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6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Heltai Gáspár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4749701" y="2341959"/>
            <a:ext cx="3902943" cy="736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Kolozsvári nyomdája a 16. század egyik legfontosabb kulturális műhelye volt. Magyar nyelvű könyveket adott ki, és aktívan hozzájárult a nyomtatott irodalom terjesztéséhez.</a:t>
            </a:r>
            <a:endParaRPr lang="en-US" sz="1100" dirty="0"/>
          </a:p>
        </p:txBody>
      </p:sp>
      <p:sp>
        <p:nvSpPr>
          <p:cNvPr id="8" name="Shape 6"/>
          <p:cNvSpPr/>
          <p:nvPr/>
        </p:nvSpPr>
        <p:spPr>
          <a:xfrm>
            <a:off x="4749701" y="3238426"/>
            <a:ext cx="3902943" cy="694432"/>
          </a:xfrm>
          <a:prstGeom prst="roundRect">
            <a:avLst>
              <a:gd name="adj" fmla="val 8574"/>
            </a:avLst>
          </a:prstGeom>
          <a:solidFill>
            <a:srgbClr val="B6D6FC"/>
          </a:solidFill>
          <a:ln/>
        </p:spPr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91460" y="3434432"/>
            <a:ext cx="177180" cy="141759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5210398" y="3401392"/>
            <a:ext cx="3300487" cy="3684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Heltai nyomdája Erdély kulturális központjává tette Kolozsvárt.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736029"/>
            <a:ext cx="4805139" cy="529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3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 Vizsolyi Biblia — 1590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496119" y="1478459"/>
            <a:ext cx="4722763" cy="5527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Károli Gáspár munkája az </a:t>
            </a:r>
            <a:pPr algn="l" indent="0" marL="0">
              <a:lnSpc>
                <a:spcPct val="108000"/>
              </a:lnSpc>
              <a:buNone/>
            </a:pP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első teljes magyar nyelvű bibliafordítás</a:t>
            </a:r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amely örökre beírta magát a magyar kultúrtörténetbe.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496119" y="2190676"/>
            <a:ext cx="4722763" cy="2216795"/>
          </a:xfrm>
          <a:prstGeom prst="roundRect">
            <a:avLst>
              <a:gd name="adj" fmla="val 2686"/>
            </a:avLst>
          </a:prstGeom>
          <a:solidFill>
            <a:srgbClr val="FFFFF4"/>
          </a:solidFill>
          <a:ln w="14288">
            <a:solidFill>
              <a:srgbClr val="FFE0CC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510406" y="2204963"/>
            <a:ext cx="2347094" cy="1186235"/>
          </a:xfrm>
          <a:prstGeom prst="rect">
            <a:avLst/>
          </a:prstGeom>
          <a:solidFill>
            <a:srgbClr val="FFFFF4"/>
          </a:solidFill>
          <a:ln/>
        </p:spPr>
      </p:sp>
      <p:sp>
        <p:nvSpPr>
          <p:cNvPr id="7" name="Text 4"/>
          <p:cNvSpPr/>
          <p:nvPr/>
        </p:nvSpPr>
        <p:spPr>
          <a:xfrm>
            <a:off x="652165" y="2346722"/>
            <a:ext cx="2037904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 nyelv öröksége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52165" y="2696691"/>
            <a:ext cx="2063576" cy="5527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Meghatározta a magyar irodalmi nyelv normáit évszázadokra.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2857500" y="2204963"/>
            <a:ext cx="2347094" cy="1186235"/>
          </a:xfrm>
          <a:prstGeom prst="rect">
            <a:avLst/>
          </a:prstGeom>
          <a:solidFill>
            <a:srgbClr val="FFFFF4"/>
          </a:solidFill>
          <a:ln/>
        </p:spPr>
      </p:sp>
      <p:sp>
        <p:nvSpPr>
          <p:cNvPr id="10" name="Shape 7"/>
          <p:cNvSpPr/>
          <p:nvPr/>
        </p:nvSpPr>
        <p:spPr>
          <a:xfrm>
            <a:off x="2857500" y="2204963"/>
            <a:ext cx="19050" cy="1186235"/>
          </a:xfrm>
          <a:prstGeom prst="roundRect">
            <a:avLst>
              <a:gd name="adj" fmla="val 312558"/>
            </a:avLst>
          </a:prstGeom>
          <a:solidFill>
            <a:srgbClr val="FFE0CC"/>
          </a:solidFill>
          <a:ln/>
        </p:spPr>
      </p:sp>
      <p:sp>
        <p:nvSpPr>
          <p:cNvPr id="11" name="Text 8"/>
          <p:cNvSpPr/>
          <p:nvPr/>
        </p:nvSpPr>
        <p:spPr>
          <a:xfrm>
            <a:off x="2999259" y="2346722"/>
            <a:ext cx="2037904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Az irodalom hatása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2999259" y="2696691"/>
            <a:ext cx="2063576" cy="3684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Mintául szolgált későbbi íróknak és költőknek.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510406" y="3391198"/>
            <a:ext cx="4694188" cy="1001985"/>
          </a:xfrm>
          <a:prstGeom prst="rect">
            <a:avLst/>
          </a:prstGeom>
          <a:solidFill>
            <a:srgbClr val="FFFFF4"/>
          </a:solidFill>
          <a:ln/>
        </p:spPr>
      </p:sp>
      <p:sp>
        <p:nvSpPr>
          <p:cNvPr id="14" name="Shape 11"/>
          <p:cNvSpPr/>
          <p:nvPr/>
        </p:nvSpPr>
        <p:spPr>
          <a:xfrm>
            <a:off x="510406" y="3391198"/>
            <a:ext cx="4694188" cy="19050"/>
          </a:xfrm>
          <a:prstGeom prst="roundRect">
            <a:avLst>
              <a:gd name="adj" fmla="val 312558"/>
            </a:avLst>
          </a:prstGeom>
          <a:solidFill>
            <a:srgbClr val="FFE0CC"/>
          </a:solidFill>
          <a:ln/>
        </p:spPr>
      </p:sp>
      <p:sp>
        <p:nvSpPr>
          <p:cNvPr id="15" name="Text 12"/>
          <p:cNvSpPr/>
          <p:nvPr/>
        </p:nvSpPr>
        <p:spPr>
          <a:xfrm>
            <a:off x="652165" y="3532956"/>
            <a:ext cx="2037904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 művelődés alapja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652165" y="3882926"/>
            <a:ext cx="4410670" cy="3684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Az olvasáskultúra és a könyvnyomtatás fejlődését is elősegítette.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7336" y="407045"/>
            <a:ext cx="5845225" cy="405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8000"/>
              </a:lnSpc>
              <a:buNone/>
            </a:pPr>
            <a:r>
              <a:rPr lang="en-US" sz="2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 reformáció irodalmának jelentősége</a:t>
            </a:r>
            <a:endParaRPr lang="en-US" sz="2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336" y="1030709"/>
            <a:ext cx="3612207" cy="361220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09071" y="2363391"/>
            <a:ext cx="3612207" cy="9467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96000"/>
              </a:lnSpc>
              <a:buNone/>
            </a:pPr>
            <a:r>
              <a:rPr lang="en-US" sz="8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reformáció irodalma nem csupán vallási mozgalom eredménye volt — </a:t>
            </a:r>
            <a:pPr algn="l" indent="0" marL="0">
              <a:lnSpc>
                <a:spcPct val="96000"/>
              </a:lnSpc>
              <a:buNone/>
            </a:pPr>
            <a:r>
              <a:rPr lang="en-US" sz="8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alapvető kulturális örökséget</a:t>
            </a:r>
            <a:pPr algn="l" indent="0" marL="0">
              <a:lnSpc>
                <a:spcPct val="96000"/>
              </a:lnSpc>
              <a:spcAft>
                <a:spcPts val="550"/>
              </a:spcAft>
              <a:buNone/>
            </a:pPr>
            <a:r>
              <a:rPr lang="en-US" sz="8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hagyott hátra. A magyar nyelv fejlődése, az olvasáskultúra terjedése és a könyvnyomtatás fellendülése mind szorosan összefonódik ezzel a korszakkal.</a:t>
            </a:r>
            <a:endParaRPr lang="en-US" sz="850" dirty="0"/>
          </a:p>
          <a:p>
            <a:pPr algn="l" indent="0" marL="0">
              <a:lnSpc>
                <a:spcPct val="96000"/>
              </a:lnSpc>
              <a:buNone/>
            </a:pPr>
            <a:r>
              <a:rPr lang="en-US" sz="8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Vizsolyi Bibliától az egyházi énekeken át a hitvitázó írásokig a reformáció irodalma </a:t>
            </a:r>
            <a:pPr algn="l" indent="0" marL="0">
              <a:lnSpc>
                <a:spcPct val="96000"/>
              </a:lnSpc>
              <a:buNone/>
            </a:pPr>
            <a:r>
              <a:rPr lang="en-US" sz="850" b="1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meghatározó szerepet</a:t>
            </a:r>
            <a:pPr algn="l" indent="0" marL="0">
              <a:lnSpc>
                <a:spcPct val="96000"/>
              </a:lnSpc>
              <a:buNone/>
            </a:pPr>
            <a:r>
              <a:rPr lang="en-US" sz="8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játszott a magyar nemzeti identitás formálódásában.</a:t>
            </a:r>
            <a:endParaRPr lang="en-US" sz="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2026-06-12T09:33:21Z</dcterms:created>
  <dcterms:modified xsi:type="dcterms:W3CDTF">2026-06-12T09:33:21Z</dcterms:modified>
</cp:coreProperties>
</file>