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Outfit Bold"/>
      <p:regular r:id="rId201314"/>
    </p:embeddedFont>
    <p:embeddedFont>
      <p:font typeface="Bitter"/>
      <p:regular r:id="rId201315"/>
    </p:embeddedFont>
    <p:embeddedFont>
      <p:font typeface="Bitter Bold"/>
      <p:regular r:id="rId2013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10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1D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2130549"/>
            <a:ext cx="517944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 nagy földrajzi felfedezések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2786137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Új világok nyomában — 10. évfolyam · 45 perc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306041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 világ kitágult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137720" y="2121098"/>
            <a:ext cx="451016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Hogyan változtatta meg a modern ember gondolkodását a Föld méretének felismerése?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2893665"/>
            <a:ext cx="4722763" cy="784324"/>
          </a:xfrm>
          <a:prstGeom prst="roundRect">
            <a:avLst>
              <a:gd name="adj" fmla="val 2711"/>
            </a:avLst>
          </a:prstGeom>
          <a:solidFill>
            <a:srgbClr val="262626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877" y="3094434"/>
            <a:ext cx="177180" cy="14175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85816" y="3056632"/>
            <a:ext cx="4120307" cy="458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✏️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Egyéni reflexió: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 Te melyik felfedező útjára kísértél volna el — és miért?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129382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Miért indultak útnak?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25119" y="1784970"/>
            <a:ext cx="2290465" cy="1270471"/>
          </a:xfrm>
          <a:prstGeom prst="roundRect">
            <a:avLst>
              <a:gd name="adj" fmla="val 1674"/>
            </a:avLst>
          </a:prstGeom>
          <a:solidFill>
            <a:srgbClr val="3B3C3E"/>
          </a:solidFill>
          <a:ln/>
        </p:spPr>
      </p:sp>
      <p:sp>
        <p:nvSpPr>
          <p:cNvPr id="5" name="Text 2"/>
          <p:cNvSpPr/>
          <p:nvPr/>
        </p:nvSpPr>
        <p:spPr>
          <a:xfrm>
            <a:off x="4066877" y="192672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🕌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 Elzárt utak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066877" y="2233240"/>
            <a:ext cx="200694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Az Oszmán Birodalom lezárta a keleti kereskedelmi útvonalakat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357342" y="1784970"/>
            <a:ext cx="2290539" cy="1270471"/>
          </a:xfrm>
          <a:prstGeom prst="roundRect">
            <a:avLst>
              <a:gd name="adj" fmla="val 1674"/>
            </a:avLst>
          </a:prstGeom>
          <a:solidFill>
            <a:srgbClr val="3B3C3E"/>
          </a:solidFill>
          <a:ln/>
        </p:spPr>
      </p:sp>
      <p:sp>
        <p:nvSpPr>
          <p:cNvPr id="8" name="Text 5"/>
          <p:cNvSpPr/>
          <p:nvPr/>
        </p:nvSpPr>
        <p:spPr>
          <a:xfrm>
            <a:off x="6499101" y="192672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💰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 Aranyéhség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99101" y="2233240"/>
            <a:ext cx="20070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Fűszerek, nemesfémek és új piacok iránti vágy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3925119" y="3197200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3B3C3E"/>
          </a:solidFill>
          <a:ln/>
        </p:spPr>
      </p:sp>
      <p:sp>
        <p:nvSpPr>
          <p:cNvPr id="11" name="Text 8"/>
          <p:cNvSpPr/>
          <p:nvPr/>
        </p:nvSpPr>
        <p:spPr>
          <a:xfrm>
            <a:off x="4066877" y="3338959"/>
            <a:ext cx="183706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🔭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 Reneszánsz szellem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066877" y="3645471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Kíváncsiság és a Föld gömbölyűségébe vetett hit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84944"/>
            <a:ext cx="3995291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Technológiai áttörések</a:t>
            </a:r>
            <a:endParaRPr lang="en-US" sz="2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901" y="1402333"/>
            <a:ext cx="5213449" cy="295423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1717" y="1145307"/>
            <a:ext cx="2674144" cy="107029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32029" y="1299418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Karavella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232029" y="1639267"/>
            <a:ext cx="228972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Hosszú tengeri utakra tervezett, gyors és manőverezhető hajó</a:t>
            </a:r>
            <a:endParaRPr lang="en-US" sz="10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1717" y="2344341"/>
            <a:ext cx="2674144" cy="107029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32029" y="2498452"/>
            <a:ext cx="177462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Iránytű &amp; Asztrolábium</a:t>
            </a:r>
            <a:endParaRPr lang="en-US" sz="1300" dirty="0"/>
          </a:p>
        </p:txBody>
      </p:sp>
      <p:sp>
        <p:nvSpPr>
          <p:cNvPr id="9" name="Text 4"/>
          <p:cNvSpPr/>
          <p:nvPr/>
        </p:nvSpPr>
        <p:spPr>
          <a:xfrm>
            <a:off x="6232029" y="2838301"/>
            <a:ext cx="228972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 nyílt tengeri tájékozódás forradalma</a:t>
            </a:r>
            <a:endParaRPr lang="en-US" sz="10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1717" y="3543374"/>
            <a:ext cx="2674144" cy="107029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32029" y="3697486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Térképészet</a:t>
            </a:r>
            <a:endParaRPr lang="en-US" sz="1300" dirty="0"/>
          </a:p>
        </p:txBody>
      </p:sp>
      <p:sp>
        <p:nvSpPr>
          <p:cNvPr id="12" name="Text 6"/>
          <p:cNvSpPr/>
          <p:nvPr/>
        </p:nvSpPr>
        <p:spPr>
          <a:xfrm>
            <a:off x="6232029" y="4037335"/>
            <a:ext cx="228972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Pontosabb világtérképek és hajózási útmutatók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812453"/>
            <a:ext cx="1501080" cy="266402"/>
          </a:xfrm>
          <a:prstGeom prst="roundRect">
            <a:avLst>
              <a:gd name="adj" fmla="val 6386"/>
            </a:avLst>
          </a:prstGeom>
          <a:solidFill>
            <a:srgbClr val="2A2C20"/>
          </a:solidFill>
          <a:ln/>
        </p:spPr>
      </p:sp>
      <p:sp>
        <p:nvSpPr>
          <p:cNvPr id="4" name="Text 1"/>
          <p:cNvSpPr/>
          <p:nvPr/>
        </p:nvSpPr>
        <p:spPr>
          <a:xfrm>
            <a:off x="581174" y="854943"/>
            <a:ext cx="178817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PORTUGÁL ELŐRETÖRÉS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135559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Afrika megkerülése</a:t>
            </a:r>
            <a:endParaRPr lang="en-US" sz="2750" dirty="0"/>
          </a:p>
        </p:txBody>
      </p:sp>
      <p:sp>
        <p:nvSpPr>
          <p:cNvPr id="6" name="Shape 3"/>
          <p:cNvSpPr/>
          <p:nvPr/>
        </p:nvSpPr>
        <p:spPr>
          <a:xfrm>
            <a:off x="655588" y="1791146"/>
            <a:ext cx="19050" cy="2539826"/>
          </a:xfrm>
          <a:prstGeom prst="roundRect">
            <a:avLst>
              <a:gd name="adj" fmla="val 111628"/>
            </a:avLst>
          </a:prstGeom>
          <a:solidFill>
            <a:srgbClr val="545557"/>
          </a:solidFill>
          <a:ln/>
        </p:spPr>
      </p:sp>
      <p:sp>
        <p:nvSpPr>
          <p:cNvPr id="7" name="Shape 4"/>
          <p:cNvSpPr/>
          <p:nvPr/>
        </p:nvSpPr>
        <p:spPr>
          <a:xfrm>
            <a:off x="796007" y="1941091"/>
            <a:ext cx="425276" cy="19050"/>
          </a:xfrm>
          <a:prstGeom prst="roundRect">
            <a:avLst>
              <a:gd name="adj" fmla="val 111628"/>
            </a:avLst>
          </a:prstGeom>
          <a:solidFill>
            <a:srgbClr val="545557"/>
          </a:solidFill>
          <a:ln/>
        </p:spPr>
      </p:sp>
      <p:sp>
        <p:nvSpPr>
          <p:cNvPr id="8" name="Shape 5"/>
          <p:cNvSpPr/>
          <p:nvPr/>
        </p:nvSpPr>
        <p:spPr>
          <a:xfrm>
            <a:off x="496119" y="179114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B3C3E"/>
          </a:solidFill>
          <a:ln/>
        </p:spPr>
      </p:sp>
      <p:sp>
        <p:nvSpPr>
          <p:cNvPr id="9" name="Text 6"/>
          <p:cNvSpPr/>
          <p:nvPr/>
        </p:nvSpPr>
        <p:spPr>
          <a:xfrm>
            <a:off x="549287" y="1817712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1364382" y="183981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Tengerész Henrik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1364382" y="2146325"/>
            <a:ext cx="385450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Herceg szisztematikus expedíciói Afrika partjai mentén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796007" y="2806601"/>
            <a:ext cx="425276" cy="19050"/>
          </a:xfrm>
          <a:prstGeom prst="roundRect">
            <a:avLst>
              <a:gd name="adj" fmla="val 111628"/>
            </a:avLst>
          </a:prstGeom>
          <a:solidFill>
            <a:srgbClr val="545557"/>
          </a:solidFill>
          <a:ln/>
        </p:spPr>
      </p:sp>
      <p:sp>
        <p:nvSpPr>
          <p:cNvPr id="13" name="Shape 10"/>
          <p:cNvSpPr/>
          <p:nvPr/>
        </p:nvSpPr>
        <p:spPr>
          <a:xfrm>
            <a:off x="496119" y="265665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B3C3E"/>
          </a:solidFill>
          <a:ln/>
        </p:spPr>
      </p:sp>
      <p:sp>
        <p:nvSpPr>
          <p:cNvPr id="14" name="Text 11"/>
          <p:cNvSpPr/>
          <p:nvPr/>
        </p:nvSpPr>
        <p:spPr>
          <a:xfrm>
            <a:off x="549287" y="2683222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2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1364382" y="270532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1487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1364382" y="3011835"/>
            <a:ext cx="385450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Bartolomeu Diaz eléri a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Jóreménység fokát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796007" y="3672111"/>
            <a:ext cx="425276" cy="19050"/>
          </a:xfrm>
          <a:prstGeom prst="roundRect">
            <a:avLst>
              <a:gd name="adj" fmla="val 111628"/>
            </a:avLst>
          </a:prstGeom>
          <a:solidFill>
            <a:srgbClr val="545557"/>
          </a:solidFill>
          <a:ln/>
        </p:spPr>
      </p:sp>
      <p:sp>
        <p:nvSpPr>
          <p:cNvPr id="18" name="Shape 15"/>
          <p:cNvSpPr/>
          <p:nvPr/>
        </p:nvSpPr>
        <p:spPr>
          <a:xfrm>
            <a:off x="496119" y="352216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B3C3E"/>
          </a:solidFill>
          <a:ln/>
        </p:spPr>
      </p:sp>
      <p:sp>
        <p:nvSpPr>
          <p:cNvPr id="19" name="Text 16"/>
          <p:cNvSpPr/>
          <p:nvPr/>
        </p:nvSpPr>
        <p:spPr>
          <a:xfrm>
            <a:off x="549287" y="3548732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3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1364382" y="357083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1498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1364382" y="3877345"/>
            <a:ext cx="385450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Vasco da Gama sikeres útja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Indiába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 — a fűszerkereskedelem megnyitása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55935"/>
            <a:ext cx="850702" cy="266402"/>
          </a:xfrm>
          <a:prstGeom prst="roundRect">
            <a:avLst>
              <a:gd name="adj" fmla="val 6386"/>
            </a:avLst>
          </a:prstGeom>
          <a:solidFill>
            <a:srgbClr val="2A2C20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498425"/>
            <a:ext cx="1137791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SPANYOL ÚT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79041"/>
            <a:ext cx="557592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Kolumbusz és a tévedés diadala</a:t>
            </a:r>
            <a:endParaRPr lang="en-US" sz="2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594098"/>
            <a:ext cx="5177582" cy="2933923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024339" y="1595363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B3C3E"/>
          </a:solidFill>
          <a:ln/>
        </p:spPr>
      </p:sp>
      <p:sp>
        <p:nvSpPr>
          <p:cNvPr id="7" name="Text 4"/>
          <p:cNvSpPr/>
          <p:nvPr/>
        </p:nvSpPr>
        <p:spPr>
          <a:xfrm>
            <a:off x="6077508" y="1621929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485037" y="164403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1492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85037" y="2007245"/>
            <a:ext cx="216753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 reconquista vége — Izabella királynő támogatása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6024339" y="2744391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B3C3E"/>
          </a:solidFill>
          <a:ln/>
        </p:spPr>
      </p:sp>
      <p:sp>
        <p:nvSpPr>
          <p:cNvPr id="11" name="Text 8"/>
          <p:cNvSpPr/>
          <p:nvPr/>
        </p:nvSpPr>
        <p:spPr>
          <a:xfrm>
            <a:off x="6077508" y="2770956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2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485037" y="2793057"/>
            <a:ext cx="2167533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Az Atlanti-óceán átszelése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485037" y="3377729"/>
            <a:ext cx="216753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 Bahama-szigetek felfedezése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6024339" y="3888060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B3C3E"/>
          </a:solidFill>
          <a:ln/>
        </p:spPr>
      </p:sp>
      <p:sp>
        <p:nvSpPr>
          <p:cNvPr id="15" name="Text 12"/>
          <p:cNvSpPr/>
          <p:nvPr/>
        </p:nvSpPr>
        <p:spPr>
          <a:xfrm>
            <a:off x="6077508" y="3914626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3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485037" y="39367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 nagy tévhit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6485037" y="4299942"/>
            <a:ext cx="216753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Haláláig azt hitte: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Ázsiába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 jutott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967829"/>
            <a:ext cx="680814" cy="266402"/>
          </a:xfrm>
          <a:prstGeom prst="roundRect">
            <a:avLst>
              <a:gd name="adj" fmla="val 6386"/>
            </a:avLst>
          </a:prstGeom>
          <a:solidFill>
            <a:srgbClr val="2A2C20"/>
          </a:solidFill>
          <a:ln/>
        </p:spPr>
      </p:sp>
      <p:sp>
        <p:nvSpPr>
          <p:cNvPr id="4" name="Text 1"/>
          <p:cNvSpPr/>
          <p:nvPr/>
        </p:nvSpPr>
        <p:spPr>
          <a:xfrm>
            <a:off x="4010174" y="1010320"/>
            <a:ext cx="967904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1519–1522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3925119" y="1290935"/>
            <a:ext cx="403517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 világ körbehajózása</a:t>
            </a:r>
            <a:endParaRPr lang="en-US" sz="2750" dirty="0"/>
          </a:p>
        </p:txBody>
      </p:sp>
      <p:sp>
        <p:nvSpPr>
          <p:cNvPr id="6" name="Shape 3"/>
          <p:cNvSpPr/>
          <p:nvPr/>
        </p:nvSpPr>
        <p:spPr>
          <a:xfrm>
            <a:off x="3925119" y="1946523"/>
            <a:ext cx="2290465" cy="1270471"/>
          </a:xfrm>
          <a:prstGeom prst="roundRect">
            <a:avLst>
              <a:gd name="adj" fmla="val 1674"/>
            </a:avLst>
          </a:prstGeom>
          <a:solidFill>
            <a:srgbClr val="3B3C3E"/>
          </a:solidFill>
          <a:ln/>
        </p:spPr>
      </p:sp>
      <p:sp>
        <p:nvSpPr>
          <p:cNvPr id="7" name="Text 4"/>
          <p:cNvSpPr/>
          <p:nvPr/>
        </p:nvSpPr>
        <p:spPr>
          <a:xfrm>
            <a:off x="4066877" y="2088282"/>
            <a:ext cx="197837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🌍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 Magellán expedíciója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066877" y="2394793"/>
            <a:ext cx="200694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Az első út, amely bebizonyította a Föld gömbölyűségét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357342" y="1946523"/>
            <a:ext cx="2290539" cy="1270471"/>
          </a:xfrm>
          <a:prstGeom prst="roundRect">
            <a:avLst>
              <a:gd name="adj" fmla="val 1674"/>
            </a:avLst>
          </a:prstGeom>
          <a:solidFill>
            <a:srgbClr val="3B3C3E"/>
          </a:solidFill>
          <a:ln/>
        </p:spPr>
      </p:sp>
      <p:sp>
        <p:nvSpPr>
          <p:cNvPr id="10" name="Text 7"/>
          <p:cNvSpPr/>
          <p:nvPr/>
        </p:nvSpPr>
        <p:spPr>
          <a:xfrm>
            <a:off x="6499101" y="208828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⚔️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 Tragédia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499101" y="2394793"/>
            <a:ext cx="200702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Magellán elesik a Fülöp-szigeteken — egyetlen hajó tér vissza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3925119" y="3358753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3B3C3E"/>
          </a:solidFill>
          <a:ln/>
        </p:spPr>
      </p:sp>
      <p:sp>
        <p:nvSpPr>
          <p:cNvPr id="13" name="Text 10"/>
          <p:cNvSpPr/>
          <p:nvPr/>
        </p:nvSpPr>
        <p:spPr>
          <a:xfrm>
            <a:off x="4066877" y="350051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🌊</a:t>
            </a:r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 Csendes-óceán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4066877" y="3807023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Egy addig ismeretlen óceán felfedezése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9610" y="404664"/>
            <a:ext cx="1445493" cy="233660"/>
          </a:xfrm>
          <a:prstGeom prst="roundRect">
            <a:avLst>
              <a:gd name="adj" fmla="val 6598"/>
            </a:avLst>
          </a:prstGeom>
          <a:solidFill>
            <a:srgbClr val="2A2C20"/>
          </a:solidFill>
          <a:ln/>
        </p:spPr>
      </p:sp>
      <p:sp>
        <p:nvSpPr>
          <p:cNvPr id="3" name="Text 1"/>
          <p:cNvSpPr/>
          <p:nvPr/>
        </p:nvSpPr>
        <p:spPr>
          <a:xfrm>
            <a:off x="526628" y="443136"/>
            <a:ext cx="1748656" cy="15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8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CSOPORTMUNKA · 15 PERC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49610" y="684833"/>
            <a:ext cx="3773314" cy="40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 felfedezők útvonalai</a:t>
            </a:r>
            <a:endParaRPr lang="en-US" sz="25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610" y="1512466"/>
            <a:ext cx="5249391" cy="297462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7196" y="1391841"/>
            <a:ext cx="2681883" cy="99439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92069" y="1768599"/>
            <a:ext cx="192658" cy="24087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6661770" y="1534567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4 csoport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6661770" y="1851645"/>
            <a:ext cx="1894582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Portugál · Spanyol · Közép-Amerika · Dél-Amerika</a:t>
            </a:r>
            <a:endParaRPr lang="en-US" sz="10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7196" y="2502619"/>
            <a:ext cx="2681883" cy="99439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92069" y="2879378"/>
            <a:ext cx="192658" cy="24087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2</a:t>
            </a:r>
            <a:endParaRPr lang="en-US" sz="1500" dirty="0"/>
          </a:p>
        </p:txBody>
      </p:sp>
      <p:sp>
        <p:nvSpPr>
          <p:cNvPr id="12" name="Text 7"/>
          <p:cNvSpPr/>
          <p:nvPr/>
        </p:nvSpPr>
        <p:spPr>
          <a:xfrm>
            <a:off x="6661770" y="2645346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Térképes feladat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6661770" y="2962424"/>
            <a:ext cx="1894582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Az utak berajzolása és összehasonlítása</a:t>
            </a:r>
            <a:endParaRPr lang="en-US" sz="10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7196" y="3613398"/>
            <a:ext cx="2681883" cy="99439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192069" y="3990156"/>
            <a:ext cx="192658" cy="24087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3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6661770" y="3756124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Vita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6661770" y="4073203"/>
            <a:ext cx="1894582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Milyen nehézségekkel néztek szembe a tengerészek?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73969"/>
            <a:ext cx="445226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Találkozás az Újvilágban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2000473"/>
            <a:ext cx="1507480" cy="931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310931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Indián civilizációk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3415829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Mayák, Aztékok, Inkák — fejlett kultúrák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2000473"/>
            <a:ext cx="1507480" cy="931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310931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Konkvisztádorok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72433" y="3415829"/>
            <a:ext cx="259913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Kereskedelem vagy leigázás?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2000473"/>
            <a:ext cx="1507480" cy="9316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310931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Tordesillasi szerződés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8747" y="3415829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 világ felosztása spanyol és portugál érdekszféra szerint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7336" y="329803"/>
            <a:ext cx="1320626" cy="187672"/>
          </a:xfrm>
          <a:prstGeom prst="roundRect">
            <a:avLst>
              <a:gd name="adj" fmla="val 6940"/>
            </a:avLst>
          </a:prstGeom>
          <a:solidFill>
            <a:srgbClr val="2A2C20"/>
          </a:solidFill>
          <a:ln/>
        </p:spPr>
      </p:sp>
      <p:sp>
        <p:nvSpPr>
          <p:cNvPr id="3" name="Text 1"/>
          <p:cNvSpPr/>
          <p:nvPr/>
        </p:nvSpPr>
        <p:spPr>
          <a:xfrm>
            <a:off x="892448" y="362322"/>
            <a:ext cx="1647602" cy="122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6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INTERAKTÍV ÖSSZEFOGLALÓ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827336" y="550664"/>
            <a:ext cx="3220566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 felfedezések hatása</a:t>
            </a:r>
            <a:endParaRPr lang="en-US" sz="21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7336" y="2139107"/>
            <a:ext cx="271314" cy="27131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02457" y="2139107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Új növények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1202457" y="2391668"/>
            <a:ext cx="3237086" cy="153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Kukorica, burgonya, paradicsom, kakaó Európában</a:t>
            </a:r>
            <a:endParaRPr lang="en-US" sz="8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336" y="2711128"/>
            <a:ext cx="271314" cy="2713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02457" y="2711128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Nemesfémek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1202457" y="2963689"/>
            <a:ext cx="3237086" cy="153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 kapitalista világgazdaság kezdete</a:t>
            </a:r>
            <a:endParaRPr lang="en-US" sz="8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336" y="3283148"/>
            <a:ext cx="271314" cy="27131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202457" y="3283148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C2C4B5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Árnyoldalak</a:t>
            </a:r>
            <a:endParaRPr lang="en-US" sz="1050" dirty="0"/>
          </a:p>
        </p:txBody>
      </p:sp>
      <p:sp>
        <p:nvSpPr>
          <p:cNvPr id="13" name="Text 8"/>
          <p:cNvSpPr/>
          <p:nvPr/>
        </p:nvSpPr>
        <p:spPr>
          <a:xfrm>
            <a:off x="1202457" y="3535710"/>
            <a:ext cx="3237086" cy="153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C2C4B5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Népirtás és rabszolgaság</a:t>
            </a:r>
            <a:endParaRPr lang="en-US" sz="8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071" y="1107951"/>
            <a:ext cx="3612207" cy="36122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2026-06-11T14:55:25Z</dcterms:created>
  <dcterms:modified xsi:type="dcterms:W3CDTF">2026-06-11T14:55:25Z</dcterms:modified>
</cp:coreProperties>
</file>