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true" autoCompressPictures="0" embedTrueTypeFonts="true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notesMasterIdLst>
    <p:notesMasterId r:id="rId8"/>
  </p:notesMasterIdLst>
  <p:sldSz cx="9144000" cy="5143500"/>
  <p:notesSz cx="5143500" cy="9144000"/>
  <p:embeddedFontLst>
    <p:embeddedFont>
      <p:font typeface="Alexandria ExtraBold"/>
      <p:regular r:id="rId201314"/>
    </p:embeddedFont>
    <p:embeddedFont>
      <p:font typeface="Alexandria Thin"/>
      <p:regular r:id="rId201315"/>
    </p:embeddedFont>
    <p:embeddedFont>
      <p:font typeface="Alexandria ExtraLight"/>
      <p:regular r:id="rId201316"/>
    </p:embeddedFont>
    <p:embeddedFont>
      <p:font typeface="Alexandria Light"/>
      <p:regular r:id="rId201317"/>
    </p:embeddedFont>
    <p:embeddedFont>
      <p:font typeface="Alexandria"/>
      <p:regular r:id="rId201318"/>
    </p:embeddedFont>
    <p:embeddedFont>
      <p:font typeface="Alexandria Medium"/>
      <p:regular r:id="rId201319"/>
    </p:embeddedFont>
    <p:embeddedFont>
      <p:font typeface="Alexandria SemiBold"/>
      <p:regular r:id="rId201320"/>
    </p:embeddedFont>
    <p:embeddedFont>
      <p:font typeface="Alexandria Bold"/>
      <p:regular r:id="rId201321"/>
    </p:embeddedFont>
    <p:embeddedFont>
      <p:font typeface="Alexandria Black"/>
      <p:regular r:id="rId201322"/>
    </p:embeddedFont>
    <p:embeddedFont>
      <p:font typeface="Nobile"/>
      <p:regular r:id="rId201323"/>
    </p:embeddedFont>
    <p:embeddedFont>
      <p:font typeface="Nobile Medium"/>
      <p:regular r:id="rId201324"/>
    </p:embeddedFont>
    <p:embeddedFont>
      <p:font typeface="Nobile Bold"/>
      <p:regular r:id="rId201325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notesMaster" Target="notesMasters/notesMaster1.xml"/><Relationship Id="rId9" Type="http://schemas.openxmlformats.org/officeDocument/2006/relationships/presProps" Target="presProps.xml"/><Relationship Id="rId10" Type="http://schemas.openxmlformats.org/officeDocument/2006/relationships/viewProps" Target="viewProps.xml"/><Relationship Id="rId11" Type="http://schemas.openxmlformats.org/officeDocument/2006/relationships/theme" Target="theme/theme1.xml"/><Relationship Id="rId12" Type="http://schemas.openxmlformats.org/officeDocument/2006/relationships/tableStyles" Target="tableStyles.xml"/><Relationship Id="rId201314" Target="fonts/201314.fntdata" Type="http://schemas.openxmlformats.org/officeDocument/2006/relationships/font"/><Relationship Id="rId201315" Target="fonts/201315.fntdata" Type="http://schemas.openxmlformats.org/officeDocument/2006/relationships/font"/><Relationship Id="rId201316" Target="fonts/201316.fntdata" Type="http://schemas.openxmlformats.org/officeDocument/2006/relationships/font"/><Relationship Id="rId201317" Target="fonts/201317.fntdata" Type="http://schemas.openxmlformats.org/officeDocument/2006/relationships/font"/><Relationship Id="rId201318" Target="fonts/201318.fntdata" Type="http://schemas.openxmlformats.org/officeDocument/2006/relationships/font"/><Relationship Id="rId201319" Target="fonts/201319.fntdata" Type="http://schemas.openxmlformats.org/officeDocument/2006/relationships/font"/><Relationship Id="rId201320" Target="fonts/201320.fntdata" Type="http://schemas.openxmlformats.org/officeDocument/2006/relationships/font"/><Relationship Id="rId201321" Target="fonts/201321.fntdata" Type="http://schemas.openxmlformats.org/officeDocument/2006/relationships/font"/><Relationship Id="rId201322" Target="fonts/201322.fntdata" Type="http://schemas.openxmlformats.org/officeDocument/2006/relationships/font"/><Relationship Id="rId201323" Target="fonts/201323.fntdata" Type="http://schemas.openxmlformats.org/officeDocument/2006/relationships/font"/><Relationship Id="rId201324" Target="fonts/201324.fntdata" Type="http://schemas.openxmlformats.org/officeDocument/2006/relationships/font"/><Relationship Id="rId201325" Target="fonts/201325.fntdata" Type="http://schemas.openxmlformats.org/officeDocument/2006/relationships/font"/><Relationship Id="rId201326" Target="fonts/201326.fntdata" Type="http://schemas.openxmlformats.org/officeDocument/2006/relationships/font"/><Relationship Id="rId201327" Target="fonts/201327.fntdata" Type="http://schemas.openxmlformats.org/officeDocument/2006/relationships/font"/><Relationship Id="rId201328" Target="fonts/201328.fntdata" Type="http://schemas.openxmlformats.org/officeDocument/2006/relationships/font"/><Relationship Id="rId201329" Target="fonts/201329.fntdata" Type="http://schemas.openxmlformats.org/officeDocument/2006/relationships/font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3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mast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5C73E6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F9F9FF"/>
          </a:solidFill>
          <a:ln/>
        </p:spPr>
      </p:sp>
      <p:pic>
        <p:nvPicPr>
          <p:cNvPr id="4" name="Image 0" descr="preencoded.png">
            <a:hlinkClick r:id="rId2" tooltip=""/>
      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029180" y="4844491"/>
            <a:ext cx="1071843" cy="256032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2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svg"/><Relationship Id="rId4" Type="http://schemas.openxmlformats.org/officeDocument/2006/relationships/image" Target="../media/image-3-2.png"/><Relationship Id="rId5" Type="http://schemas.openxmlformats.org/officeDocument/2006/relationships/image" Target="../media/image-3-3.svg"/><Relationship Id="rId6" Type="http://schemas.openxmlformats.org/officeDocument/2006/relationships/image" Target="../media/image-3-2.png"/><Relationship Id="rId7" Type="http://schemas.openxmlformats.org/officeDocument/2006/relationships/image" Target="../media/image-3-3.svg"/><Relationship Id="rId8" Type="http://schemas.openxmlformats.org/officeDocument/2006/relationships/slideLayout" Target="../slideLayouts/slideLayout2.xml"/><Relationship Id="rId9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image" Target="../media/image-6-2.png"/><Relationship Id="rId3" Type="http://schemas.openxmlformats.org/officeDocument/2006/relationships/image" Target="../media/image-6-3.svg"/><Relationship Id="rId4" Type="http://schemas.openxmlformats.org/officeDocument/2006/relationships/image" Target="../media/image-6-4.png"/><Relationship Id="rId5" Type="http://schemas.openxmlformats.org/officeDocument/2006/relationships/image" Target="../media/image-6-5.svg"/><Relationship Id="rId6" Type="http://schemas.openxmlformats.org/officeDocument/2006/relationships/image" Target="../media/image-6-6.png"/><Relationship Id="rId7" Type="http://schemas.openxmlformats.org/officeDocument/2006/relationships/image" Target="../media/image-6-7.svg"/><Relationship Id="rId8" Type="http://schemas.openxmlformats.org/officeDocument/2006/relationships/slideLayout" Target="../slideLayouts/slideLayout2.xml"/><Relationship Id="rId9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1795611"/>
            <a:ext cx="4722763" cy="88597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 műanyag kor: Kényelem vagy végzet?</a:t>
            </a:r>
            <a:endParaRPr lang="en-US" sz="2750" dirty="0"/>
          </a:p>
        </p:txBody>
      </p:sp>
      <p:sp>
        <p:nvSpPr>
          <p:cNvPr id="4" name="Text 1"/>
          <p:cNvSpPr/>
          <p:nvPr/>
        </p:nvSpPr>
        <p:spPr>
          <a:xfrm>
            <a:off x="3925119" y="2894186"/>
            <a:ext cx="4722763" cy="453628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Az emberiség valaha volt legelterjedtebb anyaga — és egyben legnagyobb környezeti fenyegetése. Vajon van még visszaút?</a:t>
            </a:r>
            <a:endParaRPr lang="en-US" sz="11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3925119" y="416198"/>
            <a:ext cx="3968204" cy="42914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 láthatatlan invázió</a:t>
            </a:r>
            <a:endParaRPr lang="en-US" sz="2700" dirty="0"/>
          </a:p>
        </p:txBody>
      </p:sp>
      <p:sp>
        <p:nvSpPr>
          <p:cNvPr id="4" name="Text 1"/>
          <p:cNvSpPr/>
          <p:nvPr/>
        </p:nvSpPr>
        <p:spPr>
          <a:xfrm>
            <a:off x="3925119" y="1113458"/>
            <a:ext cx="2278261" cy="453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83000"/>
              </a:lnSpc>
              <a:buNone/>
            </a:pPr>
            <a:r>
              <a:rPr lang="en-US" sz="35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8,3Mrd</a:t>
            </a:r>
            <a:endParaRPr lang="en-US" sz="3550" dirty="0"/>
          </a:p>
        </p:txBody>
      </p:sp>
      <p:sp>
        <p:nvSpPr>
          <p:cNvPr id="5" name="Text 2"/>
          <p:cNvSpPr/>
          <p:nvPr/>
        </p:nvSpPr>
        <p:spPr>
          <a:xfrm>
            <a:off x="4205883" y="1734964"/>
            <a:ext cx="1716658" cy="214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Tonna termelés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3925119" y="2029271"/>
            <a:ext cx="2278261" cy="4326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 indent="0" marL="0">
              <a:lnSpc>
                <a:spcPct val="131000"/>
              </a:lnSpc>
              <a:buNone/>
            </a:pPr>
            <a:r>
              <a:rPr lang="en-US" sz="10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60 év alatt előállított műanyag mennyisége világszerte</a:t>
            </a:r>
            <a:endParaRPr lang="en-US" sz="1050" dirty="0"/>
          </a:p>
        </p:txBody>
      </p:sp>
      <p:sp>
        <p:nvSpPr>
          <p:cNvPr id="7" name="Text 4"/>
          <p:cNvSpPr/>
          <p:nvPr/>
        </p:nvSpPr>
        <p:spPr>
          <a:xfrm>
            <a:off x="6369621" y="1113458"/>
            <a:ext cx="2278261" cy="453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83000"/>
              </a:lnSpc>
              <a:buNone/>
            </a:pPr>
            <a:r>
              <a:rPr lang="en-US" sz="35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6,3Mrd</a:t>
            </a:r>
            <a:endParaRPr lang="en-US" sz="3550" dirty="0"/>
          </a:p>
        </p:txBody>
      </p:sp>
      <p:sp>
        <p:nvSpPr>
          <p:cNvPr id="8" name="Text 5"/>
          <p:cNvSpPr/>
          <p:nvPr/>
        </p:nvSpPr>
        <p:spPr>
          <a:xfrm>
            <a:off x="6650385" y="1734964"/>
            <a:ext cx="1716658" cy="214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Tonna hulladék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6369621" y="2029271"/>
            <a:ext cx="2278261" cy="4326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 indent="0" marL="0">
              <a:lnSpc>
                <a:spcPct val="131000"/>
              </a:lnSpc>
              <a:buNone/>
            </a:pPr>
            <a:r>
              <a:rPr lang="en-US" sz="10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 megtermelt műanyag túlnyomó része szemétté vált</a:t>
            </a:r>
            <a:endParaRPr lang="en-US" sz="1050" dirty="0"/>
          </a:p>
        </p:txBody>
      </p:sp>
      <p:sp>
        <p:nvSpPr>
          <p:cNvPr id="10" name="Text 7"/>
          <p:cNvSpPr/>
          <p:nvPr/>
        </p:nvSpPr>
        <p:spPr>
          <a:xfrm>
            <a:off x="5147370" y="2796555"/>
            <a:ext cx="2278261" cy="45318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83000"/>
              </a:lnSpc>
              <a:buNone/>
            </a:pPr>
            <a:r>
              <a:rPr lang="en-US" sz="35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5</a:t>
            </a:r>
            <a:endParaRPr lang="en-US" sz="3550" dirty="0"/>
          </a:p>
        </p:txBody>
      </p:sp>
      <p:sp>
        <p:nvSpPr>
          <p:cNvPr id="11" name="Text 8"/>
          <p:cNvSpPr/>
          <p:nvPr/>
        </p:nvSpPr>
        <p:spPr>
          <a:xfrm>
            <a:off x="5428134" y="3418061"/>
            <a:ext cx="1716658" cy="21453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Szemétsziget</a:t>
            </a:r>
            <a:endParaRPr lang="en-US" sz="1350" dirty="0"/>
          </a:p>
        </p:txBody>
      </p:sp>
      <p:sp>
        <p:nvSpPr>
          <p:cNvPr id="12" name="Text 9"/>
          <p:cNvSpPr/>
          <p:nvPr/>
        </p:nvSpPr>
        <p:spPr>
          <a:xfrm>
            <a:off x="5147370" y="3712369"/>
            <a:ext cx="2278261" cy="4326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ctr" indent="0" marL="0">
              <a:lnSpc>
                <a:spcPct val="131000"/>
              </a:lnSpc>
              <a:buNone/>
            </a:pPr>
            <a:r>
              <a:rPr lang="en-US" sz="10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 világ óceánjait borító hatalmas műanyag-felhők száma</a:t>
            </a:r>
            <a:endParaRPr lang="en-US" sz="1050" dirty="0"/>
          </a:p>
        </p:txBody>
      </p:sp>
      <p:sp>
        <p:nvSpPr>
          <p:cNvPr id="13" name="Text 10"/>
          <p:cNvSpPr/>
          <p:nvPr/>
        </p:nvSpPr>
        <p:spPr>
          <a:xfrm>
            <a:off x="3925119" y="4294659"/>
            <a:ext cx="4722763" cy="43264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1000"/>
              </a:lnSpc>
              <a:buNone/>
            </a:pPr>
            <a:r>
              <a:rPr lang="en-US" sz="10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 Csendes-óceáni szemétsziget mérete meghaladja Franciaországét — és ez csupán az egyik az ötből.</a:t>
            </a:r>
            <a:endParaRPr lang="en-US" sz="10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407194"/>
            <a:ext cx="5877074" cy="3807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3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PET-palackok: A mítosz és a valóság</a:t>
            </a:r>
            <a:endParaRPr lang="en-US" sz="235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119" y="1381571"/>
            <a:ext cx="5194622" cy="2917924"/>
          </a:xfrm>
          <a:prstGeom prst="rect">
            <a:avLst/>
          </a:prstGeom>
        </p:spPr>
      </p:pic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92713" y="1062633"/>
            <a:ext cx="2659931" cy="1115541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6185967" y="1198736"/>
            <a:ext cx="1690985" cy="195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✅</a:t>
            </a:r>
            <a:pPr algn="l" indent="0" marL="0">
              <a:lnSpc>
                <a:spcPct val="104000"/>
              </a:lnSpc>
              <a:buNone/>
            </a:pPr>
            <a:r>
              <a:rPr lang="en-US" sz="1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A kényelem ígérete</a:t>
            </a:r>
            <a:endParaRPr lang="en-US" sz="1150" dirty="0"/>
          </a:p>
        </p:txBody>
      </p:sp>
      <p:sp>
        <p:nvSpPr>
          <p:cNvPr id="6" name="Text 2"/>
          <p:cNvSpPr/>
          <p:nvPr/>
        </p:nvSpPr>
        <p:spPr>
          <a:xfrm>
            <a:off x="6185967" y="1498476"/>
            <a:ext cx="2330574" cy="5435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4000"/>
              </a:lnSpc>
              <a:buNone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Könnyű, erős, gázzáró — ideális csomagolóanyag, amely forradalmasította az élelmiszeripart.</a:t>
            </a:r>
            <a:endParaRPr lang="en-US" sz="950" dirty="0"/>
          </a:p>
        </p:txBody>
      </p:sp>
      <p:pic>
        <p:nvPicPr>
          <p:cNvPr id="7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992713" y="2282800"/>
            <a:ext cx="2659931" cy="1115541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6185967" y="2418904"/>
            <a:ext cx="1594470" cy="195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⚠️</a:t>
            </a:r>
            <a:pPr algn="l" indent="0" marL="0">
              <a:lnSpc>
                <a:spcPct val="104000"/>
              </a:lnSpc>
              <a:buNone/>
            </a:pPr>
            <a:r>
              <a:rPr lang="en-US" sz="1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A kemény valóság</a:t>
            </a:r>
            <a:endParaRPr lang="en-US" sz="1150" dirty="0"/>
          </a:p>
        </p:txBody>
      </p:sp>
      <p:sp>
        <p:nvSpPr>
          <p:cNvPr id="9" name="Text 4"/>
          <p:cNvSpPr/>
          <p:nvPr/>
        </p:nvSpPr>
        <p:spPr>
          <a:xfrm>
            <a:off x="6185967" y="2718643"/>
            <a:ext cx="2330574" cy="5435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4000"/>
              </a:lnSpc>
              <a:buNone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Az USA-ban a PET-palackok </a:t>
            </a:r>
            <a:pPr algn="l" indent="0" marL="0">
              <a:lnSpc>
                <a:spcPct val="124000"/>
              </a:lnSpc>
              <a:buNone/>
            </a:pPr>
            <a:r>
              <a:rPr lang="en-US" sz="950" b="1" dirty="0">
                <a:solidFill>
                  <a:srgbClr val="404155"/>
                </a:solidFill>
                <a:latin typeface="Nobile Bold" pitchFamily="34" charset="0"/>
                <a:ea typeface="Nobile Bold" pitchFamily="34" charset="-122"/>
                <a:cs typeface="Nobile Bold" pitchFamily="34" charset="-120"/>
              </a:rPr>
              <a:t>86%-a</a:t>
            </a:r>
            <a:pPr algn="l" indent="0" marL="0">
              <a:lnSpc>
                <a:spcPct val="124000"/>
              </a:lnSpc>
              <a:buNone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soha nem kerül újrahasznosításra — egyszerűen szemétté válik.</a:t>
            </a:r>
            <a:endParaRPr lang="en-US" sz="950" dirty="0"/>
          </a:p>
        </p:txBody>
      </p:sp>
      <p:pic>
        <p:nvPicPr>
          <p:cNvPr id="10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5992713" y="3502968"/>
            <a:ext cx="2659931" cy="1115541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6185967" y="3639071"/>
            <a:ext cx="1755577" cy="1951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15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⏳</a:t>
            </a:r>
            <a:pPr algn="l" indent="0" marL="0">
              <a:lnSpc>
                <a:spcPct val="104000"/>
              </a:lnSpc>
              <a:buNone/>
            </a:pPr>
            <a:r>
              <a:rPr lang="en-US" sz="11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Az örökös probléma</a:t>
            </a:r>
            <a:endParaRPr lang="en-US" sz="1150" dirty="0"/>
          </a:p>
        </p:txBody>
      </p:sp>
      <p:sp>
        <p:nvSpPr>
          <p:cNvPr id="12" name="Text 6"/>
          <p:cNvSpPr/>
          <p:nvPr/>
        </p:nvSpPr>
        <p:spPr>
          <a:xfrm>
            <a:off x="6185967" y="3938811"/>
            <a:ext cx="2330574" cy="54359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4000"/>
              </a:lnSpc>
              <a:buNone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Egy PET-palack </a:t>
            </a:r>
            <a:pPr algn="l" indent="0" marL="0">
              <a:lnSpc>
                <a:spcPct val="124000"/>
              </a:lnSpc>
              <a:buNone/>
            </a:pPr>
            <a:r>
              <a:rPr lang="en-US" sz="950" b="1" dirty="0">
                <a:solidFill>
                  <a:srgbClr val="404155"/>
                </a:solidFill>
                <a:latin typeface="Nobile Bold" pitchFamily="34" charset="0"/>
                <a:ea typeface="Nobile Bold" pitchFamily="34" charset="-122"/>
                <a:cs typeface="Nobile Bold" pitchFamily="34" charset="-120"/>
              </a:rPr>
              <a:t>450–1000 évig</a:t>
            </a:r>
            <a:pPr algn="l" indent="0" marL="0">
              <a:lnSpc>
                <a:spcPct val="124000"/>
              </a:lnSpc>
              <a:buNone/>
            </a:pPr>
            <a:r>
              <a:rPr lang="en-US" sz="9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bomlik le a természetben, miközben fokozatosan aprózódik.</a:t>
            </a:r>
            <a:endParaRPr lang="en-US" sz="9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555501"/>
            <a:ext cx="4647158" cy="4429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75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Az egészségünk kockán</a:t>
            </a:r>
            <a:endParaRPr lang="en-US" sz="2750" dirty="0"/>
          </a:p>
        </p:txBody>
      </p:sp>
      <p:sp>
        <p:nvSpPr>
          <p:cNvPr id="4" name="Shape 1"/>
          <p:cNvSpPr/>
          <p:nvPr/>
        </p:nvSpPr>
        <p:spPr>
          <a:xfrm>
            <a:off x="496119" y="1211089"/>
            <a:ext cx="2290465" cy="1955081"/>
          </a:xfrm>
          <a:prstGeom prst="roundRect">
            <a:avLst>
              <a:gd name="adj" fmla="val 3046"/>
            </a:avLst>
          </a:prstGeom>
          <a:solidFill>
            <a:srgbClr val="D2DDF9"/>
          </a:solidFill>
          <a:ln w="4763">
            <a:solidFill>
              <a:srgbClr val="B8C3DF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642640" y="1357610"/>
            <a:ext cx="1997422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🔬</a:t>
            </a:r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Méreganyagok az ivóvízben</a:t>
            </a:r>
            <a:endParaRPr lang="en-US" sz="1350" dirty="0"/>
          </a:p>
        </p:txBody>
      </p:sp>
      <p:sp>
        <p:nvSpPr>
          <p:cNvPr id="6" name="Text 3"/>
          <p:cNvSpPr/>
          <p:nvPr/>
        </p:nvSpPr>
        <p:spPr>
          <a:xfrm>
            <a:off x="642640" y="1885578"/>
            <a:ext cx="1997422" cy="11340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Az antimon és a ftalátok kioldódnak a palackokból — különösen meleg környezetben, például nyáron vagy autóban.</a:t>
            </a:r>
            <a:endParaRPr lang="en-US" sz="1100" dirty="0"/>
          </a:p>
        </p:txBody>
      </p:sp>
      <p:sp>
        <p:nvSpPr>
          <p:cNvPr id="7" name="Shape 4"/>
          <p:cNvSpPr/>
          <p:nvPr/>
        </p:nvSpPr>
        <p:spPr>
          <a:xfrm>
            <a:off x="2928342" y="1211089"/>
            <a:ext cx="2290539" cy="1955081"/>
          </a:xfrm>
          <a:prstGeom prst="roundRect">
            <a:avLst>
              <a:gd name="adj" fmla="val 3046"/>
            </a:avLst>
          </a:prstGeom>
          <a:solidFill>
            <a:srgbClr val="D2DDF9"/>
          </a:solidFill>
          <a:ln w="4763">
            <a:solidFill>
              <a:srgbClr val="B8C3DF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3074863" y="1357610"/>
            <a:ext cx="1997497" cy="442913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🌡️</a:t>
            </a:r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Hő = gyorsabb mérgezés</a:t>
            </a:r>
            <a:endParaRPr lang="en-US" sz="1350" dirty="0"/>
          </a:p>
        </p:txBody>
      </p:sp>
      <p:sp>
        <p:nvSpPr>
          <p:cNvPr id="9" name="Text 6"/>
          <p:cNvSpPr/>
          <p:nvPr/>
        </p:nvSpPr>
        <p:spPr>
          <a:xfrm>
            <a:off x="3074863" y="1885578"/>
            <a:ext cx="1997497" cy="113407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Magas hőmérsékleten a káros anyagok kibocsátása drámaian felgyorsul. A napra kitett palack különösen veszélyes.</a:t>
            </a:r>
            <a:endParaRPr lang="en-US" sz="1100" dirty="0"/>
          </a:p>
        </p:txBody>
      </p:sp>
      <p:sp>
        <p:nvSpPr>
          <p:cNvPr id="10" name="Shape 7"/>
          <p:cNvSpPr/>
          <p:nvPr/>
        </p:nvSpPr>
        <p:spPr>
          <a:xfrm>
            <a:off x="496119" y="3307928"/>
            <a:ext cx="4722763" cy="1279996"/>
          </a:xfrm>
          <a:prstGeom prst="roundRect">
            <a:avLst>
              <a:gd name="adj" fmla="val 4652"/>
            </a:avLst>
          </a:prstGeom>
          <a:solidFill>
            <a:srgbClr val="D2DDF9"/>
          </a:solidFill>
          <a:ln w="4763">
            <a:solidFill>
              <a:srgbClr val="B8C3DF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642640" y="3454450"/>
            <a:ext cx="2240831" cy="2214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000000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🩸</a:t>
            </a:r>
            <a:pPr algn="l" indent="0" marL="0">
              <a:lnSpc>
                <a:spcPct val="104000"/>
              </a:lnSpc>
              <a:buNone/>
            </a:pPr>
            <a:r>
              <a:rPr lang="en-US" sz="135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 Bennünk is ott vannak</a:t>
            </a:r>
            <a:endParaRPr lang="en-US" sz="1350" dirty="0"/>
          </a:p>
        </p:txBody>
      </p:sp>
      <p:sp>
        <p:nvSpPr>
          <p:cNvPr id="12" name="Text 9"/>
          <p:cNvSpPr/>
          <p:nvPr/>
        </p:nvSpPr>
        <p:spPr>
          <a:xfrm>
            <a:off x="642640" y="3760961"/>
            <a:ext cx="4429720" cy="680442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33000"/>
              </a:lnSpc>
              <a:buNone/>
            </a:pPr>
            <a:r>
              <a:rPr lang="en-US" sz="11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Mikroműanyagokat találtak az emberi vérben, tüdőben, májban és még az anyatejben is — a tudomány most kezdi megérteni a hatásokat.</a:t>
            </a:r>
            <a:endParaRPr lang="en-US" sz="11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96119" y="393576"/>
            <a:ext cx="2284661" cy="22845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4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A körforgás illúziója</a:t>
            </a:r>
            <a:endParaRPr lang="en-US" sz="1400" dirty="0"/>
          </a:p>
        </p:txBody>
      </p:sp>
      <p:pic>
        <p:nvPicPr>
          <p:cNvPr id="3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96119" y="720849"/>
            <a:ext cx="3986733" cy="3986733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4665911" y="2426122"/>
            <a:ext cx="2250430" cy="1142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7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Miért nem működik az újrahasznosítás?</a:t>
            </a:r>
            <a:endParaRPr lang="en-US" sz="700" dirty="0"/>
          </a:p>
        </p:txBody>
      </p:sp>
      <p:sp>
        <p:nvSpPr>
          <p:cNvPr id="5" name="Text 2"/>
          <p:cNvSpPr/>
          <p:nvPr/>
        </p:nvSpPr>
        <p:spPr>
          <a:xfrm>
            <a:off x="4665911" y="2578001"/>
            <a:ext cx="3986733" cy="177105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1000"/>
              </a:lnSpc>
              <a:buNone/>
            </a:pPr>
            <a:r>
              <a:rPr lang="en-US" sz="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 műanyagok csupán </a:t>
            </a:r>
            <a:pPr algn="l" indent="0" marL="0">
              <a:lnSpc>
                <a:spcPct val="101000"/>
              </a:lnSpc>
              <a:buNone/>
            </a:pPr>
            <a:r>
              <a:rPr lang="en-US" sz="550" b="1" dirty="0">
                <a:solidFill>
                  <a:srgbClr val="404155"/>
                </a:solidFill>
                <a:latin typeface="Nobile Bold" pitchFamily="34" charset="0"/>
                <a:ea typeface="Nobile Bold" pitchFamily="34" charset="-122"/>
                <a:cs typeface="Nobile Bold" pitchFamily="34" charset="-120"/>
              </a:rPr>
              <a:t>töredéke</a:t>
            </a:r>
            <a:pPr algn="l" indent="0" marL="0">
              <a:lnSpc>
                <a:spcPct val="101000"/>
              </a:lnSpc>
              <a:buNone/>
            </a:pPr>
            <a:r>
              <a:rPr lang="en-US" sz="55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 kerül valódi körforgásba. A legtöbb „újrahasznosított" műanyag valójában lefelé ciklusba kerül — alacsonyabb minőségű termékké válik, majd végül hulladékká.</a:t>
            </a:r>
            <a:endParaRPr lang="en-US" sz="550" dirty="0"/>
          </a:p>
        </p:txBody>
      </p:sp>
      <p:sp>
        <p:nvSpPr>
          <p:cNvPr id="6" name="Shape 3"/>
          <p:cNvSpPr/>
          <p:nvPr/>
        </p:nvSpPr>
        <p:spPr>
          <a:xfrm>
            <a:off x="4665911" y="2797448"/>
            <a:ext cx="3986733" cy="200174"/>
          </a:xfrm>
          <a:prstGeom prst="roundRect">
            <a:avLst>
              <a:gd name="adj" fmla="val 15337"/>
            </a:avLst>
          </a:prstGeom>
          <a:solidFill>
            <a:srgbClr val="FCF2B5"/>
          </a:solidFill>
          <a:ln/>
        </p:spPr>
      </p:sp>
      <p:pic>
        <p:nvPicPr>
          <p:cNvPr id="7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8985" y="2888754"/>
            <a:ext cx="91306" cy="73075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4903366" y="2849538"/>
            <a:ext cx="4133404" cy="8855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1000"/>
              </a:lnSpc>
              <a:buNone/>
            </a:pPr>
            <a:r>
              <a:rPr lang="en-US" sz="550" dirty="0">
                <a:solidFill>
                  <a:srgbClr val="000000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 gyártás továbbra is kőolajra és földgázra épül — az újrahasznosítás nem oldja meg a kiváltó okot.</a:t>
            </a:r>
            <a:endParaRPr lang="en-US" sz="5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496119" y="395213"/>
            <a:ext cx="4722763" cy="830610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2600" dirty="0">
                <a:solidFill>
                  <a:srgbClr val="1B1B27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Cselekvési terv: A hulladékmentes jövő</a:t>
            </a:r>
            <a:endParaRPr lang="en-US" sz="2600" dirty="0"/>
          </a:p>
        </p:txBody>
      </p:sp>
      <p:sp>
        <p:nvSpPr>
          <p:cNvPr id="4" name="Shape 1"/>
          <p:cNvSpPr/>
          <p:nvPr/>
        </p:nvSpPr>
        <p:spPr>
          <a:xfrm>
            <a:off x="629022" y="1612032"/>
            <a:ext cx="132904" cy="760735"/>
          </a:xfrm>
          <a:prstGeom prst="roundRect">
            <a:avLst>
              <a:gd name="adj" fmla="val 42001"/>
            </a:avLst>
          </a:prstGeom>
          <a:solidFill>
            <a:srgbClr val="D2DDF9"/>
          </a:solidFill>
          <a:ln w="4763">
            <a:solidFill>
              <a:srgbClr val="B8C3DF"/>
            </a:solidFill>
            <a:prstDash val="solid"/>
          </a:ln>
        </p:spPr>
      </p:sp>
      <p:sp>
        <p:nvSpPr>
          <p:cNvPr id="5" name="Shape 2"/>
          <p:cNvSpPr/>
          <p:nvPr/>
        </p:nvSpPr>
        <p:spPr>
          <a:xfrm>
            <a:off x="496119" y="1524744"/>
            <a:ext cx="398711" cy="398711"/>
          </a:xfrm>
          <a:prstGeom prst="roundRect">
            <a:avLst>
              <a:gd name="adj" fmla="val 71668"/>
            </a:avLst>
          </a:prstGeom>
          <a:solidFill>
            <a:srgbClr val="D2DDF9"/>
          </a:solidFill>
          <a:ln w="4763">
            <a:solidFill>
              <a:srgbClr val="B8C3DF"/>
            </a:solidFill>
            <a:prstDash val="solid"/>
          </a:ln>
        </p:spPr>
      </p:sp>
      <p:pic>
        <p:nvPicPr>
          <p:cNvPr id="6" name="Image 1" descr="preencoded.png">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95759" y="1624385"/>
            <a:ext cx="199355" cy="199355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1019398" y="1545580"/>
            <a:ext cx="1979340" cy="207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Rendszerszintű változás</a:t>
            </a:r>
            <a:endParaRPr lang="en-US" sz="1300" dirty="0"/>
          </a:p>
        </p:txBody>
      </p:sp>
      <p:sp>
        <p:nvSpPr>
          <p:cNvPr id="8" name="Text 4"/>
          <p:cNvSpPr/>
          <p:nvPr/>
        </p:nvSpPr>
        <p:spPr>
          <a:xfrm>
            <a:off x="1019398" y="1827981"/>
            <a:ext cx="4199483" cy="4119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9000"/>
              </a:lnSpc>
              <a:buNone/>
            </a:pPr>
            <a:r>
              <a:rPr lang="en-US" sz="1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Kötelező újrahasznosítás, körforgásos gazdaság és gyártói felelősség bevezetése törvényi szinten.</a:t>
            </a:r>
            <a:endParaRPr lang="en-US" sz="1000" dirty="0"/>
          </a:p>
        </p:txBody>
      </p:sp>
      <p:sp>
        <p:nvSpPr>
          <p:cNvPr id="9" name="Shape 5"/>
          <p:cNvSpPr/>
          <p:nvPr/>
        </p:nvSpPr>
        <p:spPr>
          <a:xfrm>
            <a:off x="828377" y="2696766"/>
            <a:ext cx="132904" cy="966713"/>
          </a:xfrm>
          <a:prstGeom prst="roundRect">
            <a:avLst>
              <a:gd name="adj" fmla="val 42001"/>
            </a:avLst>
          </a:prstGeom>
          <a:solidFill>
            <a:srgbClr val="D2DDF9"/>
          </a:solidFill>
          <a:ln w="4763">
            <a:solidFill>
              <a:srgbClr val="B8C3DF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695474" y="2609478"/>
            <a:ext cx="398711" cy="398711"/>
          </a:xfrm>
          <a:prstGeom prst="roundRect">
            <a:avLst>
              <a:gd name="adj" fmla="val 71668"/>
            </a:avLst>
          </a:prstGeom>
          <a:solidFill>
            <a:srgbClr val="D2DDF9"/>
          </a:solidFill>
          <a:ln w="4763">
            <a:solidFill>
              <a:srgbClr val="B8C3DF"/>
            </a:solidFill>
            <a:prstDash val="solid"/>
          </a:ln>
        </p:spPr>
      </p:sp>
      <p:pic>
        <p:nvPicPr>
          <p:cNvPr id="11" name="Image 2" descr="preencoded.png">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5114" y="2709118"/>
            <a:ext cx="199355" cy="199355"/>
          </a:xfrm>
          <a:prstGeom prst="rect">
            <a:avLst/>
          </a:prstGeom>
        </p:spPr>
      </p:pic>
      <p:sp>
        <p:nvSpPr>
          <p:cNvPr id="12" name="Text 7"/>
          <p:cNvSpPr/>
          <p:nvPr/>
        </p:nvSpPr>
        <p:spPr>
          <a:xfrm>
            <a:off x="1218754" y="2630314"/>
            <a:ext cx="1661294" cy="207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Tudatos fogyasztás</a:t>
            </a:r>
            <a:endParaRPr lang="en-US" sz="1300" dirty="0"/>
          </a:p>
        </p:txBody>
      </p:sp>
      <p:sp>
        <p:nvSpPr>
          <p:cNvPr id="13" name="Text 8"/>
          <p:cNvSpPr/>
          <p:nvPr/>
        </p:nvSpPr>
        <p:spPr>
          <a:xfrm>
            <a:off x="1218754" y="2912715"/>
            <a:ext cx="4000128" cy="617934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9000"/>
              </a:lnSpc>
              <a:buNone/>
            </a:pPr>
            <a:r>
              <a:rPr lang="en-US" sz="1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 szelektív gyűjtés önmagában nem elég — csökkentsük a fogyasztást. Használj kulacsot, vászontáskát, csomagolásmentes termékeket.</a:t>
            </a:r>
            <a:endParaRPr lang="en-US" sz="1000" dirty="0"/>
          </a:p>
        </p:txBody>
      </p:sp>
      <p:sp>
        <p:nvSpPr>
          <p:cNvPr id="14" name="Shape 9"/>
          <p:cNvSpPr/>
          <p:nvPr/>
        </p:nvSpPr>
        <p:spPr>
          <a:xfrm>
            <a:off x="1027733" y="3987478"/>
            <a:ext cx="132904" cy="760735"/>
          </a:xfrm>
          <a:prstGeom prst="roundRect">
            <a:avLst>
              <a:gd name="adj" fmla="val 42001"/>
            </a:avLst>
          </a:prstGeom>
          <a:solidFill>
            <a:srgbClr val="D2DDF9"/>
          </a:solidFill>
          <a:ln w="4763">
            <a:solidFill>
              <a:srgbClr val="B8C3DF"/>
            </a:solidFill>
            <a:prstDash val="solid"/>
          </a:ln>
        </p:spPr>
      </p:sp>
      <p:sp>
        <p:nvSpPr>
          <p:cNvPr id="15" name="Shape 10"/>
          <p:cNvSpPr/>
          <p:nvPr/>
        </p:nvSpPr>
        <p:spPr>
          <a:xfrm>
            <a:off x="894829" y="3900190"/>
            <a:ext cx="398711" cy="398711"/>
          </a:xfrm>
          <a:prstGeom prst="roundRect">
            <a:avLst>
              <a:gd name="adj" fmla="val 71668"/>
            </a:avLst>
          </a:prstGeom>
          <a:solidFill>
            <a:srgbClr val="D2DDF9"/>
          </a:solidFill>
          <a:ln w="4763">
            <a:solidFill>
              <a:srgbClr val="B8C3DF"/>
            </a:solidFill>
            <a:prstDash val="solid"/>
          </a:ln>
        </p:spPr>
      </p:sp>
      <p:pic>
        <p:nvPicPr>
          <p:cNvPr id="16" name="Image 3" descr="preencoded.png">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94470" y="3999830"/>
            <a:ext cx="199355" cy="199355"/>
          </a:xfrm>
          <a:prstGeom prst="rect">
            <a:avLst/>
          </a:prstGeom>
        </p:spPr>
      </p:pic>
      <p:sp>
        <p:nvSpPr>
          <p:cNvPr id="17" name="Text 11"/>
          <p:cNvSpPr/>
          <p:nvPr/>
        </p:nvSpPr>
        <p:spPr>
          <a:xfrm>
            <a:off x="1418109" y="3921026"/>
            <a:ext cx="1661294" cy="20769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ct val="104000"/>
              </a:lnSpc>
              <a:buNone/>
            </a:pPr>
            <a:r>
              <a:rPr lang="en-US" sz="1300" dirty="0">
                <a:solidFill>
                  <a:srgbClr val="404155"/>
                </a:solidFill>
                <a:latin typeface="Alexandria" pitchFamily="34" charset="0"/>
                <a:ea typeface="Alexandria" pitchFamily="34" charset="-122"/>
                <a:cs typeface="Alexandria" pitchFamily="34" charset="-120"/>
              </a:rPr>
              <a:t>Megelőzés</a:t>
            </a:r>
            <a:endParaRPr lang="en-US" sz="1300" dirty="0"/>
          </a:p>
        </p:txBody>
      </p:sp>
      <p:sp>
        <p:nvSpPr>
          <p:cNvPr id="18" name="Text 12"/>
          <p:cNvSpPr/>
          <p:nvPr/>
        </p:nvSpPr>
        <p:spPr>
          <a:xfrm>
            <a:off x="1418109" y="4203427"/>
            <a:ext cx="3800773" cy="411956"/>
          </a:xfrm>
          <a:prstGeom prst="rect">
            <a:avLst/>
          </a:prstGeom>
          <a:noFill/>
          <a:ln/>
        </p:spPr>
        <p:txBody>
          <a:bodyPr wrap="square" lIns="0" tIns="0" rIns="0" bIns="0" rtlCol="0" anchor="t">
            <a:normAutofit/>
          </a:bodyPr>
          <a:lstStyle/>
          <a:p>
            <a:pPr algn="l" indent="0" marL="0">
              <a:lnSpc>
                <a:spcPct val="129000"/>
              </a:lnSpc>
              <a:buNone/>
            </a:pPr>
            <a:r>
              <a:rPr lang="en-US" sz="1000" dirty="0">
                <a:solidFill>
                  <a:srgbClr val="404155"/>
                </a:solidFill>
                <a:latin typeface="Nobile" pitchFamily="34" charset="0"/>
                <a:ea typeface="Nobile" pitchFamily="34" charset="-122"/>
                <a:cs typeface="Nobile" pitchFamily="34" charset="-120"/>
              </a:rPr>
              <a:t>A legjobb szemét az, ami meg sem születik. Minden elutasított eldobható palack egy lépés a tiszta jövő felé.</a:t>
            </a:r>
            <a:endParaRPr lang="en-US" sz="100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9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lastModifiedBy/>
  <cp:revision>1</cp:revision>
  <dcterms:created xsi:type="dcterms:W3CDTF">2026-06-25T18:18:43Z</dcterms:created>
  <dcterms:modified xsi:type="dcterms:W3CDTF">2026-06-25T18:18:43Z</dcterms:modified>
</cp:coreProperties>
</file>