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IBM Plex Sans"/>
      <p:regular r:id="rId201314"/>
    </p:embeddedFont>
    <p:embeddedFont>
      <p:font typeface="IBM Plex Sans SemiBold"/>
      <p:regular r:id="rId201315"/>
    </p:embeddedFont>
    <p:embeddedFont>
      <p:font typeface="IBM Plex Sans Bold"/>
      <p:regular r:id="rId201316"/>
    </p:embeddedFont>
    <p:embeddedFont>
      <p:font typeface="IBM Plex Sans Light"/>
      <p:regular r:id="rId201317"/>
    </p:embeddedFont>
    <p:embeddedFont>
      <p:font typeface="IBM Plex Sans Thin"/>
      <p:regular r:id="rId201318"/>
    </p:embeddedFont>
    <p:embeddedFont>
      <p:font typeface="IBM Plex Sans ExtraLight"/>
      <p:regular r:id="rId201319"/>
    </p:embeddedFont>
    <p:embeddedFont>
      <p:font typeface="IBM Plex Sans Medium"/>
      <p:regular r:id="rId201320"/>
    </p:embeddedFont>
    <p:embeddedFont>
      <p:font typeface="Outfit Light"/>
      <p:regular r:id="rId201321"/>
    </p:embeddedFont>
    <p:embeddedFont>
      <p:font typeface="Outfit Thin"/>
      <p:regular r:id="rId201322"/>
    </p:embeddedFont>
    <p:embeddedFont>
      <p:font typeface="Outfit ExtraLight"/>
      <p:regular r:id="rId201323"/>
    </p:embeddedFont>
    <p:embeddedFont>
      <p:font typeface="Outfit"/>
      <p:regular r:id="rId201324"/>
    </p:embeddedFont>
    <p:embeddedFont>
      <p:font typeface="Outfit Medium"/>
      <p:regular r:id="rId201325"/>
    </p:embeddedFont>
    <p:embeddedFont>
      <p:font typeface="Outfit SemiBold"/>
      <p:regular r:id="rId201326"/>
    </p:embeddedFont>
    <p:embeddedFont>
      <p:font typeface="Outfit Bold"/>
      <p:regular r:id="rId201327"/>
    </p:embeddedFont>
    <p:embeddedFont>
      <p:font typeface="Outfit ExtraBold"/>
      <p:regular r:id="rId201328"/>
    </p:embeddedFont>
    <p:embeddedFont>
      <p:font typeface="Outfit Black"/>
      <p:regular r:id="rId2013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Relationship Id="rId201331" Target="fonts/201331.fntdata" Type="http://schemas.openxmlformats.org/officeDocument/2006/relationships/font"/><Relationship Id="rId201332" Target="fonts/201332.fntdata" Type="http://schemas.openxmlformats.org/officeDocument/2006/relationships/font"/><Relationship Id="rId201333" Target="fonts/201333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582713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 melléknevek fokozása németül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681288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Alapfok, középfok, felsőfok — Umlaut, rendhagyó alakok és összehasonlító szerkezetek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3294385"/>
            <a:ext cx="1942654" cy="266402"/>
          </a:xfrm>
          <a:prstGeom prst="roundRect">
            <a:avLst>
              <a:gd name="adj" fmla="val 38315"/>
            </a:avLst>
          </a:prstGeom>
          <a:solidFill>
            <a:srgbClr val="CFDBFC"/>
          </a:solidFill>
          <a:ln/>
        </p:spPr>
      </p:sp>
      <p:sp>
        <p:nvSpPr>
          <p:cNvPr id="6" name="Text 3"/>
          <p:cNvSpPr/>
          <p:nvPr/>
        </p:nvSpPr>
        <p:spPr>
          <a:xfrm>
            <a:off x="581174" y="3336875"/>
            <a:ext cx="222974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10. ÉVFOLYAM · NÉMET NYELVTAN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02146"/>
            <a:ext cx="534173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Összefoglalás — Mit tanultunk?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228651"/>
            <a:ext cx="2835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1450553"/>
            <a:ext cx="4004965" cy="1905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5" name="Text 3"/>
          <p:cNvSpPr/>
          <p:nvPr/>
        </p:nvSpPr>
        <p:spPr>
          <a:xfrm>
            <a:off x="496119" y="155949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Három fokozat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96119" y="1866007"/>
            <a:ext cx="400496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Positiv → Komparativ (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-er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) → Superlativ (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am … -(e)sten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)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4642842" y="1228651"/>
            <a:ext cx="2835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642842" y="1450553"/>
            <a:ext cx="4005039" cy="1905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9" name="Text 7"/>
          <p:cNvSpPr/>
          <p:nvPr/>
        </p:nvSpPr>
        <p:spPr>
          <a:xfrm>
            <a:off x="4642842" y="155949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Umlaut-szabály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642842" y="1866007"/>
            <a:ext cx="400503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Egy szótagú a/o/u tövű melléknevek Umlautot kapnak: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alt → älter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496119" y="2567657"/>
            <a:ext cx="2835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96119" y="2789560"/>
            <a:ext cx="4004965" cy="1905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3" name="Text 11"/>
          <p:cNvSpPr/>
          <p:nvPr/>
        </p:nvSpPr>
        <p:spPr>
          <a:xfrm>
            <a:off x="496119" y="289850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Rendhagyó alakok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96119" y="3205014"/>
            <a:ext cx="400496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gut→besser, viel→mehr, hoch→höher — ezeket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kívülről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kell tudni!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4642842" y="2567657"/>
            <a:ext cx="283518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04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4642842" y="2789560"/>
            <a:ext cx="4005039" cy="19050"/>
          </a:xfrm>
          <a:prstGeom prst="rect">
            <a:avLst/>
          </a:prstGeom>
          <a:solidFill>
            <a:srgbClr val="A2B9F9"/>
          </a:solidFill>
          <a:ln/>
        </p:spPr>
      </p:sp>
      <p:sp>
        <p:nvSpPr>
          <p:cNvPr id="17" name="Text 15"/>
          <p:cNvSpPr/>
          <p:nvPr/>
        </p:nvSpPr>
        <p:spPr>
          <a:xfrm>
            <a:off x="4642842" y="289850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Összehasonlítás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4642842" y="3205014"/>
            <a:ext cx="400503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Ugyanolyan: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so … wie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· Különböző: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középfok + als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496119" y="3924374"/>
            <a:ext cx="8151763" cy="557510"/>
          </a:xfrm>
          <a:prstGeom prst="roundRect">
            <a:avLst>
              <a:gd name="adj" fmla="val 22886"/>
            </a:avLst>
          </a:prstGeom>
          <a:solidFill>
            <a:srgbClr val="B6FCB8"/>
          </a:solidFill>
          <a:ln/>
        </p:spPr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877" y="4125144"/>
            <a:ext cx="177180" cy="141759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956816" y="4087341"/>
            <a:ext cx="8006507" cy="231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🎉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Ha ezeket a szabályokat és kivételeket ismered, már profi vagy a német melléknévfokokban!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74129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 három fokozat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500634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 német mellékneveket — akárcsak a magyarban — három fokba állíthatjuk. A szabály egyszerű:</a:t>
            </a:r>
            <a:endParaRPr lang="en-US" sz="1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886917"/>
            <a:ext cx="2717229" cy="5670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7877" y="259571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Positiv (Alapfok)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37877" y="2902223"/>
            <a:ext cx="243371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klein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— kicsi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schnell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— gyors</a:t>
            </a:r>
            <a:endParaRPr lang="en-US" sz="11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48" y="1886917"/>
            <a:ext cx="2717229" cy="5670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355107" y="2595711"/>
            <a:ext cx="181853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Komparativ (Középfok)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355107" y="2902223"/>
            <a:ext cx="243371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kleiner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— kisebb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schneller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— gyorsabb</a:t>
            </a:r>
            <a:endParaRPr lang="en-US" sz="11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78" y="1886917"/>
            <a:ext cx="2717229" cy="5670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72336" y="259571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Superlativ (Felsőfok)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072336" y="2902223"/>
            <a:ext cx="243371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am kleinsten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— legkisebb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am schnellsten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— leggyorsabb</a:t>
            </a:r>
            <a:endParaRPr lang="en-US" sz="1100" dirty="0"/>
          </a:p>
        </p:txBody>
      </p:sp>
      <p:sp>
        <p:nvSpPr>
          <p:cNvPr id="13" name="Shape 8"/>
          <p:cNvSpPr/>
          <p:nvPr/>
        </p:nvSpPr>
        <p:spPr>
          <a:xfrm>
            <a:off x="496119" y="3657079"/>
            <a:ext cx="8151763" cy="552748"/>
          </a:xfrm>
          <a:prstGeom prst="roundRect">
            <a:avLst>
              <a:gd name="adj" fmla="val 23083"/>
            </a:avLst>
          </a:prstGeom>
          <a:solidFill>
            <a:srgbClr val="CFDBFC"/>
          </a:solidFill>
          <a:ln/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857848"/>
            <a:ext cx="177180" cy="14175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56816" y="3820046"/>
            <a:ext cx="800650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Középfok: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-er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végződés · Felsőfok: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am … -(e)sten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81161"/>
            <a:ext cx="44870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 szabály lépésről lépésre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100" y="1207666"/>
            <a:ext cx="4787801" cy="28415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10481" y="3390122"/>
            <a:ext cx="1190138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Felsőfok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4010581" y="3390122"/>
            <a:ext cx="1190138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Középfok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2486226" y="3390122"/>
            <a:ext cx="1190138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666666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Alapfok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96119" y="4208711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 felsőfok szabálya: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am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+ melléknévtő +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-(e)sten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. Ha a szó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-d, -t, -s, -ß, -x, -z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betűre végződik, kötőmagánhangzót (e) illesztünk: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876CD4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am kältesten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,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876CD4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am heißesten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816025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Az Umlaut szabálya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1471613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Sok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egy szótagú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melléknév, amelynek tövében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a, o, u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magánhangzó van, közép- és felsőfokban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876CD4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Umlautot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kap. Ez a leggyakoribb hibaforrás!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6119" y="2084710"/>
            <a:ext cx="2290465" cy="1274638"/>
          </a:xfrm>
          <a:prstGeom prst="roundRect">
            <a:avLst>
              <a:gd name="adj" fmla="val 10010"/>
            </a:avLst>
          </a:prstGeom>
          <a:solidFill>
            <a:srgbClr val="CFDBFC"/>
          </a:solidFill>
          <a:ln w="4763">
            <a:solidFill>
              <a:srgbClr val="B5C1E2"/>
            </a:solidFill>
            <a:prstDash val="solid"/>
          </a:ln>
          <a:effectLst>
            <a:outerShdw sx="100000" sy="100000" kx="0" ky="0" algn="bl" rotWithShape="0" blurRad="101600" dist="17780" dir="2700000">
              <a:srgbClr val="b5c1e2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642640" y="2231231"/>
            <a:ext cx="188989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alt → älter → am ältesten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42640" y="2537743"/>
            <a:ext cx="199742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öreg → idősebb → a legidősebb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2928342" y="2084710"/>
            <a:ext cx="2290539" cy="1274638"/>
          </a:xfrm>
          <a:prstGeom prst="roundRect">
            <a:avLst>
              <a:gd name="adj" fmla="val 10010"/>
            </a:avLst>
          </a:prstGeom>
          <a:solidFill>
            <a:srgbClr val="CFDBFC"/>
          </a:solidFill>
          <a:ln w="4763">
            <a:solidFill>
              <a:srgbClr val="B5C1E2"/>
            </a:solidFill>
            <a:prstDash val="solid"/>
          </a:ln>
          <a:effectLst>
            <a:outerShdw sx="100000" sy="100000" kx="0" ky="0" algn="bl" rotWithShape="0" blurRad="101600" dist="17780" dir="2700000">
              <a:srgbClr val="b5c1e2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3074863" y="2231231"/>
            <a:ext cx="199749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groß → größer → am größten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3074863" y="2759199"/>
            <a:ext cx="199749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nagy → nagyobb → a legnagyobb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496119" y="3501107"/>
            <a:ext cx="4722763" cy="826368"/>
          </a:xfrm>
          <a:prstGeom prst="roundRect">
            <a:avLst>
              <a:gd name="adj" fmla="val 15440"/>
            </a:avLst>
          </a:prstGeom>
          <a:solidFill>
            <a:srgbClr val="CFDBFC"/>
          </a:solidFill>
          <a:ln w="4763">
            <a:solidFill>
              <a:srgbClr val="B5C1E2"/>
            </a:solidFill>
            <a:prstDash val="solid"/>
          </a:ln>
          <a:effectLst>
            <a:outerShdw sx="100000" sy="100000" kx="0" ky="0" algn="bl" rotWithShape="0" blurRad="101600" dist="17780" dir="2700000">
              <a:srgbClr val="b5c1e2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642640" y="3647629"/>
            <a:ext cx="216961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jung → jünger → am jüngsten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42640" y="3954140"/>
            <a:ext cx="442972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fiatal → fiatalabb → a legfiatalabb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65931"/>
            <a:ext cx="733075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Rendhagyó alakok — ezeket be kell magolni!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392436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Néhány melléknév teljesen megváltoztatja a tövét, vagy kiejtéskönnyítés miatt módosul. Ezek kivételek —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876CD4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tanuld meg őket kívülről!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2005533"/>
            <a:ext cx="8151763" cy="2472035"/>
          </a:xfrm>
          <a:prstGeom prst="roundRect">
            <a:avLst>
              <a:gd name="adj" fmla="val 5161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42789" y="2100114"/>
            <a:ext cx="179970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Positiv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2273573" y="2100114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Komparativ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901976" y="2100114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Superlativ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5530379" y="2100114"/>
            <a:ext cx="34281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Magyar jelentés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642789" y="2511326"/>
            <a:ext cx="179970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gut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2273573" y="2511326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besser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3901976" y="2511326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am besten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5530379" y="2511326"/>
            <a:ext cx="34281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jó → jobb → legjobb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42789" y="2922538"/>
            <a:ext cx="179970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viel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2273573" y="2922538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mehr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3901976" y="2922538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am meisten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5530379" y="2922538"/>
            <a:ext cx="34281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sok → több → legtöbb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642789" y="3333750"/>
            <a:ext cx="179970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gern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2273573" y="3333750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lieber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3901976" y="3333750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am liebsten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5530379" y="3333750"/>
            <a:ext cx="34281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szívesen → szívesebben → legszívesebben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642789" y="3744962"/>
            <a:ext cx="179970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hoch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2273573" y="3744962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höher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3901976" y="3744962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am höchsten</a:t>
            </a:r>
            <a:endParaRPr lang="en-US" sz="1100" dirty="0"/>
          </a:p>
        </p:txBody>
      </p:sp>
      <p:sp>
        <p:nvSpPr>
          <p:cNvPr id="24" name="Text 22"/>
          <p:cNvSpPr/>
          <p:nvPr/>
        </p:nvSpPr>
        <p:spPr>
          <a:xfrm>
            <a:off x="5530379" y="3744962"/>
            <a:ext cx="34281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magas (a -c- eltűnik!)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642789" y="4156174"/>
            <a:ext cx="179970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nah</a:t>
            </a:r>
            <a:endParaRPr lang="en-US" sz="1100" dirty="0"/>
          </a:p>
        </p:txBody>
      </p:sp>
      <p:sp>
        <p:nvSpPr>
          <p:cNvPr id="26" name="Text 24"/>
          <p:cNvSpPr/>
          <p:nvPr/>
        </p:nvSpPr>
        <p:spPr>
          <a:xfrm>
            <a:off x="2273573" y="4156174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näher</a:t>
            </a:r>
            <a:endParaRPr lang="en-US" sz="1100" dirty="0"/>
          </a:p>
        </p:txBody>
      </p:sp>
      <p:sp>
        <p:nvSpPr>
          <p:cNvPr id="27" name="Text 25"/>
          <p:cNvSpPr/>
          <p:nvPr/>
        </p:nvSpPr>
        <p:spPr>
          <a:xfrm>
            <a:off x="3901976" y="4156174"/>
            <a:ext cx="179732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am nächsten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5530379" y="4156174"/>
            <a:ext cx="34281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közeli (beugrik egy -ch-!)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17488"/>
            <a:ext cx="637408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Összehasonlító szerkezetek: </a:t>
            </a:r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876CD4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wie</a:t>
            </a:r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 és </a:t>
            </a:r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D783D8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als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432545"/>
            <a:ext cx="5177582" cy="29339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24339" y="147317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Ugyanolyan? → 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876CD4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wie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024339" y="1836390"/>
            <a:ext cx="308543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so + alapfok + wie</a:t>
            </a:r>
            <a:endParaRPr lang="en-US" sz="1100" dirty="0"/>
          </a:p>
        </p:txBody>
      </p:sp>
      <p:sp>
        <p:nvSpPr>
          <p:cNvPr id="6" name="Shape 3"/>
          <p:cNvSpPr/>
          <p:nvPr/>
        </p:nvSpPr>
        <p:spPr>
          <a:xfrm>
            <a:off x="6024339" y="2190750"/>
            <a:ext cx="19050" cy="708645"/>
          </a:xfrm>
          <a:prstGeom prst="roundRect">
            <a:avLst>
              <a:gd name="adj" fmla="val 60000"/>
            </a:avLst>
          </a:prstGeom>
          <a:solidFill>
            <a:srgbClr val="A2B9F9"/>
          </a:solidFill>
          <a:ln/>
        </p:spPr>
      </p:sp>
      <p:sp>
        <p:nvSpPr>
          <p:cNvPr id="7" name="Text 4"/>
          <p:cNvSpPr/>
          <p:nvPr/>
        </p:nvSpPr>
        <p:spPr>
          <a:xfrm>
            <a:off x="6236940" y="2318296"/>
            <a:ext cx="24156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Petra ist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so groß wie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Anna.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i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Petra ugyanolyan nagy, mint Anna.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6024339" y="3041228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Különböző? → 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783D8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als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024339" y="3404443"/>
            <a:ext cx="308543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középfok + als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6024339" y="3758803"/>
            <a:ext cx="19050" cy="708645"/>
          </a:xfrm>
          <a:prstGeom prst="roundRect">
            <a:avLst>
              <a:gd name="adj" fmla="val 60000"/>
            </a:avLst>
          </a:prstGeom>
          <a:solidFill>
            <a:srgbClr val="A2B9F9"/>
          </a:solidFill>
          <a:ln/>
        </p:spPr>
      </p:sp>
      <p:sp>
        <p:nvSpPr>
          <p:cNvPr id="11" name="Text 8"/>
          <p:cNvSpPr/>
          <p:nvPr/>
        </p:nvSpPr>
        <p:spPr>
          <a:xfrm>
            <a:off x="6236940" y="3886349"/>
            <a:ext cx="2415629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Budapest ist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größer als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Pécs.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i="1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Budapest nagyobb, mint Pécs.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93576"/>
            <a:ext cx="2775124" cy="228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 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876CD4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wie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 és 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D783D8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als</a:t>
            </a:r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 összehasonlítása</a:t>
            </a:r>
            <a:endParaRPr lang="en-US" sz="1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720849"/>
            <a:ext cx="3986733" cy="39867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65911" y="2410197"/>
            <a:ext cx="1370930" cy="114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70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Mikor melyiket?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665911" y="2562076"/>
            <a:ext cx="3986733" cy="210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Ha két dolog </a:t>
            </a:r>
            <a:pPr algn="l" indent="0" marL="0">
              <a:lnSpc>
                <a:spcPct val="101000"/>
              </a:lnSpc>
              <a:buNone/>
            </a:pPr>
            <a:r>
              <a:rPr lang="en-US" sz="55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azonos</a:t>
            </a:r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mértékű → </a:t>
            </a:r>
            <a:pPr algn="l" indent="0" marL="0">
              <a:lnSpc>
                <a:spcPct val="101000"/>
              </a:lnSpc>
              <a:spcAft>
                <a:spcPts val="250"/>
              </a:spcAft>
              <a:buNone/>
            </a:pPr>
            <a:r>
              <a:rPr lang="en-US" sz="550" b="1" dirty="0">
                <a:solidFill>
                  <a:srgbClr val="876CD4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wie</a:t>
            </a:r>
            <a:endParaRPr lang="en-US" sz="550" dirty="0"/>
          </a:p>
          <a:p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Ha az egyik </a:t>
            </a:r>
            <a:pPr algn="l" indent="0" marL="0">
              <a:lnSpc>
                <a:spcPct val="101000"/>
              </a:lnSpc>
              <a:buNone/>
            </a:pPr>
            <a:r>
              <a:rPr lang="en-US" sz="55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nagyobb / kisebb / jobb</a:t>
            </a:r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→ </a:t>
            </a:r>
            <a:pPr algn="l" indent="0" marL="0">
              <a:lnSpc>
                <a:spcPct val="101000"/>
              </a:lnSpc>
              <a:buNone/>
            </a:pPr>
            <a:r>
              <a:rPr lang="en-US" sz="550" b="1" dirty="0">
                <a:solidFill>
                  <a:srgbClr val="D783D8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als</a:t>
            </a:r>
            <a:endParaRPr lang="en-US" sz="550" dirty="0"/>
          </a:p>
        </p:txBody>
      </p:sp>
      <p:sp>
        <p:nvSpPr>
          <p:cNvPr id="6" name="Shape 3"/>
          <p:cNvSpPr/>
          <p:nvPr/>
        </p:nvSpPr>
        <p:spPr>
          <a:xfrm>
            <a:off x="4665911" y="2815382"/>
            <a:ext cx="3986733" cy="198090"/>
          </a:xfrm>
          <a:prstGeom prst="roundRect">
            <a:avLst>
              <a:gd name="adj" fmla="val 33212"/>
            </a:avLst>
          </a:prstGeom>
          <a:solidFill>
            <a:srgbClr val="CFDBFC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985" y="2914129"/>
            <a:ext cx="91306" cy="730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903366" y="2867471"/>
            <a:ext cx="4133404" cy="88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 </a:t>
            </a:r>
            <a:pPr algn="l" indent="0" marL="0">
              <a:lnSpc>
                <a:spcPct val="101000"/>
              </a:lnSpc>
              <a:buNone/>
            </a:pPr>
            <a:r>
              <a:rPr lang="en-US" sz="55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wie</a:t>
            </a:r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mindig alapfokkal, az </a:t>
            </a:r>
            <a:pPr algn="l" indent="0" marL="0">
              <a:lnSpc>
                <a:spcPct val="101000"/>
              </a:lnSpc>
              <a:buNone/>
            </a:pPr>
            <a:r>
              <a:rPr lang="en-US" sz="55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als</a:t>
            </a:r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mindig középfokkal áll!</a:t>
            </a:r>
            <a:endParaRPr lang="en-US" sz="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79338"/>
            <a:ext cx="484383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1. feladat: Táblázat kitöltése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505843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Másold le a füzetbe, és egészítsd ki a hiányzó alakokat! Figyelj az Umlautra és a rendhagyó formákra.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1892126"/>
            <a:ext cx="8151763" cy="2472035"/>
          </a:xfrm>
          <a:prstGeom prst="roundRect">
            <a:avLst>
              <a:gd name="adj" fmla="val 5161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42789" y="1986707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Positiv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2678311" y="1986707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Komparativ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4713833" y="1986707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Superlativ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6749355" y="1986707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666666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Magyar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642789" y="2397919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kurz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2678311" y="2397919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4713833" y="2397919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6749355" y="2397919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rövid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642789" y="2809131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warm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2678311" y="2809131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4713833" y="2809131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6749355" y="2809131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meleg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642789" y="3220343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teuer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2678311" y="3220343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4713833" y="3220343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749355" y="3220343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drága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642789" y="3631555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viel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2678311" y="3631555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4713833" y="3631555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24" name="Text 22"/>
          <p:cNvSpPr/>
          <p:nvPr/>
        </p:nvSpPr>
        <p:spPr>
          <a:xfrm>
            <a:off x="6749355" y="3631555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sok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642789" y="4042767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hoch</a:t>
            </a:r>
            <a:endParaRPr lang="en-US" sz="1100" dirty="0"/>
          </a:p>
        </p:txBody>
      </p:sp>
      <p:sp>
        <p:nvSpPr>
          <p:cNvPr id="26" name="Text 24"/>
          <p:cNvSpPr/>
          <p:nvPr/>
        </p:nvSpPr>
        <p:spPr>
          <a:xfrm>
            <a:off x="2678311" y="4042767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27" name="Text 25"/>
          <p:cNvSpPr/>
          <p:nvPr/>
        </p:nvSpPr>
        <p:spPr>
          <a:xfrm>
            <a:off x="4713833" y="4042767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___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6749355" y="4042767"/>
            <a:ext cx="220920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magas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900038"/>
            <a:ext cx="616245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2–3. feladat: Kakukktojás és fordítás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394022" y="1555626"/>
            <a:ext cx="4107135" cy="2687836"/>
          </a:xfrm>
          <a:prstGeom prst="roundRect">
            <a:avLst>
              <a:gd name="adj" fmla="val 7595"/>
            </a:avLst>
          </a:prstGeom>
          <a:solidFill>
            <a:srgbClr val="876CD4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5781" y="1697385"/>
            <a:ext cx="234009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🔍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 Kakukktojás-keresés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535781" y="2060600"/>
            <a:ext cx="4280818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Melyik alak a hibás?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535781" y="2414960"/>
            <a:ext cx="3823618" cy="1332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23520" indent="-22352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stärker</a:t>
            </a:r>
            <a:endParaRPr lang="en-US" sz="1100" dirty="0"/>
          </a:p>
          <a:p>
            <a:pPr algn="l" marL="223520" indent="-22352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dünner</a:t>
            </a:r>
            <a:endParaRPr lang="en-US" sz="1100" dirty="0"/>
          </a:p>
          <a:p>
            <a:pPr algn="l" marL="223520" indent="-22352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kleiner</a:t>
            </a:r>
            <a:endParaRPr lang="en-US" sz="1100" dirty="0"/>
          </a:p>
          <a:p>
            <a:pPr algn="l" marL="223520" indent="-223520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goother ← HIBÁS!</a:t>
            </a:r>
            <a:endParaRPr lang="en-US" sz="1100" dirty="0"/>
          </a:p>
          <a:p>
            <a:pPr algn="l" marL="223520" indent="-22352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jünger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35781" y="3874815"/>
            <a:ext cx="4280818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Helyesen: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besser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(gut → besser)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749701" y="169738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🌍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3F6FF3"/>
                </a:solidFill>
                <a:latin typeface="Outfit Medium" pitchFamily="34" charset="0"/>
                <a:ea typeface="Outfit Medium" pitchFamily="34" charset="-122"/>
                <a:cs typeface="Outfit Medium" pitchFamily="34" charset="-120"/>
              </a:rPr>
              <a:t> Fordítási gyakorlat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060600"/>
            <a:ext cx="436014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Fordítsd németre: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749701" y="2414960"/>
            <a:ext cx="3902943" cy="5031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23520" indent="-223520">
              <a:lnSpc>
                <a:spcPct val="133000"/>
              </a:lnSpc>
              <a:buSzPct val="100000"/>
              <a:buFont typeface="+mj-lt"/>
              <a:buAutoNum type="arabicPeriod" startAt="1"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A házunk magasabb, mint a tiétek.</a:t>
            </a:r>
            <a:endParaRPr lang="en-US" sz="1100" dirty="0"/>
          </a:p>
          <a:p>
            <a:pPr algn="l" marL="223520" indent="-223520">
              <a:lnSpc>
                <a:spcPct val="133000"/>
              </a:lnSpc>
              <a:buSzPct val="100000"/>
              <a:buFont typeface="+mj-lt"/>
              <a:buAutoNum type="arabicPeriod" startAt="2"/>
            </a:pPr>
            <a:r>
              <a:rPr lang="en-US" sz="1100" dirty="0">
                <a:solidFill>
                  <a:srgbClr val="666666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Németül tanulni a legjobb.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749701" y="3077617"/>
            <a:ext cx="3902943" cy="1006376"/>
          </a:xfrm>
          <a:prstGeom prst="roundRect">
            <a:avLst>
              <a:gd name="adj" fmla="val 12678"/>
            </a:avLst>
          </a:prstGeom>
          <a:solidFill>
            <a:srgbClr val="CFDBFC"/>
          </a:solidFill>
          <a:ln/>
        </p:spPr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1460" y="3297436"/>
            <a:ext cx="177180" cy="141759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5210398" y="3240584"/>
            <a:ext cx="330048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Megoldás: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1. Unser Haus ist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höher als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 euer Haus.</a:t>
            </a:r>
            <a:endParaRPr lang="en-US" sz="11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2. Deutsch zu lernen ist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BM Plex Sans Bold" pitchFamily="34" charset="0"/>
                <a:ea typeface="IBM Plex Sans Bold" pitchFamily="34" charset="-122"/>
                <a:cs typeface="IBM Plex Sans Bold" pitchFamily="34" charset="-120"/>
              </a:rPr>
              <a:t>am besten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BM Plex Sans" pitchFamily="34" charset="0"/>
                <a:ea typeface="IBM Plex Sans" pitchFamily="34" charset="-122"/>
                <a:cs typeface="IBM Plex Sans" pitchFamily="34" charset="-120"/>
              </a:rPr>
              <a:t>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2026-06-24T08:37:53Z</dcterms:created>
  <dcterms:modified xsi:type="dcterms:W3CDTF">2026-06-24T08:37:53Z</dcterms:modified>
</cp:coreProperties>
</file>