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embeddedFontLst>
    <p:embeddedFont>
      <p:font typeface="Gelasio"/>
      <p:regular r:id="rId201314"/>
    </p:embeddedFont>
    <p:embeddedFont>
      <p:font typeface="Gelasio Bold"/>
      <p:regular r:id="rId20131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02D2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64342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svg"/><Relationship Id="rId4" Type="http://schemas.openxmlformats.org/officeDocument/2006/relationships/image" Target="../media/image-4-4.png"/><Relationship Id="rId5" Type="http://schemas.openxmlformats.org/officeDocument/2006/relationships/image" Target="../media/image-4-5.svg"/><Relationship Id="rId6" Type="http://schemas.openxmlformats.org/officeDocument/2006/relationships/image" Target="../media/image-4-6.png"/><Relationship Id="rId7" Type="http://schemas.openxmlformats.org/officeDocument/2006/relationships/image" Target="../media/image-4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svg"/><Relationship Id="rId6" Type="http://schemas.openxmlformats.org/officeDocument/2006/relationships/image" Target="../media/image-7-6.png"/><Relationship Id="rId7" Type="http://schemas.openxmlformats.org/officeDocument/2006/relationships/image" Target="../media/image-7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svg"/><Relationship Id="rId6" Type="http://schemas.openxmlformats.org/officeDocument/2006/relationships/image" Target="../media/image-8-6.png"/><Relationship Id="rId7" Type="http://schemas.openxmlformats.org/officeDocument/2006/relationships/image" Target="../media/image-8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299418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Pitagorasz-tétel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1955006"/>
            <a:ext cx="4722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38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geometria örök törvénye</a:t>
            </a:r>
            <a:endParaRPr lang="en-US" sz="3850" dirty="0"/>
          </a:p>
        </p:txBody>
      </p:sp>
      <p:sp>
        <p:nvSpPr>
          <p:cNvPr id="5" name="Text 2"/>
          <p:cNvSpPr/>
          <p:nvPr/>
        </p:nvSpPr>
        <p:spPr>
          <a:xfrm>
            <a:off x="3925119" y="3390379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Egy egyszerű képlet, amely 2500 éve meghatározza a matematikát, az építészetet és a mérnöki tudományokat.</a:t>
            </a:r>
            <a:endParaRPr lang="en-US" sz="1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02282"/>
            <a:ext cx="421503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Fedezd fel a geometriát!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4137720" y="1217340"/>
            <a:ext cx="4510162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tudás hatalom: a 2500 éves tétel ma is ott van minden épület falában, minden technológiai megoldásban.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3925119" y="1989906"/>
            <a:ext cx="4722763" cy="1652736"/>
          </a:xfrm>
          <a:prstGeom prst="roundRect">
            <a:avLst>
              <a:gd name="adj" fmla="val 1287"/>
            </a:avLst>
          </a:prstGeom>
          <a:solidFill>
            <a:srgbClr val="373433"/>
          </a:solidFill>
          <a:ln/>
        </p:spPr>
      </p:sp>
      <p:sp>
        <p:nvSpPr>
          <p:cNvPr id="6" name="Shape 3"/>
          <p:cNvSpPr/>
          <p:nvPr/>
        </p:nvSpPr>
        <p:spPr>
          <a:xfrm>
            <a:off x="3925119" y="1989906"/>
            <a:ext cx="2361381" cy="826368"/>
          </a:xfrm>
          <a:prstGeom prst="rect">
            <a:avLst/>
          </a:prstGeom>
          <a:solidFill>
            <a:srgbClr val="373433"/>
          </a:solidFill>
          <a:ln/>
        </p:spPr>
      </p:sp>
      <p:sp>
        <p:nvSpPr>
          <p:cNvPr id="7" name="Text 4"/>
          <p:cNvSpPr/>
          <p:nvPr/>
        </p:nvSpPr>
        <p:spPr>
          <a:xfrm>
            <a:off x="4066877" y="2131665"/>
            <a:ext cx="1772022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🏛️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Történelem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4066877" y="2447702"/>
            <a:ext cx="207786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2500+ év tudása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286500" y="1989906"/>
            <a:ext cx="2361381" cy="826368"/>
          </a:xfrm>
          <a:prstGeom prst="rect">
            <a:avLst/>
          </a:prstGeom>
          <a:solidFill>
            <a:srgbClr val="373433"/>
          </a:solidFill>
          <a:ln/>
        </p:spPr>
      </p:sp>
      <p:sp>
        <p:nvSpPr>
          <p:cNvPr id="10" name="Shape 7"/>
          <p:cNvSpPr/>
          <p:nvPr/>
        </p:nvSpPr>
        <p:spPr>
          <a:xfrm>
            <a:off x="6286500" y="1989906"/>
            <a:ext cx="19050" cy="826368"/>
          </a:xfrm>
          <a:prstGeom prst="roundRect">
            <a:avLst>
              <a:gd name="adj" fmla="val 111628"/>
            </a:avLst>
          </a:prstGeom>
          <a:solidFill>
            <a:srgbClr val="504D4C"/>
          </a:solidFill>
          <a:ln/>
        </p:spPr>
      </p:sp>
      <p:sp>
        <p:nvSpPr>
          <p:cNvPr id="11" name="Text 8"/>
          <p:cNvSpPr/>
          <p:nvPr/>
        </p:nvSpPr>
        <p:spPr>
          <a:xfrm>
            <a:off x="6428259" y="2131665"/>
            <a:ext cx="1772022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📐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Matematika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428259" y="2447702"/>
            <a:ext cx="2077864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a² + b² = c²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3925119" y="2816275"/>
            <a:ext cx="4722763" cy="826368"/>
          </a:xfrm>
          <a:prstGeom prst="rect">
            <a:avLst/>
          </a:prstGeom>
          <a:solidFill>
            <a:srgbClr val="373433"/>
          </a:solidFill>
          <a:ln/>
        </p:spPr>
      </p:sp>
      <p:sp>
        <p:nvSpPr>
          <p:cNvPr id="14" name="Shape 11"/>
          <p:cNvSpPr/>
          <p:nvPr/>
        </p:nvSpPr>
        <p:spPr>
          <a:xfrm>
            <a:off x="3925119" y="2816275"/>
            <a:ext cx="4722763" cy="19050"/>
          </a:xfrm>
          <a:prstGeom prst="roundRect">
            <a:avLst>
              <a:gd name="adj" fmla="val 111628"/>
            </a:avLst>
          </a:prstGeom>
          <a:solidFill>
            <a:srgbClr val="504D4C"/>
          </a:solidFill>
          <a:ln/>
        </p:spPr>
      </p:sp>
      <p:sp>
        <p:nvSpPr>
          <p:cNvPr id="15" name="Text 12"/>
          <p:cNvSpPr/>
          <p:nvPr/>
        </p:nvSpPr>
        <p:spPr>
          <a:xfrm>
            <a:off x="4066877" y="2958033"/>
            <a:ext cx="1772022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🌍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Való világ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4066877" y="3274070"/>
            <a:ext cx="4439245" cy="226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Mindenhol jelen van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3925119" y="3802112"/>
            <a:ext cx="4722763" cy="779562"/>
          </a:xfrm>
          <a:prstGeom prst="roundRect">
            <a:avLst>
              <a:gd name="adj" fmla="val 2728"/>
            </a:avLst>
          </a:prstGeom>
          <a:solidFill>
            <a:srgbClr val="183A13"/>
          </a:solidFill>
          <a:ln/>
        </p:spPr>
      </p:sp>
      <p:pic>
        <p:nvPicPr>
          <p:cNvPr id="1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877" y="4002881"/>
            <a:ext cx="177180" cy="141759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4385816" y="3965079"/>
            <a:ext cx="4120307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Következő lépés: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Alkalmazd a tételt a saját környezetedben — mérd ki a szobád sarkait, vagy számold ki a létra távolságát!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681112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kezdetek: Több mint 2500 év tudása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779687"/>
            <a:ext cx="2290465" cy="1497285"/>
          </a:xfrm>
          <a:prstGeom prst="roundRect">
            <a:avLst>
              <a:gd name="adj" fmla="val 1420"/>
            </a:avLst>
          </a:prstGeom>
          <a:solidFill>
            <a:srgbClr val="373433"/>
          </a:solidFill>
          <a:ln/>
        </p:spPr>
      </p:sp>
      <p:sp>
        <p:nvSpPr>
          <p:cNvPr id="5" name="Text 2"/>
          <p:cNvSpPr/>
          <p:nvPr/>
        </p:nvSpPr>
        <p:spPr>
          <a:xfrm>
            <a:off x="637877" y="19214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Ősi civilizációk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37877" y="2227957"/>
            <a:ext cx="200694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Babiloni, egyiptomi, indiai és kínai matematikusok már ismerték a tételt — jóval Püthagorasz előtt.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2928342" y="1779687"/>
            <a:ext cx="2290539" cy="1497285"/>
          </a:xfrm>
          <a:prstGeom prst="roundRect">
            <a:avLst>
              <a:gd name="adj" fmla="val 1420"/>
            </a:avLst>
          </a:prstGeom>
          <a:solidFill>
            <a:srgbClr val="373433"/>
          </a:solidFill>
          <a:ln/>
        </p:spPr>
      </p:sp>
      <p:sp>
        <p:nvSpPr>
          <p:cNvPr id="8" name="Text 5"/>
          <p:cNvSpPr/>
          <p:nvPr/>
        </p:nvSpPr>
        <p:spPr>
          <a:xfrm>
            <a:off x="3070101" y="19214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Püthagoreus iskola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070101" y="2227957"/>
            <a:ext cx="2007022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Arisztokrata közösség, amely a számok harmóniájában kereste az isteni rendet és a világegyetem titkait.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96119" y="3418731"/>
            <a:ext cx="4722763" cy="1043657"/>
          </a:xfrm>
          <a:prstGeom prst="roundRect">
            <a:avLst>
              <a:gd name="adj" fmla="val 2038"/>
            </a:avLst>
          </a:prstGeom>
          <a:solidFill>
            <a:srgbClr val="373433"/>
          </a:solidFill>
          <a:ln/>
        </p:spPr>
      </p:sp>
      <p:sp>
        <p:nvSpPr>
          <p:cNvPr id="11" name="Text 8"/>
          <p:cNvSpPr/>
          <p:nvPr/>
        </p:nvSpPr>
        <p:spPr>
          <a:xfrm>
            <a:off x="637877" y="356049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Misztika és tudomány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37877" y="3867001"/>
            <a:ext cx="443924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Lélekvándorlás, vegetarianizmus és az irracionális számok felfedezése — mindez egyetlen iskola keretein belül.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4489" y="346770"/>
            <a:ext cx="5608141" cy="3529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2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tétel lényege: Derékszögű háromszögek</a:t>
            </a:r>
            <a:endParaRPr lang="en-US" sz="22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4489" y="935906"/>
            <a:ext cx="3759622" cy="375962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714503" y="2054944"/>
            <a:ext cx="1869281" cy="1765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Az alapszabály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4714503" y="2321421"/>
            <a:ext cx="3759622" cy="3247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Egy derékszögű háromszögben a két </a:t>
            </a:r>
            <a:pPr algn="l" indent="0" marL="0">
              <a:lnSpc>
                <a:spcPct val="120000"/>
              </a:lnSpc>
              <a:buNone/>
            </a:pPr>
            <a:r>
              <a:rPr lang="en-US" sz="8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befogó</a:t>
            </a:r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négyzetének összege egyenlő az </a:t>
            </a:r>
            <a:pPr algn="l" indent="0" marL="0">
              <a:lnSpc>
                <a:spcPct val="120000"/>
              </a:lnSpc>
              <a:buNone/>
            </a:pPr>
            <a:r>
              <a:rPr lang="en-US" sz="8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átfogó</a:t>
            </a:r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négyzetével.</a:t>
            </a:r>
            <a:endParaRPr lang="en-US" sz="850" dirty="0"/>
          </a:p>
        </p:txBody>
      </p:sp>
      <p:sp>
        <p:nvSpPr>
          <p:cNvPr id="6" name="Text 3"/>
          <p:cNvSpPr/>
          <p:nvPr/>
        </p:nvSpPr>
        <p:spPr>
          <a:xfrm>
            <a:off x="4714503" y="2727127"/>
            <a:ext cx="3759622" cy="3562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Befogók:</a:t>
            </a:r>
            <a:pPr algn="l" marL="342900" indent="-342900">
              <a:lnSpc>
                <a:spcPct val="120000"/>
              </a:lnSpc>
              <a:buSzPct val="100000"/>
              <a:buChar char="•"/>
            </a:pPr>
            <a:r>
              <a:rPr lang="en-US" sz="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az L-alak két szára (a és b)</a:t>
            </a:r>
            <a:endParaRPr lang="en-US" sz="850" dirty="0"/>
          </a:p>
          <a:p>
            <a:pPr algn="l" marL="342900" indent="-342900">
              <a:lnSpc>
                <a:spcPct val="120000"/>
              </a:lnSpc>
              <a:buSzPct val="100000"/>
              <a:buChar char="•"/>
            </a:pPr>
            <a:r>
              <a:rPr lang="en-US" sz="8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Átfogó:</a:t>
            </a:r>
            <a:pPr algn="l" marL="342900" indent="-342900">
              <a:lnSpc>
                <a:spcPct val="120000"/>
              </a:lnSpc>
              <a:buSzPct val="100000"/>
              <a:buChar char="•"/>
            </a:pPr>
            <a:r>
              <a:rPr lang="en-US" sz="8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 leghosszabb, derékszöggel szemközti oldal (c)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4714503" y="3184550"/>
            <a:ext cx="3759622" cy="380702"/>
          </a:xfrm>
          <a:prstGeom prst="roundRect">
            <a:avLst>
              <a:gd name="adj" fmla="val 4451"/>
            </a:avLst>
          </a:prstGeom>
          <a:solidFill>
            <a:srgbClr val="022349"/>
          </a:solidFill>
          <a:ln/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7463" y="3341117"/>
            <a:ext cx="141163" cy="11296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081587" y="3293715"/>
            <a:ext cx="3736777" cy="1623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0000"/>
              </a:lnSpc>
              <a:buNone/>
            </a:pPr>
            <a:r>
              <a:rPr lang="en-US" sz="850" b="1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Képlet:</a:t>
            </a:r>
            <a:pPr algn="l" indent="0" marL="0">
              <a:lnSpc>
                <a:spcPct val="120000"/>
              </a:lnSpc>
              <a:buNone/>
            </a:pPr>
            <a:r>
              <a:rPr lang="en-US" sz="85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a² + b² = c²</a:t>
            </a:r>
            <a:endParaRPr lang="en-US" sz="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479524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bizonyítás ereje</a:t>
            </a:r>
            <a:endParaRPr lang="en-US" sz="27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069" y="1135112"/>
            <a:ext cx="4741813" cy="108175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4077" y="1295921"/>
            <a:ext cx="201617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Több mint 300 bizonyítás</a:t>
            </a:r>
            <a:endParaRPr lang="en-US" sz="1350" dirty="0"/>
          </a:p>
        </p:txBody>
      </p:sp>
      <p:sp>
        <p:nvSpPr>
          <p:cNvPr id="6" name="Text 2"/>
          <p:cNvSpPr/>
          <p:nvPr/>
        </p:nvSpPr>
        <p:spPr>
          <a:xfrm>
            <a:off x="714077" y="1602432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történelem során matematikusok százai dolgozták ki saját bizonyításukat — ez a legtöbbet bizonyított tétel a matematikában.</a:t>
            </a:r>
            <a:endParaRPr lang="en-US" sz="11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069" y="2358628"/>
            <a:ext cx="4741813" cy="108175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4077" y="251943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vizualitás szerepe</a:t>
            </a:r>
            <a:endParaRPr lang="en-US" sz="1350" dirty="0"/>
          </a:p>
        </p:txBody>
      </p:sp>
      <p:sp>
        <p:nvSpPr>
          <p:cNvPr id="9" name="Text 4"/>
          <p:cNvSpPr/>
          <p:nvPr/>
        </p:nvSpPr>
        <p:spPr>
          <a:xfrm>
            <a:off x="714077" y="2825948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négyzetek területének összeadása szemlélteti legérthetőbben: a két kisebb négyzet területe pontosan kitölti a nagy négyzetet.</a:t>
            </a:r>
            <a:endParaRPr lang="en-US" sz="11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7069" y="3582144"/>
            <a:ext cx="4741813" cy="108175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4077" y="3742953"/>
            <a:ext cx="258685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Az euklideszi geometria alapköve</a:t>
            </a:r>
            <a:endParaRPr lang="en-US" sz="1350" dirty="0"/>
          </a:p>
        </p:txBody>
      </p:sp>
      <p:sp>
        <p:nvSpPr>
          <p:cNvPr id="12" name="Text 6"/>
          <p:cNvSpPr/>
          <p:nvPr/>
        </p:nvSpPr>
        <p:spPr>
          <a:xfrm>
            <a:off x="714077" y="4049464"/>
            <a:ext cx="4343995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tétel nem csupán szabály — az egész síkgeometria egyik sarokköve, amelyre további tételek épülnek.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363959"/>
            <a:ext cx="3911278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3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Pitagoraszi számhármasok</a:t>
            </a:r>
            <a:endParaRPr lang="en-US" sz="2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643" y="985912"/>
            <a:ext cx="5165154" cy="29268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77905" y="1788170"/>
            <a:ext cx="19246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Mik ezek a számok?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977905" y="2068785"/>
            <a:ext cx="2649066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Olyan egész számok, amelyek tökéletesen kielégítik a Pitagorasz-tételt — maradék nélkül.</a:t>
            </a:r>
            <a:endParaRPr lang="en-US" sz="900" dirty="0"/>
          </a:p>
        </p:txBody>
      </p:sp>
      <p:sp>
        <p:nvSpPr>
          <p:cNvPr id="6" name="Shape 3"/>
          <p:cNvSpPr/>
          <p:nvPr/>
        </p:nvSpPr>
        <p:spPr>
          <a:xfrm>
            <a:off x="5977905" y="2521446"/>
            <a:ext cx="2649066" cy="576858"/>
          </a:xfrm>
          <a:prstGeom prst="roundRect">
            <a:avLst>
              <a:gd name="adj" fmla="val 3053"/>
            </a:avLst>
          </a:prstGeom>
          <a:solidFill>
            <a:srgbClr val="33221A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256" y="2684487"/>
            <a:ext cx="146745" cy="11735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359351" y="2638202"/>
            <a:ext cx="2150269" cy="34334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FFFFFF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Az ókori egyiptomi építők 3-4-5 köteles mérőzsinórral tűzték ki a derékszögeket.</a:t>
            </a:r>
            <a:endParaRPr lang="en-US" sz="900" dirty="0"/>
          </a:p>
        </p:txBody>
      </p:sp>
      <p:sp>
        <p:nvSpPr>
          <p:cNvPr id="9" name="Shape 5"/>
          <p:cNvSpPr/>
          <p:nvPr/>
        </p:nvSpPr>
        <p:spPr>
          <a:xfrm>
            <a:off x="521643" y="4131394"/>
            <a:ext cx="2635374" cy="648072"/>
          </a:xfrm>
          <a:prstGeom prst="roundRect">
            <a:avLst>
              <a:gd name="adj" fmla="val 2717"/>
            </a:avLst>
          </a:prstGeom>
          <a:solidFill>
            <a:srgbClr val="373433"/>
          </a:solidFill>
          <a:ln/>
        </p:spPr>
      </p:sp>
      <p:sp>
        <p:nvSpPr>
          <p:cNvPr id="10" name="Text 6"/>
          <p:cNvSpPr/>
          <p:nvPr/>
        </p:nvSpPr>
        <p:spPr>
          <a:xfrm>
            <a:off x="638994" y="424874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 – 4 – 5</a:t>
            </a:r>
            <a:endParaRPr lang="en-US" sz="1150" dirty="0"/>
          </a:p>
        </p:txBody>
      </p:sp>
      <p:sp>
        <p:nvSpPr>
          <p:cNvPr id="11" name="Text 7"/>
          <p:cNvSpPr/>
          <p:nvPr/>
        </p:nvSpPr>
        <p:spPr>
          <a:xfrm>
            <a:off x="638994" y="4490442"/>
            <a:ext cx="2400672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9 + 16 = 25 ✓</a:t>
            </a:r>
            <a:endParaRPr lang="en-US" sz="900" dirty="0"/>
          </a:p>
        </p:txBody>
      </p:sp>
      <p:sp>
        <p:nvSpPr>
          <p:cNvPr id="12" name="Shape 8"/>
          <p:cNvSpPr/>
          <p:nvPr/>
        </p:nvSpPr>
        <p:spPr>
          <a:xfrm>
            <a:off x="3254201" y="4131394"/>
            <a:ext cx="2635448" cy="648072"/>
          </a:xfrm>
          <a:prstGeom prst="roundRect">
            <a:avLst>
              <a:gd name="adj" fmla="val 2717"/>
            </a:avLst>
          </a:prstGeom>
          <a:solidFill>
            <a:srgbClr val="373433"/>
          </a:solidFill>
          <a:ln/>
        </p:spPr>
      </p:sp>
      <p:sp>
        <p:nvSpPr>
          <p:cNvPr id="13" name="Text 9"/>
          <p:cNvSpPr/>
          <p:nvPr/>
        </p:nvSpPr>
        <p:spPr>
          <a:xfrm>
            <a:off x="3371552" y="424874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 – 12 – 13</a:t>
            </a:r>
            <a:endParaRPr lang="en-US" sz="1150" dirty="0"/>
          </a:p>
        </p:txBody>
      </p:sp>
      <p:sp>
        <p:nvSpPr>
          <p:cNvPr id="14" name="Text 10"/>
          <p:cNvSpPr/>
          <p:nvPr/>
        </p:nvSpPr>
        <p:spPr>
          <a:xfrm>
            <a:off x="3371552" y="4490442"/>
            <a:ext cx="2400746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25 + 144 = 169 ✓</a:t>
            </a:r>
            <a:endParaRPr lang="en-US" sz="900" dirty="0"/>
          </a:p>
        </p:txBody>
      </p:sp>
      <p:sp>
        <p:nvSpPr>
          <p:cNvPr id="15" name="Shape 11"/>
          <p:cNvSpPr/>
          <p:nvPr/>
        </p:nvSpPr>
        <p:spPr>
          <a:xfrm>
            <a:off x="5986835" y="4131394"/>
            <a:ext cx="2635448" cy="648072"/>
          </a:xfrm>
          <a:prstGeom prst="roundRect">
            <a:avLst>
              <a:gd name="adj" fmla="val 2717"/>
            </a:avLst>
          </a:prstGeom>
          <a:solidFill>
            <a:srgbClr val="373433"/>
          </a:solidFill>
          <a:ln/>
        </p:spPr>
      </p:sp>
      <p:sp>
        <p:nvSpPr>
          <p:cNvPr id="16" name="Text 12"/>
          <p:cNvSpPr/>
          <p:nvPr/>
        </p:nvSpPr>
        <p:spPr>
          <a:xfrm>
            <a:off x="6104186" y="424874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8 – 15 – 17</a:t>
            </a:r>
            <a:endParaRPr lang="en-US" sz="1150" dirty="0"/>
          </a:p>
        </p:txBody>
      </p:sp>
      <p:sp>
        <p:nvSpPr>
          <p:cNvPr id="17" name="Text 13"/>
          <p:cNvSpPr/>
          <p:nvPr/>
        </p:nvSpPr>
        <p:spPr>
          <a:xfrm>
            <a:off x="6104186" y="4490442"/>
            <a:ext cx="2400746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64 + 225 = 289 ✓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09452" y="275481"/>
            <a:ext cx="3966790" cy="304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9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Feladat: Számoljuk ki az átfogót!</a:t>
            </a:r>
            <a:endParaRPr lang="en-US" sz="19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452" y="713929"/>
            <a:ext cx="6725022" cy="295208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350288" y="2985338"/>
            <a:ext cx="1178825" cy="182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Adatok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2350288" y="3219322"/>
            <a:ext cx="1178825" cy="122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8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a=5 cm, b=12 cm</a:t>
            </a:r>
            <a:endParaRPr lang="en-US" sz="900" dirty="0"/>
          </a:p>
        </p:txBody>
      </p:sp>
      <p:sp>
        <p:nvSpPr>
          <p:cNvPr id="6" name="Text 3"/>
          <p:cNvSpPr/>
          <p:nvPr/>
        </p:nvSpPr>
        <p:spPr>
          <a:xfrm>
            <a:off x="5660064" y="2939999"/>
            <a:ext cx="1178825" cy="182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Eredmény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5660064" y="3173983"/>
            <a:ext cx="1178825" cy="122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8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c = √169 = 13 cm</a:t>
            </a:r>
            <a:endParaRPr lang="en-US" sz="900" dirty="0"/>
          </a:p>
        </p:txBody>
      </p:sp>
      <p:sp>
        <p:nvSpPr>
          <p:cNvPr id="8" name="Text 5"/>
          <p:cNvSpPr/>
          <p:nvPr/>
        </p:nvSpPr>
        <p:spPr>
          <a:xfrm>
            <a:off x="4014892" y="1023498"/>
            <a:ext cx="1178825" cy="182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1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Behelyettesítés</a:t>
            </a:r>
            <a:endParaRPr lang="en-US" sz="1100" dirty="0"/>
          </a:p>
        </p:txBody>
      </p:sp>
      <p:sp>
        <p:nvSpPr>
          <p:cNvPr id="9" name="Text 6"/>
          <p:cNvSpPr/>
          <p:nvPr/>
        </p:nvSpPr>
        <p:spPr>
          <a:xfrm>
            <a:off x="4014892" y="1257482"/>
            <a:ext cx="1178825" cy="122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8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25 + 144 = 169</a:t>
            </a:r>
            <a:endParaRPr lang="en-US" sz="900" dirty="0"/>
          </a:p>
        </p:txBody>
      </p:sp>
      <p:sp>
        <p:nvSpPr>
          <p:cNvPr id="10" name="Text 7"/>
          <p:cNvSpPr/>
          <p:nvPr/>
        </p:nvSpPr>
        <p:spPr>
          <a:xfrm>
            <a:off x="1209452" y="3741390"/>
            <a:ext cx="6725022" cy="2631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három lépésben bemutatott számítás során először felírjuk a megadott befogókat, majd behelyettesítjük őket a Pitagorasz-tétel képletébe, végül a négyzetgyök kiszámításával megkapjuk az átfogó hosszát.</a:t>
            </a:r>
            <a:endParaRPr lang="en-US" sz="750" dirty="0"/>
          </a:p>
        </p:txBody>
      </p:sp>
      <p:sp>
        <p:nvSpPr>
          <p:cNvPr id="11" name="Text 8"/>
          <p:cNvSpPr/>
          <p:nvPr/>
        </p:nvSpPr>
        <p:spPr>
          <a:xfrm>
            <a:off x="1209452" y="4146872"/>
            <a:ext cx="1675507" cy="152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feladat</a:t>
            </a:r>
            <a:endParaRPr lang="en-US" sz="950" dirty="0"/>
          </a:p>
        </p:txBody>
      </p:sp>
      <p:sp>
        <p:nvSpPr>
          <p:cNvPr id="12" name="Text 9"/>
          <p:cNvSpPr/>
          <p:nvPr/>
        </p:nvSpPr>
        <p:spPr>
          <a:xfrm>
            <a:off x="1209452" y="4366096"/>
            <a:ext cx="3700835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Az egyik befogó </a:t>
            </a:r>
            <a:pPr algn="l" indent="0" marL="0">
              <a:lnSpc>
                <a:spcPct val="113000"/>
              </a:lnSpc>
              <a:buNone/>
            </a:pPr>
            <a:r>
              <a:rPr lang="en-US" sz="7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 cm</a:t>
            </a:r>
            <a:pPr algn="l" indent="0" marL="0">
              <a:lnSpc>
                <a:spcPct val="113000"/>
              </a:lnSpc>
              <a:buNone/>
            </a:pPr>
            <a:r>
              <a:rPr lang="en-US" sz="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, a másik </a:t>
            </a:r>
            <a:pPr algn="l" indent="0" marL="0">
              <a:lnSpc>
                <a:spcPct val="113000"/>
              </a:lnSpc>
              <a:buNone/>
            </a:pPr>
            <a:r>
              <a:rPr lang="en-US" sz="7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12 cm</a:t>
            </a:r>
            <a:pPr algn="l" indent="0" marL="0">
              <a:lnSpc>
                <a:spcPct val="113000"/>
              </a:lnSpc>
              <a:buNone/>
            </a:pPr>
            <a:r>
              <a:rPr lang="en-US" sz="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. Mekkora az átfogó?</a:t>
            </a:r>
            <a:endParaRPr lang="en-US" sz="750" dirty="0"/>
          </a:p>
        </p:txBody>
      </p:sp>
      <p:sp>
        <p:nvSpPr>
          <p:cNvPr id="13" name="Text 10"/>
          <p:cNvSpPr/>
          <p:nvPr/>
        </p:nvSpPr>
        <p:spPr>
          <a:xfrm>
            <a:off x="1209452" y="4557936"/>
            <a:ext cx="3243635" cy="2865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marL="342900" indent="-342900">
              <a:lnSpc>
                <a:spcPct val="113000"/>
              </a:lnSpc>
              <a:buSzPct val="100000"/>
              <a:buChar char="•"/>
            </a:pPr>
            <a:r>
              <a:rPr lang="en-US" sz="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5² + 12² = 25 + 144 = </a:t>
            </a:r>
            <a:pPr algn="l" marL="342900" indent="-342900">
              <a:lnSpc>
                <a:spcPct val="113000"/>
              </a:lnSpc>
              <a:buSzPct val="100000"/>
              <a:buChar char="•"/>
            </a:pPr>
            <a:r>
              <a:rPr lang="en-US" sz="7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169</a:t>
            </a:r>
            <a:endParaRPr lang="en-US" sz="750" dirty="0"/>
          </a:p>
          <a:p>
            <a:pPr algn="l" marL="342900" indent="-342900">
              <a:lnSpc>
                <a:spcPct val="113000"/>
              </a:lnSpc>
              <a:buSzPct val="100000"/>
              <a:buChar char="•"/>
            </a:pPr>
            <a:r>
              <a:rPr lang="en-US" sz="7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√169 = </a:t>
            </a:r>
            <a:pPr algn="l" marL="342900" indent="-342900">
              <a:lnSpc>
                <a:spcPct val="113000"/>
              </a:lnSpc>
              <a:buSzPct val="100000"/>
              <a:buChar char="•"/>
            </a:pPr>
            <a:r>
              <a:rPr lang="en-US" sz="75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13 cm</a:t>
            </a:r>
            <a:endParaRPr lang="en-US" sz="750" dirty="0"/>
          </a:p>
        </p:txBody>
      </p:sp>
      <p:sp>
        <p:nvSpPr>
          <p:cNvPr id="14" name="Shape 11"/>
          <p:cNvSpPr/>
          <p:nvPr/>
        </p:nvSpPr>
        <p:spPr>
          <a:xfrm>
            <a:off x="4625355" y="4079900"/>
            <a:ext cx="3383979" cy="788045"/>
          </a:xfrm>
          <a:prstGeom prst="roundRect">
            <a:avLst>
              <a:gd name="adj" fmla="val 1855"/>
            </a:avLst>
          </a:prstGeom>
          <a:solidFill>
            <a:srgbClr val="C49F8C"/>
          </a:solidFill>
          <a:ln/>
        </p:spPr>
      </p:sp>
      <p:sp>
        <p:nvSpPr>
          <p:cNvPr id="15" name="Text 12"/>
          <p:cNvSpPr/>
          <p:nvPr/>
        </p:nvSpPr>
        <p:spPr>
          <a:xfrm>
            <a:off x="4722763" y="4146872"/>
            <a:ext cx="1675507" cy="1522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Az eredmény</a:t>
            </a:r>
            <a:endParaRPr lang="en-US" sz="950" dirty="0"/>
          </a:p>
        </p:txBody>
      </p:sp>
      <p:sp>
        <p:nvSpPr>
          <p:cNvPr id="16" name="Text 13"/>
          <p:cNvSpPr/>
          <p:nvPr/>
        </p:nvSpPr>
        <p:spPr>
          <a:xfrm>
            <a:off x="4722763" y="4366096"/>
            <a:ext cx="3646363" cy="131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13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Az átfogó hossza </a:t>
            </a:r>
            <a:pPr algn="l" indent="0" marL="0">
              <a:lnSpc>
                <a:spcPct val="113000"/>
              </a:lnSpc>
              <a:buNone/>
            </a:pPr>
            <a:r>
              <a:rPr lang="en-US" sz="750" b="1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13 cm</a:t>
            </a:r>
            <a:pPr algn="l" indent="0" marL="0">
              <a:lnSpc>
                <a:spcPct val="113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ez egy klasszikus pitagoraszi számhármas!</a:t>
            </a:r>
            <a:endParaRPr lang="en-US" sz="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7349" y="403771"/>
            <a:ext cx="4979194" cy="4083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5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Alkalmazás a mindennapokban</a:t>
            </a:r>
            <a:endParaRPr lang="en-US" sz="25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349" y="992832"/>
            <a:ext cx="326678" cy="32667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57349" y="1470050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Építészet</a:t>
            </a:r>
            <a:endParaRPr lang="en-US" sz="1250" dirty="0"/>
          </a:p>
        </p:txBody>
      </p:sp>
      <p:sp>
        <p:nvSpPr>
          <p:cNvPr id="6" name="Text 2"/>
          <p:cNvSpPr/>
          <p:nvPr/>
        </p:nvSpPr>
        <p:spPr>
          <a:xfrm>
            <a:off x="457349" y="1746424"/>
            <a:ext cx="4800302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Tetőszerkezetek dőlésszögének meghatározása, falak és alapozások pontos kitűzése.</a:t>
            </a:r>
            <a:endParaRPr lang="en-US" sz="10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349" y="2389063"/>
            <a:ext cx="326678" cy="32667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57349" y="2866281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Navigáció</a:t>
            </a:r>
            <a:endParaRPr lang="en-US" sz="1250" dirty="0"/>
          </a:p>
        </p:txBody>
      </p:sp>
      <p:sp>
        <p:nvSpPr>
          <p:cNvPr id="9" name="Text 4"/>
          <p:cNvSpPr/>
          <p:nvPr/>
        </p:nvSpPr>
        <p:spPr>
          <a:xfrm>
            <a:off x="457349" y="3142655"/>
            <a:ext cx="4800302" cy="40168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Két pont közötti legrövidebb távolság kiszámítása a térképen — GPS rendszerek alapja.</a:t>
            </a:r>
            <a:endParaRPr lang="en-US" sz="10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49" y="3785295"/>
            <a:ext cx="326678" cy="32667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457349" y="4262512"/>
            <a:ext cx="1633612" cy="2041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2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Mérnöki tudományok</a:t>
            </a:r>
            <a:endParaRPr lang="en-US" sz="1250" dirty="0"/>
          </a:p>
        </p:txBody>
      </p:sp>
      <p:sp>
        <p:nvSpPr>
          <p:cNvPr id="12" name="Text 6"/>
          <p:cNvSpPr/>
          <p:nvPr/>
        </p:nvSpPr>
        <p:spPr>
          <a:xfrm>
            <a:off x="457349" y="4538886"/>
            <a:ext cx="4800302" cy="2008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8000"/>
              </a:lnSpc>
              <a:buNone/>
            </a:pPr>
            <a:r>
              <a:rPr lang="en-US" sz="10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Tartószerkezetek stabilitásának ellenőrzése, hidak és tornyok tervezése.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1643" y="349672"/>
            <a:ext cx="4346972" cy="366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30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Gyakorlati példa: A létra esete</a:t>
            </a:r>
            <a:endParaRPr lang="en-US" sz="23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643" y="971624"/>
            <a:ext cx="5165154" cy="292685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977905" y="2042071"/>
            <a:ext cx="19246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probléma</a:t>
            </a:r>
            <a:endParaRPr lang="en-US" sz="1150" dirty="0"/>
          </a:p>
        </p:txBody>
      </p:sp>
      <p:sp>
        <p:nvSpPr>
          <p:cNvPr id="5" name="Text 2"/>
          <p:cNvSpPr/>
          <p:nvPr/>
        </p:nvSpPr>
        <p:spPr>
          <a:xfrm>
            <a:off x="5977905" y="2322686"/>
            <a:ext cx="2649066" cy="5150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Egy </a:t>
            </a:r>
            <a:pPr algn="l" indent="0" marL="0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5 méteres</a:t>
            </a:r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létra támaszkodik a falnak. A teteje </a:t>
            </a:r>
            <a:pPr algn="l" indent="0" marL="0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 méter</a:t>
            </a:r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magasan ér el. Milyen messze van a létra alja a faltól?</a:t>
            </a:r>
            <a:endParaRPr lang="en-US" sz="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7355" y="4117107"/>
            <a:ext cx="2649662" cy="67664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96144" y="424874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Felírás</a:t>
            </a:r>
            <a:endParaRPr lang="en-US" sz="1150" dirty="0"/>
          </a:p>
        </p:txBody>
      </p:sp>
      <p:sp>
        <p:nvSpPr>
          <p:cNvPr id="8" name="Text 4"/>
          <p:cNvSpPr/>
          <p:nvPr/>
        </p:nvSpPr>
        <p:spPr>
          <a:xfrm>
            <a:off x="696144" y="4490442"/>
            <a:ext cx="2329235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4² + b² = 5²</a:t>
            </a:r>
            <a:endParaRPr lang="en-US" sz="9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9914" y="4117107"/>
            <a:ext cx="2649736" cy="676647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3428702" y="424874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Számítás</a:t>
            </a:r>
            <a:endParaRPr lang="en-US" sz="1150" dirty="0"/>
          </a:p>
        </p:txBody>
      </p:sp>
      <p:sp>
        <p:nvSpPr>
          <p:cNvPr id="11" name="Text 6"/>
          <p:cNvSpPr/>
          <p:nvPr/>
        </p:nvSpPr>
        <p:spPr>
          <a:xfrm>
            <a:off x="3428702" y="4490442"/>
            <a:ext cx="2329309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16 + b² = 25 → b² = 9</a:t>
            </a:r>
            <a:endParaRPr lang="en-US" sz="9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72547" y="4117107"/>
            <a:ext cx="2649736" cy="676647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6161336" y="4248745"/>
            <a:ext cx="1467445" cy="1834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Megoldás</a:t>
            </a:r>
            <a:endParaRPr lang="en-US" sz="1150" dirty="0"/>
          </a:p>
        </p:txBody>
      </p:sp>
      <p:sp>
        <p:nvSpPr>
          <p:cNvPr id="14" name="Text 8"/>
          <p:cNvSpPr/>
          <p:nvPr/>
        </p:nvSpPr>
        <p:spPr>
          <a:xfrm>
            <a:off x="6161336" y="4490442"/>
            <a:ext cx="2329309" cy="171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22000"/>
              </a:lnSpc>
              <a:buNone/>
            </a:pPr>
            <a:r>
              <a:rPr lang="en-US" sz="9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b = 3 méter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1466552"/>
            <a:ext cx="486005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D8B6A4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Összefoglalás: Miért fontos?</a:t>
            </a:r>
            <a:endParaRPr lang="en-US" sz="2750" dirty="0"/>
          </a:p>
        </p:txBody>
      </p:sp>
      <p:sp>
        <p:nvSpPr>
          <p:cNvPr id="3" name="Shape 1"/>
          <p:cNvSpPr/>
          <p:nvPr/>
        </p:nvSpPr>
        <p:spPr>
          <a:xfrm>
            <a:off x="496119" y="219305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4" name="Text 2"/>
          <p:cNvSpPr/>
          <p:nvPr/>
        </p:nvSpPr>
        <p:spPr>
          <a:xfrm>
            <a:off x="549287" y="2219623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1</a:t>
            </a:r>
            <a:endParaRPr lang="en-US" sz="1650" dirty="0"/>
          </a:p>
        </p:txBody>
      </p:sp>
      <p:sp>
        <p:nvSpPr>
          <p:cNvPr id="5" name="Text 3"/>
          <p:cNvSpPr/>
          <p:nvPr/>
        </p:nvSpPr>
        <p:spPr>
          <a:xfrm>
            <a:off x="956816" y="224172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tétel megfordítása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956816" y="2548235"/>
            <a:ext cx="213843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Ha a² + b² = c² teljesül, a háromszög </a:t>
            </a:r>
            <a:pPr algn="l" indent="0" marL="0">
              <a:lnSpc>
                <a:spcPct val="133000"/>
              </a:lnSpc>
              <a:buNone/>
            </a:pPr>
            <a:r>
              <a:rPr lang="en-US" sz="1100" b="1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garantáltan derékszögű</a:t>
            </a:r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 — ez ellenőrzési eszközként is használható.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3272433" y="219305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8" name="Text 6"/>
          <p:cNvSpPr/>
          <p:nvPr/>
        </p:nvSpPr>
        <p:spPr>
          <a:xfrm>
            <a:off x="3325602" y="2219623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2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3733130" y="224172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Széles körű alkalmazhatóság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3733130" y="2769691"/>
            <a:ext cx="213843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Alapvető eszköz téglalapok, sokszögek és szabályos testek vizsgálatában — a geometria kulcsa.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6048747" y="2193057"/>
            <a:ext cx="318939" cy="318939"/>
          </a:xfrm>
          <a:prstGeom prst="roundRect">
            <a:avLst>
              <a:gd name="adj" fmla="val 6667"/>
            </a:avLst>
          </a:prstGeom>
          <a:solidFill>
            <a:srgbClr val="373433"/>
          </a:solidFill>
          <a:ln/>
        </p:spPr>
      </p:sp>
      <p:sp>
        <p:nvSpPr>
          <p:cNvPr id="12" name="Text 10"/>
          <p:cNvSpPr/>
          <p:nvPr/>
        </p:nvSpPr>
        <p:spPr>
          <a:xfrm>
            <a:off x="6101916" y="2219623"/>
            <a:ext cx="212601" cy="265807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ctr" indent="0" marL="0">
              <a:lnSpc>
                <a:spcPct val="100000"/>
              </a:lnSpc>
              <a:buNone/>
            </a:pPr>
            <a:r>
              <a:rPr lang="en-US" sz="16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3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6509445" y="2241724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Híd az elmélet és gyakorlat között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6509445" y="2769691"/>
            <a:ext cx="2138437" cy="9072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C9C2C0"/>
                </a:solidFill>
                <a:latin typeface="Gelasio" pitchFamily="34" charset="0"/>
                <a:ea typeface="Gelasio" pitchFamily="34" charset="-122"/>
                <a:cs typeface="Gelasio" pitchFamily="34" charset="-120"/>
              </a:rPr>
              <a:t>A matematika nem csupán elmélet: a Pitagorasz-tétel ma is ott van minden épület falában és technológiai megoldásban.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2026-06-10T09:17:50Z</dcterms:created>
  <dcterms:modified xsi:type="dcterms:W3CDTF">2026-06-10T09:17:50Z</dcterms:modified>
</cp:coreProperties>
</file>