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true" autoCompressPictures="0" embedTrueTypeFonts="true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9144000" cy="5143500"/>
  <p:notesSz cx="5143500" cy="9144000"/>
  <p:embeddedFontLst>
    <p:embeddedFont>
      <p:font typeface="Dela Gothic One"/>
      <p:regular r:id="rId201314"/>
    </p:embeddedFont>
    <p:embeddedFont>
      <p:font typeface="DM Sans"/>
      <p:regular r:id="rId201315"/>
    </p:embeddedFont>
    <p:embeddedFont>
      <p:font typeface="DM Sans Bold"/>
      <p:regular r:id="rId201316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201314" Target="fonts/201314.fntdata" Type="http://schemas.openxmlformats.org/officeDocument/2006/relationships/font"/><Relationship Id="rId201315" Target="fonts/201315.fntdata" Type="http://schemas.openxmlformats.org/officeDocument/2006/relationships/font"/><Relationship Id="rId201316" Target="fonts/201316.fntdata" Type="http://schemas.openxmlformats.org/officeDocument/2006/relationships/font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ma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svg"/><Relationship Id="rId3" Type="http://schemas.openxmlformats.org/officeDocument/2006/relationships/image" Target="../media/image-5-3.png"/><Relationship Id="rId4" Type="http://schemas.openxmlformats.org/officeDocument/2006/relationships/image" Target="../media/image-5-4.svg"/><Relationship Id="rId5" Type="http://schemas.openxmlformats.org/officeDocument/2006/relationships/image" Target="../media/image-5-5.png"/><Relationship Id="rId6" Type="http://schemas.openxmlformats.org/officeDocument/2006/relationships/image" Target="../media/image-5-6.svg"/><Relationship Id="rId7" Type="http://schemas.openxmlformats.org/officeDocument/2006/relationships/image" Target="../media/image-5-7.png"/><Relationship Id="rId8" Type="http://schemas.openxmlformats.org/officeDocument/2006/relationships/image" Target="../media/image-5-8.svg"/><Relationship Id="rId9" Type="http://schemas.openxmlformats.org/officeDocument/2006/relationships/slideLayout" Target="../slideLayouts/slideLayout2.xml"/><Relationship Id="rId10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svg"/><Relationship Id="rId4" Type="http://schemas.openxmlformats.org/officeDocument/2006/relationships/image" Target="../media/image-6-4.png"/><Relationship Id="rId5" Type="http://schemas.openxmlformats.org/officeDocument/2006/relationships/image" Target="../media/image-6-5.svg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svg"/><Relationship Id="rId3" Type="http://schemas.openxmlformats.org/officeDocument/2006/relationships/image" Target="../media/image-7-3.png"/><Relationship Id="rId4" Type="http://schemas.openxmlformats.org/officeDocument/2006/relationships/image" Target="../media/image-7-4.svg"/><Relationship Id="rId5" Type="http://schemas.openxmlformats.org/officeDocument/2006/relationships/image" Target="../media/image-7-5.png"/><Relationship Id="rId6" Type="http://schemas.openxmlformats.org/officeDocument/2006/relationships/image" Target="../media/image-7-6.svg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svg"/><Relationship Id="rId4" Type="http://schemas.openxmlformats.org/officeDocument/2006/relationships/image" Target="../media/image-8-4.png"/><Relationship Id="rId5" Type="http://schemas.openxmlformats.org/officeDocument/2006/relationships/image" Target="../media/image-8-5.svg"/><Relationship Id="rId6" Type="http://schemas.openxmlformats.org/officeDocument/2006/relationships/image" Target="../media/image-8-6.png"/><Relationship Id="rId7" Type="http://schemas.openxmlformats.org/officeDocument/2006/relationships/image" Target="../media/image-8-7.svg"/><Relationship Id="rId8" Type="http://schemas.openxmlformats.org/officeDocument/2006/relationships/slideLayout" Target="../slideLayouts/slideLayout2.xml"/><Relationship Id="rId9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73943" y="1314524"/>
            <a:ext cx="4020666" cy="445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8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Past Perfect</a:t>
            </a:r>
            <a:endParaRPr lang="en-US" sz="2800" dirty="0"/>
          </a:p>
        </p:txBody>
      </p:sp>
      <p:sp>
        <p:nvSpPr>
          <p:cNvPr id="4" name="Text 1"/>
          <p:cNvSpPr/>
          <p:nvPr/>
        </p:nvSpPr>
        <p:spPr>
          <a:xfrm>
            <a:off x="473943" y="1963043"/>
            <a:ext cx="4767114" cy="122946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38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A befejezett múlt idő</a:t>
            </a:r>
            <a:endParaRPr lang="en-US" sz="3850" dirty="0"/>
          </a:p>
        </p:txBody>
      </p:sp>
      <p:sp>
        <p:nvSpPr>
          <p:cNvPr id="5" name="Text 2"/>
          <p:cNvSpPr/>
          <p:nvPr/>
        </p:nvSpPr>
        <p:spPr>
          <a:xfrm>
            <a:off x="473943" y="3395588"/>
            <a:ext cx="4767114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Mikor történt valami </a:t>
            </a:r>
            <a:pPr algn="l" indent="0" marL="0">
              <a:lnSpc>
                <a:spcPct val="133000"/>
              </a:lnSpc>
              <a:buNone/>
            </a:pPr>
            <a:r>
              <a:rPr lang="en-US" sz="1050" b="1" dirty="0">
                <a:solidFill>
                  <a:srgbClr val="C91313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egy másik múltbeli esemény előtt</a:t>
            </a:r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? Erre ad választ a Past Perfect!</a:t>
            </a:r>
            <a:endParaRPr lang="en-US" sz="10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3943" y="917897"/>
            <a:ext cx="4020666" cy="445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8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Összefoglalás</a:t>
            </a:r>
            <a:endParaRPr lang="en-US" sz="2800" dirty="0"/>
          </a:p>
        </p:txBody>
      </p:sp>
      <p:sp>
        <p:nvSpPr>
          <p:cNvPr id="3" name="Shape 1"/>
          <p:cNvSpPr/>
          <p:nvPr/>
        </p:nvSpPr>
        <p:spPr>
          <a:xfrm>
            <a:off x="473943" y="1634133"/>
            <a:ext cx="4030340" cy="815057"/>
          </a:xfrm>
          <a:prstGeom prst="roundRect">
            <a:avLst>
              <a:gd name="adj" fmla="val 6978"/>
            </a:avLst>
          </a:prstGeom>
          <a:solidFill>
            <a:srgbClr val="740B0B"/>
          </a:solidFill>
          <a:ln w="4763">
            <a:solidFill>
              <a:srgbClr val="8D2424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614065" y="1774254"/>
            <a:ext cx="1781696" cy="2369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📐</a:t>
            </a:r>
            <a:pPr algn="l" indent="0" marL="0">
              <a:lnSpc>
                <a:spcPct val="104000"/>
              </a:lnSpc>
              <a:buNone/>
            </a:pPr>
            <a:r>
              <a:rPr lang="en-US" sz="14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 Képlet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614065" y="2092375"/>
            <a:ext cx="3750097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alany + </a:t>
            </a:r>
            <a:pPr algn="l" indent="0" marL="0">
              <a:lnSpc>
                <a:spcPct val="133000"/>
              </a:lnSpc>
              <a:buNone/>
            </a:pPr>
            <a:r>
              <a:rPr lang="en-US" sz="1050" b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had</a:t>
            </a:r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+ Past Participle</a:t>
            </a:r>
            <a:endParaRPr lang="en-US" sz="1050" dirty="0"/>
          </a:p>
        </p:txBody>
      </p:sp>
      <p:sp>
        <p:nvSpPr>
          <p:cNvPr id="6" name="Shape 4"/>
          <p:cNvSpPr/>
          <p:nvPr/>
        </p:nvSpPr>
        <p:spPr>
          <a:xfrm>
            <a:off x="4639642" y="1634133"/>
            <a:ext cx="4030414" cy="815057"/>
          </a:xfrm>
          <a:prstGeom prst="roundRect">
            <a:avLst>
              <a:gd name="adj" fmla="val 6978"/>
            </a:avLst>
          </a:prstGeom>
          <a:solidFill>
            <a:srgbClr val="740B0B"/>
          </a:solidFill>
          <a:ln w="4763">
            <a:solidFill>
              <a:srgbClr val="8D2424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4779764" y="1774254"/>
            <a:ext cx="1781696" cy="2369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❌</a:t>
            </a:r>
            <a:pPr algn="l" indent="0" marL="0">
              <a:lnSpc>
                <a:spcPct val="104000"/>
              </a:lnSpc>
              <a:buNone/>
            </a:pPr>
            <a:r>
              <a:rPr lang="en-US" sz="14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 Tagadó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4779764" y="2092375"/>
            <a:ext cx="3750171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b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hadn't</a:t>
            </a:r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+ Past Participle</a:t>
            </a:r>
            <a:endParaRPr lang="en-US" sz="1050" dirty="0"/>
          </a:p>
        </p:txBody>
      </p:sp>
      <p:sp>
        <p:nvSpPr>
          <p:cNvPr id="9" name="Shape 7"/>
          <p:cNvSpPr/>
          <p:nvPr/>
        </p:nvSpPr>
        <p:spPr>
          <a:xfrm>
            <a:off x="473943" y="2584549"/>
            <a:ext cx="4030340" cy="815057"/>
          </a:xfrm>
          <a:prstGeom prst="roundRect">
            <a:avLst>
              <a:gd name="adj" fmla="val 6978"/>
            </a:avLst>
          </a:prstGeom>
          <a:solidFill>
            <a:srgbClr val="740B0B"/>
          </a:solidFill>
          <a:ln w="4763">
            <a:solidFill>
              <a:srgbClr val="8D2424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614065" y="2724671"/>
            <a:ext cx="1781696" cy="2369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❓</a:t>
            </a:r>
            <a:pPr algn="l" indent="0" marL="0">
              <a:lnSpc>
                <a:spcPct val="104000"/>
              </a:lnSpc>
              <a:buNone/>
            </a:pPr>
            <a:r>
              <a:rPr lang="en-US" sz="14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 Kérdés</a:t>
            </a:r>
            <a:endParaRPr lang="en-US" sz="1400" dirty="0"/>
          </a:p>
        </p:txBody>
      </p:sp>
      <p:sp>
        <p:nvSpPr>
          <p:cNvPr id="11" name="Text 9"/>
          <p:cNvSpPr/>
          <p:nvPr/>
        </p:nvSpPr>
        <p:spPr>
          <a:xfrm>
            <a:off x="614065" y="3042791"/>
            <a:ext cx="3750097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b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Had</a:t>
            </a:r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+ alany + Past Participle?</a:t>
            </a:r>
            <a:endParaRPr lang="en-US" sz="1050" dirty="0"/>
          </a:p>
        </p:txBody>
      </p:sp>
      <p:sp>
        <p:nvSpPr>
          <p:cNvPr id="12" name="Shape 10"/>
          <p:cNvSpPr/>
          <p:nvPr/>
        </p:nvSpPr>
        <p:spPr>
          <a:xfrm>
            <a:off x="4639642" y="2584549"/>
            <a:ext cx="4030414" cy="815057"/>
          </a:xfrm>
          <a:prstGeom prst="roundRect">
            <a:avLst>
              <a:gd name="adj" fmla="val 6978"/>
            </a:avLst>
          </a:prstGeom>
          <a:solidFill>
            <a:srgbClr val="740B0B"/>
          </a:solidFill>
          <a:ln w="4763">
            <a:solidFill>
              <a:srgbClr val="8D2424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4779764" y="2724671"/>
            <a:ext cx="1781696" cy="2369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🔑</a:t>
            </a:r>
            <a:pPr algn="l" indent="0" marL="0">
              <a:lnSpc>
                <a:spcPct val="104000"/>
              </a:lnSpc>
              <a:buNone/>
            </a:pPr>
            <a:r>
              <a:rPr lang="en-US" sz="14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 Kulcsszavak</a:t>
            </a:r>
            <a:endParaRPr lang="en-US" sz="1400" dirty="0"/>
          </a:p>
        </p:txBody>
      </p:sp>
      <p:sp>
        <p:nvSpPr>
          <p:cNvPr id="14" name="Text 12"/>
          <p:cNvSpPr/>
          <p:nvPr/>
        </p:nvSpPr>
        <p:spPr>
          <a:xfrm>
            <a:off x="4779764" y="3042791"/>
            <a:ext cx="3750171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before, after, already, by the time</a:t>
            </a:r>
            <a:endParaRPr lang="en-US" sz="1050" dirty="0"/>
          </a:p>
        </p:txBody>
      </p:sp>
      <p:sp>
        <p:nvSpPr>
          <p:cNvPr id="15" name="Text 13"/>
          <p:cNvSpPr/>
          <p:nvPr/>
        </p:nvSpPr>
        <p:spPr>
          <a:xfrm>
            <a:off x="677019" y="3704258"/>
            <a:ext cx="8450238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i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When I arrived, the train </a:t>
            </a:r>
            <a:pPr algn="l" indent="0" marL="0">
              <a:lnSpc>
                <a:spcPct val="133000"/>
              </a:lnSpc>
              <a:buNone/>
            </a:pPr>
            <a:r>
              <a:rPr lang="en-US" sz="1050" b="1" i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had already left.</a:t>
            </a:r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– A korábbi esemény mindig Past Perfectben áll!</a:t>
            </a:r>
            <a:endParaRPr lang="en-US" sz="10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3943" y="618455"/>
            <a:ext cx="6109841" cy="445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8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Mit fejez ki a Past Perfect?</a:t>
            </a:r>
            <a:endParaRPr lang="en-US" sz="28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3943" y="1419299"/>
            <a:ext cx="5211812" cy="295334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020916" y="1890489"/>
            <a:ext cx="2653829" cy="65008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 Past Perfect azt mutatja, hogy egy cselekvés </a:t>
            </a:r>
            <a:pPr algn="l" indent="0" marL="0">
              <a:lnSpc>
                <a:spcPct val="133000"/>
              </a:lnSpc>
              <a:buNone/>
            </a:pPr>
            <a:r>
              <a:rPr lang="en-US" sz="1050" b="1" dirty="0">
                <a:solidFill>
                  <a:srgbClr val="C91313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egy másik múltbeli esemény előtt</a:t>
            </a:r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történt és be is fejeződött.</a:t>
            </a:r>
            <a:endParaRPr lang="en-US" sz="1050" dirty="0"/>
          </a:p>
        </p:txBody>
      </p:sp>
      <p:sp>
        <p:nvSpPr>
          <p:cNvPr id="5" name="Shape 2"/>
          <p:cNvSpPr/>
          <p:nvPr/>
        </p:nvSpPr>
        <p:spPr>
          <a:xfrm>
            <a:off x="6020916" y="2692896"/>
            <a:ext cx="2653829" cy="1177975"/>
          </a:xfrm>
          <a:prstGeom prst="roundRect">
            <a:avLst>
              <a:gd name="adj" fmla="val 4828"/>
            </a:avLst>
          </a:prstGeom>
          <a:solidFill>
            <a:srgbClr val="022349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275" y="2895972"/>
            <a:ext cx="169218" cy="13535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460852" y="2848496"/>
            <a:ext cx="2078534" cy="86677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Képzeld el: két múltbeli esemény közül a </a:t>
            </a:r>
            <a:pPr algn="l" indent="0" marL="0">
              <a:lnSpc>
                <a:spcPct val="133000"/>
              </a:lnSpc>
              <a:buNone/>
            </a:pPr>
            <a:r>
              <a:rPr lang="en-US" sz="1050" b="1" dirty="0">
                <a:solidFill>
                  <a:srgbClr val="FFFFFF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korábbit</a:t>
            </a:r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mondjuk Past Perfectben, a </a:t>
            </a:r>
            <a:pPr algn="l" indent="0" marL="0">
              <a:lnSpc>
                <a:spcPct val="133000"/>
              </a:lnSpc>
              <a:buNone/>
            </a:pPr>
            <a:r>
              <a:rPr lang="en-US" sz="1050" b="1" dirty="0">
                <a:solidFill>
                  <a:srgbClr val="FFFFFF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későbbit</a:t>
            </a:r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pedig Past Simple-ben.</a:t>
            </a:r>
            <a:endParaRPr lang="en-US" sz="10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344811" y="418281"/>
            <a:ext cx="3068613" cy="292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8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Hogyan képezzük?</a:t>
            </a:r>
            <a:endParaRPr lang="en-US" sz="18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31418" y="827187"/>
            <a:ext cx="4081165" cy="359702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652319" y="3538962"/>
            <a:ext cx="1528524" cy="1911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4000"/>
              </a:lnSpc>
              <a:buNone/>
            </a:pPr>
            <a:r>
              <a:rPr lang="en-US" sz="1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Alany</a:t>
            </a:r>
            <a:endParaRPr lang="en-US" sz="1200" dirty="0"/>
          </a:p>
        </p:txBody>
      </p:sp>
      <p:sp>
        <p:nvSpPr>
          <p:cNvPr id="5" name="Text 2"/>
          <p:cNvSpPr/>
          <p:nvPr/>
        </p:nvSpPr>
        <p:spPr>
          <a:xfrm>
            <a:off x="2638906" y="3781699"/>
            <a:ext cx="1555450" cy="24041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ctr" indent="0" marL="0">
              <a:lnSpc>
                <a:spcPct val="86000"/>
              </a:lnSpc>
              <a:buNone/>
            </a:pPr>
            <a:r>
              <a:rPr lang="en-US" sz="9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Kit vagy mi végzi a cselekvést</a:t>
            </a:r>
            <a:endParaRPr lang="en-US" sz="900" dirty="0"/>
          </a:p>
        </p:txBody>
      </p:sp>
      <p:sp>
        <p:nvSpPr>
          <p:cNvPr id="6" name="Text 3"/>
          <p:cNvSpPr/>
          <p:nvPr/>
        </p:nvSpPr>
        <p:spPr>
          <a:xfrm>
            <a:off x="3820520" y="1349392"/>
            <a:ext cx="1528524" cy="1911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4000"/>
              </a:lnSpc>
              <a:buNone/>
            </a:pPr>
            <a:r>
              <a:rPr lang="en-US" sz="1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had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3807108" y="1592129"/>
            <a:ext cx="1555450" cy="1202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86000"/>
              </a:lnSpc>
              <a:buNone/>
            </a:pPr>
            <a:r>
              <a:rPr lang="en-US" sz="9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Segédige a múlt előidejéhez</a:t>
            </a:r>
            <a:endParaRPr lang="en-US" sz="900" dirty="0"/>
          </a:p>
        </p:txBody>
      </p:sp>
      <p:sp>
        <p:nvSpPr>
          <p:cNvPr id="8" name="Text 5"/>
          <p:cNvSpPr/>
          <p:nvPr/>
        </p:nvSpPr>
        <p:spPr>
          <a:xfrm>
            <a:off x="4962905" y="3538962"/>
            <a:ext cx="1528525" cy="1911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4000"/>
              </a:lnSpc>
              <a:buNone/>
            </a:pPr>
            <a:r>
              <a:rPr lang="en-US" sz="1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Ige 3. alakja</a:t>
            </a:r>
            <a:endParaRPr lang="en-US" sz="1200" dirty="0"/>
          </a:p>
        </p:txBody>
      </p:sp>
      <p:sp>
        <p:nvSpPr>
          <p:cNvPr id="9" name="Text 6"/>
          <p:cNvSpPr/>
          <p:nvPr/>
        </p:nvSpPr>
        <p:spPr>
          <a:xfrm>
            <a:off x="4949492" y="3781699"/>
            <a:ext cx="1555450" cy="1202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86000"/>
              </a:lnSpc>
              <a:buNone/>
            </a:pPr>
            <a:r>
              <a:rPr lang="en-US" sz="9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Befejezett cselekvést jelöl</a:t>
            </a:r>
            <a:endParaRPr lang="en-US" sz="900" dirty="0"/>
          </a:p>
        </p:txBody>
      </p:sp>
      <p:sp>
        <p:nvSpPr>
          <p:cNvPr id="10" name="Text 7"/>
          <p:cNvSpPr/>
          <p:nvPr/>
        </p:nvSpPr>
        <p:spPr>
          <a:xfrm>
            <a:off x="1344811" y="4489772"/>
            <a:ext cx="6454378" cy="23544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0000"/>
              </a:lnSpc>
              <a:buNone/>
            </a:pPr>
            <a:r>
              <a:rPr lang="en-US" sz="6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 képlet egyszerű: </a:t>
            </a:r>
            <a:pPr algn="l" indent="0" marL="0">
              <a:lnSpc>
                <a:spcPct val="110000"/>
              </a:lnSpc>
              <a:buNone/>
            </a:pPr>
            <a:r>
              <a:rPr lang="en-US" sz="650" b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alany + had + az ige harmadik alakja</a:t>
            </a:r>
            <a:pPr algn="l" indent="0" marL="0">
              <a:lnSpc>
                <a:spcPct val="110000"/>
              </a:lnSpc>
              <a:buNone/>
            </a:pPr>
            <a:r>
              <a:rPr lang="en-US" sz="6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 Például: </a:t>
            </a:r>
            <a:pPr algn="l" indent="0" marL="0">
              <a:lnSpc>
                <a:spcPct val="110000"/>
              </a:lnSpc>
              <a:buNone/>
            </a:pPr>
            <a:r>
              <a:rPr lang="en-US" sz="650" b="1" dirty="0">
                <a:solidFill>
                  <a:srgbClr val="C91313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 had finished my homework before dinner.</a:t>
            </a:r>
            <a:pPr algn="l" indent="0" marL="0">
              <a:lnSpc>
                <a:spcPct val="110000"/>
              </a:lnSpc>
              <a:buNone/>
            </a:pPr>
            <a:r>
              <a:rPr lang="en-US" sz="6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– A házi feladatot </a:t>
            </a:r>
            <a:pPr algn="l" indent="0" marL="0">
              <a:lnSpc>
                <a:spcPct val="110000"/>
              </a:lnSpc>
              <a:buNone/>
            </a:pPr>
            <a:r>
              <a:rPr lang="en-US" sz="650" i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előbb</a:t>
            </a:r>
            <a:pPr algn="l" indent="0" marL="0">
              <a:lnSpc>
                <a:spcPct val="110000"/>
              </a:lnSpc>
              <a:buNone/>
            </a:pPr>
            <a:r>
              <a:rPr lang="en-US" sz="6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fejeztem be, mint a vacsora.</a:t>
            </a:r>
            <a:endParaRPr lang="en-US" sz="6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02943" y="704924"/>
            <a:ext cx="4767114" cy="89088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8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Két esemény a múltban</a:t>
            </a:r>
            <a:endParaRPr lang="en-US" sz="2800" dirty="0"/>
          </a:p>
        </p:txBody>
      </p:sp>
      <p:sp>
        <p:nvSpPr>
          <p:cNvPr id="4" name="Shape 1"/>
          <p:cNvSpPr/>
          <p:nvPr/>
        </p:nvSpPr>
        <p:spPr>
          <a:xfrm>
            <a:off x="3902943" y="1798886"/>
            <a:ext cx="4767114" cy="2053977"/>
          </a:xfrm>
          <a:prstGeom prst="roundRect">
            <a:avLst>
              <a:gd name="adj" fmla="val 2769"/>
            </a:avLst>
          </a:prstGeom>
          <a:solidFill>
            <a:srgbClr val="740B0B"/>
          </a:solidFill>
          <a:ln w="4763">
            <a:solidFill>
              <a:srgbClr val="8D2424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3907706" y="1803648"/>
            <a:ext cx="4757589" cy="1022226"/>
          </a:xfrm>
          <a:prstGeom prst="rect">
            <a:avLst/>
          </a:prstGeom>
          <a:solidFill>
            <a:srgbClr val="740B0B"/>
          </a:solidFill>
          <a:ln/>
        </p:spPr>
      </p:sp>
      <p:sp>
        <p:nvSpPr>
          <p:cNvPr id="6" name="Text 3"/>
          <p:cNvSpPr/>
          <p:nvPr/>
        </p:nvSpPr>
        <p:spPr>
          <a:xfrm>
            <a:off x="4043065" y="1939007"/>
            <a:ext cx="2090812" cy="2369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⏪</a:t>
            </a:r>
            <a:pPr algn="l" indent="0" marL="0">
              <a:lnSpc>
                <a:spcPct val="104000"/>
              </a:lnSpc>
              <a:buNone/>
            </a:pPr>
            <a:r>
              <a:rPr lang="en-US" sz="14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 Korábbi esemény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4043065" y="2257127"/>
            <a:ext cx="4486870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b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Past Perfect</a:t>
            </a:r>
            <a:endParaRPr lang="en-US" sz="1050" dirty="0"/>
          </a:p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The train </a:t>
            </a:r>
            <a:pPr algn="l" indent="0" marL="0">
              <a:lnSpc>
                <a:spcPct val="133000"/>
              </a:lnSpc>
              <a:buNone/>
            </a:pPr>
            <a:r>
              <a:rPr lang="en-US" sz="1050" b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had already left.</a:t>
            </a:r>
            <a:endParaRPr lang="en-US" sz="1050" dirty="0"/>
          </a:p>
        </p:txBody>
      </p:sp>
      <p:sp>
        <p:nvSpPr>
          <p:cNvPr id="8" name="Shape 5"/>
          <p:cNvSpPr/>
          <p:nvPr/>
        </p:nvSpPr>
        <p:spPr>
          <a:xfrm>
            <a:off x="3907706" y="2825874"/>
            <a:ext cx="4757589" cy="1022226"/>
          </a:xfrm>
          <a:prstGeom prst="rect">
            <a:avLst/>
          </a:prstGeom>
          <a:solidFill>
            <a:srgbClr val="740B0B"/>
          </a:solidFill>
          <a:ln/>
        </p:spPr>
      </p:sp>
      <p:sp>
        <p:nvSpPr>
          <p:cNvPr id="9" name="Shape 6"/>
          <p:cNvSpPr/>
          <p:nvPr/>
        </p:nvSpPr>
        <p:spPr>
          <a:xfrm>
            <a:off x="3907706" y="2825874"/>
            <a:ext cx="4757589" cy="19050"/>
          </a:xfrm>
          <a:prstGeom prst="roundRect">
            <a:avLst>
              <a:gd name="adj" fmla="val 298550"/>
            </a:avLst>
          </a:prstGeom>
          <a:solidFill>
            <a:srgbClr val="8D2424"/>
          </a:solidFill>
          <a:ln/>
        </p:spPr>
      </p:sp>
      <p:sp>
        <p:nvSpPr>
          <p:cNvPr id="10" name="Text 7"/>
          <p:cNvSpPr/>
          <p:nvPr/>
        </p:nvSpPr>
        <p:spPr>
          <a:xfrm>
            <a:off x="4043065" y="2961233"/>
            <a:ext cx="2127498" cy="2369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⏩</a:t>
            </a:r>
            <a:pPr algn="l" indent="0" marL="0">
              <a:lnSpc>
                <a:spcPct val="104000"/>
              </a:lnSpc>
              <a:buNone/>
            </a:pPr>
            <a:r>
              <a:rPr lang="en-US" sz="14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 Későbbi esemény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4043065" y="3279353"/>
            <a:ext cx="4486870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b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Past Simple</a:t>
            </a:r>
            <a:endParaRPr lang="en-US" sz="1050" dirty="0"/>
          </a:p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When I </a:t>
            </a:r>
            <a:pPr algn="l" indent="0" marL="0">
              <a:lnSpc>
                <a:spcPct val="133000"/>
              </a:lnSpc>
              <a:buNone/>
            </a:pPr>
            <a:r>
              <a:rPr lang="en-US" sz="1050" b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arrived</a:t>
            </a:r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at the station…</a:t>
            </a:r>
            <a:endParaRPr lang="en-US" sz="1050" dirty="0"/>
          </a:p>
        </p:txBody>
      </p:sp>
      <p:sp>
        <p:nvSpPr>
          <p:cNvPr id="12" name="Text 9"/>
          <p:cNvSpPr/>
          <p:nvPr/>
        </p:nvSpPr>
        <p:spPr>
          <a:xfrm>
            <a:off x="3902943" y="4005188"/>
            <a:ext cx="4767114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i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When I arrived, the train had already left.</a:t>
            </a:r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– Amikor megérkeztem, a vonat </a:t>
            </a:r>
            <a:pPr algn="l" indent="0" marL="0">
              <a:lnSpc>
                <a:spcPct val="133000"/>
              </a:lnSpc>
              <a:buNone/>
            </a:pPr>
            <a:r>
              <a:rPr lang="en-US" sz="1050" b="1" dirty="0">
                <a:solidFill>
                  <a:srgbClr val="C91313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már elment</a:t>
            </a:r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</a:t>
            </a:r>
            <a:endParaRPr lang="en-US" sz="10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3943" y="619051"/>
            <a:ext cx="4872782" cy="445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8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Fontos időhatározók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473943" y="1335286"/>
            <a:ext cx="8653314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Ezek a szavak gyakran jelzik, hogy Past Perfectet kell használnunk:</a:t>
            </a:r>
            <a:endParaRPr lang="en-US" sz="1050" dirty="0"/>
          </a:p>
        </p:txBody>
      </p:sp>
      <p:sp>
        <p:nvSpPr>
          <p:cNvPr id="4" name="Shape 2"/>
          <p:cNvSpPr/>
          <p:nvPr/>
        </p:nvSpPr>
        <p:spPr>
          <a:xfrm>
            <a:off x="473943" y="1704305"/>
            <a:ext cx="4030340" cy="1342355"/>
          </a:xfrm>
          <a:prstGeom prst="roundRect">
            <a:avLst>
              <a:gd name="adj" fmla="val 4237"/>
            </a:avLst>
          </a:prstGeom>
          <a:solidFill>
            <a:srgbClr val="740B0B"/>
          </a:solidFill>
          <a:ln w="4763">
            <a:solidFill>
              <a:srgbClr val="8D2424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614065" y="1844427"/>
            <a:ext cx="406226" cy="406226"/>
          </a:xfrm>
          <a:prstGeom prst="roundRect">
            <a:avLst>
              <a:gd name="adj" fmla="val 14067117"/>
            </a:avLst>
          </a:prstGeom>
          <a:solidFill>
            <a:srgbClr val="C91313"/>
          </a:solidFill>
          <a:ln/>
        </p:spPr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25760" y="1956122"/>
            <a:ext cx="182761" cy="182761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614065" y="2386013"/>
            <a:ext cx="1781696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before / after</a:t>
            </a: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614065" y="2689845"/>
            <a:ext cx="3750097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előtt / után</a:t>
            </a:r>
            <a:endParaRPr lang="en-US" sz="1050" dirty="0"/>
          </a:p>
        </p:txBody>
      </p:sp>
      <p:sp>
        <p:nvSpPr>
          <p:cNvPr id="9" name="Shape 6"/>
          <p:cNvSpPr/>
          <p:nvPr/>
        </p:nvSpPr>
        <p:spPr>
          <a:xfrm>
            <a:off x="4639642" y="1704305"/>
            <a:ext cx="4030414" cy="1342355"/>
          </a:xfrm>
          <a:prstGeom prst="roundRect">
            <a:avLst>
              <a:gd name="adj" fmla="val 4237"/>
            </a:avLst>
          </a:prstGeom>
          <a:solidFill>
            <a:srgbClr val="740B0B"/>
          </a:solidFill>
          <a:ln w="4763">
            <a:solidFill>
              <a:srgbClr val="8D2424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4779764" y="1844427"/>
            <a:ext cx="406226" cy="406226"/>
          </a:xfrm>
          <a:prstGeom prst="roundRect">
            <a:avLst>
              <a:gd name="adj" fmla="val 14067117"/>
            </a:avLst>
          </a:prstGeom>
          <a:solidFill>
            <a:srgbClr val="C91313"/>
          </a:solidFill>
          <a:ln/>
        </p:spPr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91460" y="1956122"/>
            <a:ext cx="182761" cy="182761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4779764" y="2386013"/>
            <a:ext cx="1781696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by the time</a:t>
            </a:r>
            <a:endParaRPr lang="en-US" sz="1400" dirty="0"/>
          </a:p>
        </p:txBody>
      </p:sp>
      <p:sp>
        <p:nvSpPr>
          <p:cNvPr id="13" name="Text 9"/>
          <p:cNvSpPr/>
          <p:nvPr/>
        </p:nvSpPr>
        <p:spPr>
          <a:xfrm>
            <a:off x="4779764" y="2689845"/>
            <a:ext cx="3750171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addigra, mire</a:t>
            </a:r>
            <a:endParaRPr lang="en-US" sz="1050" dirty="0"/>
          </a:p>
        </p:txBody>
      </p:sp>
      <p:sp>
        <p:nvSpPr>
          <p:cNvPr id="14" name="Shape 10"/>
          <p:cNvSpPr/>
          <p:nvPr/>
        </p:nvSpPr>
        <p:spPr>
          <a:xfrm>
            <a:off x="473943" y="3182020"/>
            <a:ext cx="4030340" cy="1342355"/>
          </a:xfrm>
          <a:prstGeom prst="roundRect">
            <a:avLst>
              <a:gd name="adj" fmla="val 4237"/>
            </a:avLst>
          </a:prstGeom>
          <a:solidFill>
            <a:srgbClr val="740B0B"/>
          </a:solidFill>
          <a:ln w="4763">
            <a:solidFill>
              <a:srgbClr val="8D2424"/>
            </a:solidFill>
            <a:prstDash val="solid"/>
          </a:ln>
        </p:spPr>
      </p:sp>
      <p:sp>
        <p:nvSpPr>
          <p:cNvPr id="15" name="Shape 11"/>
          <p:cNvSpPr/>
          <p:nvPr/>
        </p:nvSpPr>
        <p:spPr>
          <a:xfrm>
            <a:off x="614065" y="3322141"/>
            <a:ext cx="406226" cy="406226"/>
          </a:xfrm>
          <a:prstGeom prst="roundRect">
            <a:avLst>
              <a:gd name="adj" fmla="val 14067117"/>
            </a:avLst>
          </a:prstGeom>
          <a:solidFill>
            <a:srgbClr val="C91313"/>
          </a:solidFill>
          <a:ln/>
        </p:spPr>
      </p:sp>
      <p:pic>
        <p:nvPicPr>
          <p:cNvPr id="16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5760" y="3433837"/>
            <a:ext cx="182761" cy="182761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614065" y="3863727"/>
            <a:ext cx="1781696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already / just</a:t>
            </a:r>
            <a:endParaRPr lang="en-US" sz="1400" dirty="0"/>
          </a:p>
        </p:txBody>
      </p:sp>
      <p:sp>
        <p:nvSpPr>
          <p:cNvPr id="18" name="Text 13"/>
          <p:cNvSpPr/>
          <p:nvPr/>
        </p:nvSpPr>
        <p:spPr>
          <a:xfrm>
            <a:off x="614065" y="4167560"/>
            <a:ext cx="3750097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már / éppen most</a:t>
            </a:r>
            <a:endParaRPr lang="en-US" sz="1050" dirty="0"/>
          </a:p>
        </p:txBody>
      </p:sp>
      <p:sp>
        <p:nvSpPr>
          <p:cNvPr id="19" name="Shape 14"/>
          <p:cNvSpPr/>
          <p:nvPr/>
        </p:nvSpPr>
        <p:spPr>
          <a:xfrm>
            <a:off x="4639642" y="3182020"/>
            <a:ext cx="4030414" cy="1342355"/>
          </a:xfrm>
          <a:prstGeom prst="roundRect">
            <a:avLst>
              <a:gd name="adj" fmla="val 4237"/>
            </a:avLst>
          </a:prstGeom>
          <a:solidFill>
            <a:srgbClr val="740B0B"/>
          </a:solidFill>
          <a:ln w="4763">
            <a:solidFill>
              <a:srgbClr val="8D2424"/>
            </a:solidFill>
            <a:prstDash val="solid"/>
          </a:ln>
        </p:spPr>
      </p:sp>
      <p:sp>
        <p:nvSpPr>
          <p:cNvPr id="20" name="Shape 15"/>
          <p:cNvSpPr/>
          <p:nvPr/>
        </p:nvSpPr>
        <p:spPr>
          <a:xfrm>
            <a:off x="4779764" y="3322141"/>
            <a:ext cx="406226" cy="406226"/>
          </a:xfrm>
          <a:prstGeom prst="roundRect">
            <a:avLst>
              <a:gd name="adj" fmla="val 14067117"/>
            </a:avLst>
          </a:prstGeom>
          <a:solidFill>
            <a:srgbClr val="C91313"/>
          </a:solidFill>
          <a:ln/>
        </p:spPr>
      </p:sp>
      <p:pic>
        <p:nvPicPr>
          <p:cNvPr id="21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91460" y="3433837"/>
            <a:ext cx="182761" cy="182761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4779764" y="3863727"/>
            <a:ext cx="1781696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never / ever</a:t>
            </a:r>
            <a:endParaRPr lang="en-US" sz="1400" dirty="0"/>
          </a:p>
        </p:txBody>
      </p:sp>
      <p:sp>
        <p:nvSpPr>
          <p:cNvPr id="23" name="Text 17"/>
          <p:cNvSpPr/>
          <p:nvPr/>
        </p:nvSpPr>
        <p:spPr>
          <a:xfrm>
            <a:off x="4779764" y="4167560"/>
            <a:ext cx="3750171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soha / valaha</a:t>
            </a:r>
            <a:endParaRPr lang="en-US" sz="10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3943" y="535335"/>
            <a:ext cx="4020666" cy="445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8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Tagadó alak</a:t>
            </a:r>
            <a:endParaRPr lang="en-US" sz="28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3943" y="1419299"/>
            <a:ext cx="5211812" cy="295334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020916" y="1305669"/>
            <a:ext cx="2653829" cy="65008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 tagadó alakhoz a </a:t>
            </a:r>
            <a:pPr algn="l" indent="0" marL="0">
              <a:lnSpc>
                <a:spcPct val="133000"/>
              </a:lnSpc>
              <a:buNone/>
            </a:pPr>
            <a:r>
              <a:rPr lang="en-US" sz="1050" b="1" dirty="0">
                <a:solidFill>
                  <a:srgbClr val="C91313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had not (hadn't)</a:t>
            </a:r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kifejezést használjuk, majd következik az ige harmadik alakja.</a:t>
            </a:r>
            <a:endParaRPr lang="en-US" sz="105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01866" y="2108076"/>
            <a:ext cx="2672879" cy="1106165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232475" y="2262485"/>
            <a:ext cx="2287860" cy="44529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She </a:t>
            </a:r>
            <a:pPr algn="l" indent="0" marL="0">
              <a:lnSpc>
                <a:spcPct val="104000"/>
              </a:lnSpc>
              <a:buNone/>
            </a:pPr>
            <a:r>
              <a:rPr lang="en-US" sz="1400" dirty="0">
                <a:solidFill>
                  <a:srgbClr val="C91313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hadn't seen</a:t>
            </a:r>
            <a:pPr algn="l" indent="0" marL="0">
              <a:lnSpc>
                <a:spcPct val="104000"/>
              </a:lnSpc>
              <a:buNone/>
            </a:pPr>
            <a:r>
              <a:rPr lang="en-US" sz="14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 the film before.</a:t>
            </a:r>
            <a:endParaRPr lang="en-US" sz="1400" dirty="0"/>
          </a:p>
        </p:txBody>
      </p:sp>
      <p:sp>
        <p:nvSpPr>
          <p:cNvPr id="7" name="Text 3"/>
          <p:cNvSpPr/>
          <p:nvPr/>
        </p:nvSpPr>
        <p:spPr>
          <a:xfrm>
            <a:off x="6232475" y="2843138"/>
            <a:ext cx="2287860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Nem látta a filmet korábban.</a:t>
            </a:r>
            <a:endParaRPr lang="en-US" sz="105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01866" y="3349600"/>
            <a:ext cx="2672879" cy="1106165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6232475" y="3504009"/>
            <a:ext cx="2287860" cy="44529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They </a:t>
            </a:r>
            <a:pPr algn="l" indent="0" marL="0">
              <a:lnSpc>
                <a:spcPct val="104000"/>
              </a:lnSpc>
              <a:buNone/>
            </a:pPr>
            <a:r>
              <a:rPr lang="en-US" sz="1400" dirty="0">
                <a:solidFill>
                  <a:srgbClr val="C91313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hadn't finished</a:t>
            </a:r>
            <a:pPr algn="l" indent="0" marL="0">
              <a:lnSpc>
                <a:spcPct val="104000"/>
              </a:lnSpc>
              <a:buNone/>
            </a:pPr>
            <a:r>
              <a:rPr lang="en-US" sz="14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 the work.</a:t>
            </a:r>
            <a:endParaRPr lang="en-US" sz="1400" dirty="0"/>
          </a:p>
        </p:txBody>
      </p:sp>
      <p:sp>
        <p:nvSpPr>
          <p:cNvPr id="10" name="Text 5"/>
          <p:cNvSpPr/>
          <p:nvPr/>
        </p:nvSpPr>
        <p:spPr>
          <a:xfrm>
            <a:off x="6232475" y="4084662"/>
            <a:ext cx="2287860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Nem fejezték be a munkát.</a:t>
            </a:r>
            <a:endParaRPr lang="en-US" sz="10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3943" y="1300014"/>
            <a:ext cx="4020666" cy="445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8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Kérdő alak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473943" y="2016249"/>
            <a:ext cx="8653314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Kérdésben a </a:t>
            </a:r>
            <a:pPr algn="l" indent="0" marL="0">
              <a:lnSpc>
                <a:spcPct val="133000"/>
              </a:lnSpc>
              <a:buNone/>
            </a:pPr>
            <a:r>
              <a:rPr lang="en-US" sz="1050" b="1" dirty="0">
                <a:solidFill>
                  <a:srgbClr val="C91313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Had</a:t>
            </a:r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kerül az alany elé:</a:t>
            </a:r>
            <a:endParaRPr lang="en-US" sz="10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3943" y="2385268"/>
            <a:ext cx="2641774" cy="145821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28352" y="2945904"/>
            <a:ext cx="2332955" cy="44529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Had they finished the project?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628352" y="3472383"/>
            <a:ext cx="2332955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Befejezték a projektet?</a:t>
            </a:r>
            <a:endParaRPr lang="en-US" sz="10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1076" y="2385268"/>
            <a:ext cx="2641774" cy="145821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405485" y="2945904"/>
            <a:ext cx="2332955" cy="44529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Had she eaten before she left?</a:t>
            </a:r>
            <a:endParaRPr lang="en-US" sz="1400" dirty="0"/>
          </a:p>
        </p:txBody>
      </p:sp>
      <p:sp>
        <p:nvSpPr>
          <p:cNvPr id="9" name="Text 5"/>
          <p:cNvSpPr/>
          <p:nvPr/>
        </p:nvSpPr>
        <p:spPr>
          <a:xfrm>
            <a:off x="3405485" y="3472383"/>
            <a:ext cx="2332955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Evett, mielőtt elment?</a:t>
            </a:r>
            <a:endParaRPr lang="en-US" sz="10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28209" y="2385268"/>
            <a:ext cx="2641848" cy="1458218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182618" y="2945904"/>
            <a:ext cx="2333030" cy="44529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Had you ever been to London?</a:t>
            </a:r>
            <a:endParaRPr lang="en-US" sz="1400" dirty="0"/>
          </a:p>
        </p:txBody>
      </p:sp>
      <p:sp>
        <p:nvSpPr>
          <p:cNvPr id="12" name="Text 7"/>
          <p:cNvSpPr/>
          <p:nvPr/>
        </p:nvSpPr>
        <p:spPr>
          <a:xfrm>
            <a:off x="6182618" y="3472383"/>
            <a:ext cx="2333030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Jártál valaha Londonban?</a:t>
            </a:r>
            <a:endParaRPr lang="en-US" sz="10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02943" y="979215"/>
            <a:ext cx="4275311" cy="445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8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Mikor használjuk?</a:t>
            </a:r>
            <a:endParaRPr lang="en-US" sz="28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53694" y="1631900"/>
            <a:ext cx="203076" cy="2030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342954" y="1627733"/>
            <a:ext cx="1858119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Történetmesélés</a:t>
            </a:r>
            <a:endParaRPr lang="en-US" sz="1400" dirty="0"/>
          </a:p>
        </p:txBody>
      </p:sp>
      <p:sp>
        <p:nvSpPr>
          <p:cNvPr id="6" name="Text 2"/>
          <p:cNvSpPr/>
          <p:nvPr/>
        </p:nvSpPr>
        <p:spPr>
          <a:xfrm>
            <a:off x="4342954" y="1931566"/>
            <a:ext cx="4327103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Ha múltbeli eseményeket mesélünk el, és egyértelművé akarjuk tenni, melyik történt korábban.</a:t>
            </a:r>
            <a:endParaRPr lang="en-US" sz="10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53694" y="2639913"/>
            <a:ext cx="203076" cy="2030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342954" y="2635746"/>
            <a:ext cx="2299767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Események sorrendje</a:t>
            </a:r>
            <a:endParaRPr lang="en-US" sz="1400" dirty="0"/>
          </a:p>
        </p:txBody>
      </p:sp>
      <p:sp>
        <p:nvSpPr>
          <p:cNvPr id="9" name="Text 4"/>
          <p:cNvSpPr/>
          <p:nvPr/>
        </p:nvSpPr>
        <p:spPr>
          <a:xfrm>
            <a:off x="4342954" y="2939579"/>
            <a:ext cx="4327103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Amikor két vagy több múltbeli esemény sorrendje fontos, és nem akarunk félreérthetők lenni.</a:t>
            </a:r>
            <a:endParaRPr lang="en-US" sz="10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53694" y="3647926"/>
            <a:ext cx="203076" cy="2030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4342954" y="3643759"/>
            <a:ext cx="2172891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Ok és következmény</a:t>
            </a:r>
            <a:endParaRPr lang="en-US" sz="1400" dirty="0"/>
          </a:p>
        </p:txBody>
      </p:sp>
      <p:sp>
        <p:nvSpPr>
          <p:cNvPr id="12" name="Text 6"/>
          <p:cNvSpPr/>
          <p:nvPr/>
        </p:nvSpPr>
        <p:spPr>
          <a:xfrm>
            <a:off x="4342954" y="3947592"/>
            <a:ext cx="4327103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Ha egy múltbeli állapot vagy cselekvés okát szeretnénk elmagyarázni.</a:t>
            </a:r>
            <a:endParaRPr lang="en-US" sz="10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3943" y="442317"/>
            <a:ext cx="6917234" cy="445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8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Fontos szabály: az ige 3. alakja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473943" y="1158553"/>
            <a:ext cx="8653314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 Past Perfect után </a:t>
            </a:r>
            <a:pPr algn="l" indent="0" marL="0">
              <a:lnSpc>
                <a:spcPct val="133000"/>
              </a:lnSpc>
              <a:buNone/>
            </a:pPr>
            <a:r>
              <a:rPr lang="en-US" sz="1050" b="1" dirty="0">
                <a:solidFill>
                  <a:srgbClr val="C91313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mindig az ige harmadik alakját</a:t>
            </a:r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(Past Participle) használjuk!</a:t>
            </a:r>
            <a:endParaRPr lang="en-US" sz="1050" dirty="0"/>
          </a:p>
        </p:txBody>
      </p:sp>
      <p:sp>
        <p:nvSpPr>
          <p:cNvPr id="4" name="Shape 2"/>
          <p:cNvSpPr/>
          <p:nvPr/>
        </p:nvSpPr>
        <p:spPr>
          <a:xfrm>
            <a:off x="473943" y="1527572"/>
            <a:ext cx="8196114" cy="2341066"/>
          </a:xfrm>
          <a:prstGeom prst="roundRect">
            <a:avLst>
              <a:gd name="adj" fmla="val 2429"/>
            </a:avLst>
          </a:prstGeom>
          <a:noFill/>
          <a:ln w="4763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478706" y="1532334"/>
            <a:ext cx="8186589" cy="388590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4"/>
          <p:cNvSpPr/>
          <p:nvPr/>
        </p:nvSpPr>
        <p:spPr>
          <a:xfrm>
            <a:off x="614214" y="1618283"/>
            <a:ext cx="2885629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b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Ige (1. alak)</a:t>
            </a:r>
            <a:endParaRPr lang="en-US" sz="1050" dirty="0"/>
          </a:p>
        </p:txBody>
      </p:sp>
      <p:sp>
        <p:nvSpPr>
          <p:cNvPr id="7" name="Text 5"/>
          <p:cNvSpPr/>
          <p:nvPr/>
        </p:nvSpPr>
        <p:spPr>
          <a:xfrm>
            <a:off x="3318123" y="1618283"/>
            <a:ext cx="2883247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b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Múlt (2. alak)</a:t>
            </a:r>
            <a:endParaRPr lang="en-US" sz="1050" dirty="0"/>
          </a:p>
        </p:txBody>
      </p:sp>
      <p:sp>
        <p:nvSpPr>
          <p:cNvPr id="8" name="Text 6"/>
          <p:cNvSpPr/>
          <p:nvPr/>
        </p:nvSpPr>
        <p:spPr>
          <a:xfrm>
            <a:off x="6019651" y="1618283"/>
            <a:ext cx="2967484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b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Past Participle (3. alak)</a:t>
            </a:r>
            <a:endParaRPr lang="en-US" sz="1050" dirty="0"/>
          </a:p>
        </p:txBody>
      </p:sp>
      <p:sp>
        <p:nvSpPr>
          <p:cNvPr id="9" name="Shape 7"/>
          <p:cNvSpPr/>
          <p:nvPr/>
        </p:nvSpPr>
        <p:spPr>
          <a:xfrm>
            <a:off x="478706" y="1920925"/>
            <a:ext cx="8186589" cy="388590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8"/>
          <p:cNvSpPr/>
          <p:nvPr/>
        </p:nvSpPr>
        <p:spPr>
          <a:xfrm>
            <a:off x="614214" y="2006873"/>
            <a:ext cx="2885629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go</a:t>
            </a:r>
            <a:endParaRPr lang="en-US" sz="1050" dirty="0"/>
          </a:p>
        </p:txBody>
      </p:sp>
      <p:sp>
        <p:nvSpPr>
          <p:cNvPr id="11" name="Text 9"/>
          <p:cNvSpPr/>
          <p:nvPr/>
        </p:nvSpPr>
        <p:spPr>
          <a:xfrm>
            <a:off x="3318123" y="2006873"/>
            <a:ext cx="2883247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went</a:t>
            </a:r>
            <a:endParaRPr lang="en-US" sz="1050" dirty="0"/>
          </a:p>
        </p:txBody>
      </p:sp>
      <p:sp>
        <p:nvSpPr>
          <p:cNvPr id="12" name="Text 10"/>
          <p:cNvSpPr/>
          <p:nvPr/>
        </p:nvSpPr>
        <p:spPr>
          <a:xfrm>
            <a:off x="6019651" y="2006873"/>
            <a:ext cx="2967484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b="1" dirty="0">
                <a:solidFill>
                  <a:srgbClr val="C91313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gone</a:t>
            </a:r>
            <a:endParaRPr lang="en-US" sz="1050" dirty="0"/>
          </a:p>
        </p:txBody>
      </p:sp>
      <p:sp>
        <p:nvSpPr>
          <p:cNvPr id="13" name="Shape 11"/>
          <p:cNvSpPr/>
          <p:nvPr/>
        </p:nvSpPr>
        <p:spPr>
          <a:xfrm>
            <a:off x="478706" y="2309515"/>
            <a:ext cx="8186589" cy="388590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2"/>
          <p:cNvSpPr/>
          <p:nvPr/>
        </p:nvSpPr>
        <p:spPr>
          <a:xfrm>
            <a:off x="614214" y="2395463"/>
            <a:ext cx="2885629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see</a:t>
            </a:r>
            <a:endParaRPr lang="en-US" sz="1050" dirty="0"/>
          </a:p>
        </p:txBody>
      </p:sp>
      <p:sp>
        <p:nvSpPr>
          <p:cNvPr id="15" name="Text 13"/>
          <p:cNvSpPr/>
          <p:nvPr/>
        </p:nvSpPr>
        <p:spPr>
          <a:xfrm>
            <a:off x="3318123" y="2395463"/>
            <a:ext cx="2883247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saw</a:t>
            </a:r>
            <a:endParaRPr lang="en-US" sz="1050" dirty="0"/>
          </a:p>
        </p:txBody>
      </p:sp>
      <p:sp>
        <p:nvSpPr>
          <p:cNvPr id="16" name="Text 14"/>
          <p:cNvSpPr/>
          <p:nvPr/>
        </p:nvSpPr>
        <p:spPr>
          <a:xfrm>
            <a:off x="6019651" y="2395463"/>
            <a:ext cx="2967484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b="1" dirty="0">
                <a:solidFill>
                  <a:srgbClr val="C91313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seen</a:t>
            </a:r>
            <a:endParaRPr lang="en-US" sz="1050" dirty="0"/>
          </a:p>
        </p:txBody>
      </p:sp>
      <p:sp>
        <p:nvSpPr>
          <p:cNvPr id="17" name="Shape 15"/>
          <p:cNvSpPr/>
          <p:nvPr/>
        </p:nvSpPr>
        <p:spPr>
          <a:xfrm>
            <a:off x="478706" y="2698105"/>
            <a:ext cx="8186589" cy="388590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8" name="Text 16"/>
          <p:cNvSpPr/>
          <p:nvPr/>
        </p:nvSpPr>
        <p:spPr>
          <a:xfrm>
            <a:off x="614214" y="2784053"/>
            <a:ext cx="2885629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write</a:t>
            </a:r>
            <a:endParaRPr lang="en-US" sz="1050" dirty="0"/>
          </a:p>
        </p:txBody>
      </p:sp>
      <p:sp>
        <p:nvSpPr>
          <p:cNvPr id="19" name="Text 17"/>
          <p:cNvSpPr/>
          <p:nvPr/>
        </p:nvSpPr>
        <p:spPr>
          <a:xfrm>
            <a:off x="3318123" y="2784053"/>
            <a:ext cx="2883247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wrote</a:t>
            </a:r>
            <a:endParaRPr lang="en-US" sz="1050" dirty="0"/>
          </a:p>
        </p:txBody>
      </p:sp>
      <p:sp>
        <p:nvSpPr>
          <p:cNvPr id="20" name="Text 18"/>
          <p:cNvSpPr/>
          <p:nvPr/>
        </p:nvSpPr>
        <p:spPr>
          <a:xfrm>
            <a:off x="6019651" y="2784053"/>
            <a:ext cx="2967484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b="1" dirty="0">
                <a:solidFill>
                  <a:srgbClr val="C91313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written</a:t>
            </a:r>
            <a:endParaRPr lang="en-US" sz="1050" dirty="0"/>
          </a:p>
        </p:txBody>
      </p:sp>
      <p:sp>
        <p:nvSpPr>
          <p:cNvPr id="21" name="Shape 19"/>
          <p:cNvSpPr/>
          <p:nvPr/>
        </p:nvSpPr>
        <p:spPr>
          <a:xfrm>
            <a:off x="478706" y="3086695"/>
            <a:ext cx="8186589" cy="388590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2" name="Text 20"/>
          <p:cNvSpPr/>
          <p:nvPr/>
        </p:nvSpPr>
        <p:spPr>
          <a:xfrm>
            <a:off x="614214" y="3172644"/>
            <a:ext cx="2885629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eat</a:t>
            </a:r>
            <a:endParaRPr lang="en-US" sz="1050" dirty="0"/>
          </a:p>
        </p:txBody>
      </p:sp>
      <p:sp>
        <p:nvSpPr>
          <p:cNvPr id="23" name="Text 21"/>
          <p:cNvSpPr/>
          <p:nvPr/>
        </p:nvSpPr>
        <p:spPr>
          <a:xfrm>
            <a:off x="3318123" y="3172644"/>
            <a:ext cx="2883247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ate</a:t>
            </a:r>
            <a:endParaRPr lang="en-US" sz="1050" dirty="0"/>
          </a:p>
        </p:txBody>
      </p:sp>
      <p:sp>
        <p:nvSpPr>
          <p:cNvPr id="24" name="Text 22"/>
          <p:cNvSpPr/>
          <p:nvPr/>
        </p:nvSpPr>
        <p:spPr>
          <a:xfrm>
            <a:off x="6019651" y="3172644"/>
            <a:ext cx="2967484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b="1" dirty="0">
                <a:solidFill>
                  <a:srgbClr val="C91313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eaten</a:t>
            </a:r>
            <a:endParaRPr lang="en-US" sz="1050" dirty="0"/>
          </a:p>
        </p:txBody>
      </p:sp>
      <p:sp>
        <p:nvSpPr>
          <p:cNvPr id="25" name="Shape 23"/>
          <p:cNvSpPr/>
          <p:nvPr/>
        </p:nvSpPr>
        <p:spPr>
          <a:xfrm>
            <a:off x="478706" y="3475286"/>
            <a:ext cx="8186589" cy="388590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6" name="Text 24"/>
          <p:cNvSpPr/>
          <p:nvPr/>
        </p:nvSpPr>
        <p:spPr>
          <a:xfrm>
            <a:off x="614214" y="3561234"/>
            <a:ext cx="2885629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finish</a:t>
            </a:r>
            <a:endParaRPr lang="en-US" sz="1050" dirty="0"/>
          </a:p>
        </p:txBody>
      </p:sp>
      <p:sp>
        <p:nvSpPr>
          <p:cNvPr id="27" name="Text 25"/>
          <p:cNvSpPr/>
          <p:nvPr/>
        </p:nvSpPr>
        <p:spPr>
          <a:xfrm>
            <a:off x="3318123" y="3561234"/>
            <a:ext cx="2883247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finished</a:t>
            </a:r>
            <a:endParaRPr lang="en-US" sz="1050" dirty="0"/>
          </a:p>
        </p:txBody>
      </p:sp>
      <p:sp>
        <p:nvSpPr>
          <p:cNvPr id="28" name="Text 26"/>
          <p:cNvSpPr/>
          <p:nvPr/>
        </p:nvSpPr>
        <p:spPr>
          <a:xfrm>
            <a:off x="6019651" y="3561234"/>
            <a:ext cx="2967484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b="1" dirty="0">
                <a:solidFill>
                  <a:srgbClr val="C91313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finished</a:t>
            </a:r>
            <a:endParaRPr lang="en-US" sz="1050" dirty="0"/>
          </a:p>
        </p:txBody>
      </p:sp>
      <p:sp>
        <p:nvSpPr>
          <p:cNvPr id="29" name="Shape 27"/>
          <p:cNvSpPr/>
          <p:nvPr/>
        </p:nvSpPr>
        <p:spPr>
          <a:xfrm>
            <a:off x="473943" y="4020964"/>
            <a:ext cx="8196114" cy="527893"/>
          </a:xfrm>
          <a:prstGeom prst="roundRect">
            <a:avLst>
              <a:gd name="adj" fmla="val 10774"/>
            </a:avLst>
          </a:prstGeom>
          <a:solidFill>
            <a:srgbClr val="460707"/>
          </a:solidFill>
          <a:ln/>
        </p:spPr>
      </p:sp>
      <p:pic>
        <p:nvPicPr>
          <p:cNvPr id="30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302" y="4214515"/>
            <a:ext cx="169218" cy="135359"/>
          </a:xfrm>
          <a:prstGeom prst="rect">
            <a:avLst/>
          </a:prstGeom>
        </p:spPr>
      </p:pic>
      <p:sp>
        <p:nvSpPr>
          <p:cNvPr id="31" name="Text 28"/>
          <p:cNvSpPr/>
          <p:nvPr/>
        </p:nvSpPr>
        <p:spPr>
          <a:xfrm>
            <a:off x="913879" y="4176564"/>
            <a:ext cx="8078019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 szabályos igéknél a 2. és 3. alak megegyezik (-ed végződés). A rendhagyó igéket külön meg kell tanulni!</a:t>
            </a:r>
            <a:endParaRPr lang="en-US" sz="10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2026-06-12T09:33:24Z</dcterms:created>
  <dcterms:modified xsi:type="dcterms:W3CDTF">2026-06-12T09:33:24Z</dcterms:modified>
</cp:coreProperties>
</file>