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Roboto" panose="02000000000000000000" pitchFamily="2" charset="0"/>
      <p:regular r:id="rId13"/>
    </p:embeddedFont>
    <p:embeddedFont>
      <p:font typeface="Roboto Mono Medium" panose="020F0502020204030204" pitchFamily="49" charset="0"/>
      <p:regular r:id="rId14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2" d="100"/>
          <a:sy n="92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13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0303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121"/>
          </a:solidFill>
          <a:ln/>
        </p:spPr>
        <p:txBody>
          <a:bodyPr/>
          <a:lstStyle/>
          <a:p>
            <a:endParaRPr lang="hu-HU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691357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FFFFF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A Második Világháború Kezdete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789932"/>
            <a:ext cx="5179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1939–1941 · A globális konfliktus kibontakozása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96119" y="3180978"/>
            <a:ext cx="881286" cy="266402"/>
          </a:xfrm>
          <a:prstGeom prst="roundRect">
            <a:avLst>
              <a:gd name="adj" fmla="val 6386"/>
            </a:avLst>
          </a:prstGeom>
          <a:solidFill>
            <a:srgbClr val="3D4D00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6" name="Text 3"/>
          <p:cNvSpPr/>
          <p:nvPr/>
        </p:nvSpPr>
        <p:spPr>
          <a:xfrm>
            <a:off x="581174" y="3223468"/>
            <a:ext cx="1168375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TÖRTÉNELEM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1448246" y="3176215"/>
            <a:ext cx="763637" cy="275927"/>
          </a:xfrm>
          <a:prstGeom prst="roundRect">
            <a:avLst>
              <a:gd name="adj" fmla="val 6165"/>
            </a:avLst>
          </a:prstGeom>
          <a:noFill/>
          <a:ln w="4763">
            <a:solidFill>
              <a:srgbClr val="DCFF50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8" name="Text 5"/>
          <p:cNvSpPr/>
          <p:nvPr/>
        </p:nvSpPr>
        <p:spPr>
          <a:xfrm>
            <a:off x="1538064" y="3223468"/>
            <a:ext cx="1041202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DCFF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1939–1941</a:t>
            </a:r>
            <a:endParaRPr lang="en-US" sz="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469999"/>
            <a:ext cx="4722763" cy="12874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Pearl Harbor — A Világháború Teljessé Válik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496119" y="1956941"/>
            <a:ext cx="4722763" cy="6489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1941. december 7-én</a:t>
            </a: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Japán meglepetésszerű légitámadást intézett az amerikai Pearl Harbor támaszpont ellen. Az Egyesült Államok másnap hadat üzent Japánnak, Németország és Olaszország pedig hadat üzent az USA-nak.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496119" y="2755553"/>
            <a:ext cx="2294855" cy="999753"/>
          </a:xfrm>
          <a:prstGeom prst="roundRect">
            <a:avLst>
              <a:gd name="adj" fmla="val 2061"/>
            </a:avLst>
          </a:prstGeom>
          <a:solidFill>
            <a:srgbClr val="404040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6" name="Text 3"/>
          <p:cNvSpPr/>
          <p:nvPr/>
        </p:nvSpPr>
        <p:spPr>
          <a:xfrm>
            <a:off x="633413" y="2892847"/>
            <a:ext cx="2020267" cy="42907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2403 amerikai áldozat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33413" y="3401690"/>
            <a:ext cx="2020267" cy="216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egy nap alatt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2923952" y="2755553"/>
            <a:ext cx="2294930" cy="999753"/>
          </a:xfrm>
          <a:prstGeom prst="roundRect">
            <a:avLst>
              <a:gd name="adj" fmla="val 2061"/>
            </a:avLst>
          </a:prstGeom>
          <a:solidFill>
            <a:srgbClr val="404040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9" name="Text 6"/>
          <p:cNvSpPr/>
          <p:nvPr/>
        </p:nvSpPr>
        <p:spPr>
          <a:xfrm>
            <a:off x="3061246" y="2892847"/>
            <a:ext cx="1853580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19 hajó elsüllyedt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3061246" y="3187154"/>
            <a:ext cx="2020342" cy="216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vagy megrongálódott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496119" y="3888284"/>
            <a:ext cx="4722763" cy="785217"/>
          </a:xfrm>
          <a:prstGeom prst="roundRect">
            <a:avLst>
              <a:gd name="adj" fmla="val 2624"/>
            </a:avLst>
          </a:prstGeom>
          <a:solidFill>
            <a:srgbClr val="404040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12" name="Text 9"/>
          <p:cNvSpPr/>
          <p:nvPr/>
        </p:nvSpPr>
        <p:spPr>
          <a:xfrm>
            <a:off x="633413" y="4025578"/>
            <a:ext cx="17166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Amerika belép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633413" y="4319885"/>
            <a:ext cx="4448175" cy="216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háború valóban világkonfliktussá vált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421407"/>
            <a:ext cx="4722763" cy="8721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A Versailles-i Béke Öröksége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496119" y="1499592"/>
            <a:ext cx="4722763" cy="8858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Az első világháborút lezáró </a:t>
            </a:r>
            <a:r>
              <a:rPr lang="en-US" sz="10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versailles-i békeszerződés</a:t>
            </a: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(1919) mély elégedetlenséget hagyott Németországban. A megalázó feltételek — területvesztés, katonai korlátozások, jóvátételi kötelezettségek — táptalajt teremtettek a revansista hangulatnak.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496119" y="2539901"/>
            <a:ext cx="2292697" cy="1243831"/>
          </a:xfrm>
          <a:prstGeom prst="roundRect">
            <a:avLst>
              <a:gd name="adj" fmla="val 1683"/>
            </a:avLst>
          </a:prstGeom>
          <a:solidFill>
            <a:srgbClr val="404040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6" name="Text 3"/>
          <p:cNvSpPr/>
          <p:nvPr/>
        </p:nvSpPr>
        <p:spPr>
          <a:xfrm>
            <a:off x="635645" y="2679427"/>
            <a:ext cx="17443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Területvesztés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35645" y="2979837"/>
            <a:ext cx="2013645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Németország elveszítette területeinek 13%-át és lakosságának 10%-át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2926184" y="2539901"/>
            <a:ext cx="2292697" cy="1243831"/>
          </a:xfrm>
          <a:prstGeom prst="roundRect">
            <a:avLst>
              <a:gd name="adj" fmla="val 1683"/>
            </a:avLst>
          </a:prstGeom>
          <a:solidFill>
            <a:srgbClr val="404040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9" name="Text 6"/>
          <p:cNvSpPr/>
          <p:nvPr/>
        </p:nvSpPr>
        <p:spPr>
          <a:xfrm>
            <a:off x="3065711" y="2679427"/>
            <a:ext cx="1883346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Katonai korlátozás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3065711" y="2979837"/>
            <a:ext cx="2013645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haderőt 100 000 főre korlátozták, repülőgépek és tengeralattjárók tilosak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496119" y="3921100"/>
            <a:ext cx="4722763" cy="800919"/>
          </a:xfrm>
          <a:prstGeom prst="roundRect">
            <a:avLst>
              <a:gd name="adj" fmla="val 2614"/>
            </a:avLst>
          </a:prstGeom>
          <a:solidFill>
            <a:srgbClr val="404040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12" name="Text 9"/>
          <p:cNvSpPr/>
          <p:nvPr/>
        </p:nvSpPr>
        <p:spPr>
          <a:xfrm>
            <a:off x="635645" y="4060627"/>
            <a:ext cx="17443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Jóvátétel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635645" y="4361036"/>
            <a:ext cx="444371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Óriási kártérítési kötelezettség terhelte a német gazdaságot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607442"/>
            <a:ext cx="5179516" cy="2935039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020767" y="545381"/>
            <a:ext cx="418430" cy="260821"/>
          </a:xfrm>
          <a:prstGeom prst="roundRect">
            <a:avLst>
              <a:gd name="adj" fmla="val 6421"/>
            </a:avLst>
          </a:prstGeom>
          <a:solidFill>
            <a:srgbClr val="3D4D00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4" name="Text 1"/>
          <p:cNvSpPr/>
          <p:nvPr/>
        </p:nvSpPr>
        <p:spPr>
          <a:xfrm>
            <a:off x="6104483" y="587201"/>
            <a:ext cx="708199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8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1933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6020767" y="861120"/>
            <a:ext cx="2631877" cy="13081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Hitler Hatalomra Kerül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6020767" y="2306687"/>
            <a:ext cx="2631877" cy="132873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Adolf Hitler és a Nemzetiszocialista Német Munkáspárt (NSDAP) 1933-ban ragadta magához a hatalmat. A Weimari Köztársaság összeomlása, a gazdasági válság és a tömeges munkanélküliség utat nyitott a diktatúrának.</a:t>
            </a:r>
            <a:endParaRPr lang="en-US" sz="10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069" y="3913510"/>
            <a:ext cx="4026247" cy="83901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11845" y="4072086"/>
            <a:ext cx="17443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Belpolitika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711845" y="4372496"/>
            <a:ext cx="363289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Ellenzék felszámolása, zsidótörvények, totális kontroll</a:t>
            </a:r>
            <a:endParaRPr lang="en-US" sz="10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1634" y="3913510"/>
            <a:ext cx="4026247" cy="83901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856411" y="4072086"/>
            <a:ext cx="17443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Külpolitika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4856411" y="4372496"/>
            <a:ext cx="363289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Fegyverkezés, területi revízió, élettér-elmélet (Lebensraum)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98487"/>
            <a:ext cx="6138788" cy="394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dirty="0">
                <a:solidFill>
                  <a:srgbClr val="FFFFF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A Megbékélési Politika Kudarca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496119" y="1017910"/>
            <a:ext cx="8151763" cy="3818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nyugati hatalmak — elsősorban Nagy-Britannia és Franciaország — a háború elkerülésére törekedtek. A </a:t>
            </a:r>
            <a:r>
              <a:rPr lang="en-US" sz="9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munichi egyezmény</a:t>
            </a:r>
            <a:r>
              <a:rPr lang="en-US" sz="9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(1938) Csehszlovákia feláldozását jelentette Hitler követeléseinek kielégítésére.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407" y="1526307"/>
            <a:ext cx="6339185" cy="290125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56361" y="3509340"/>
            <a:ext cx="1190142" cy="6877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1939: Csehszlovákia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4756456" y="3623972"/>
            <a:ext cx="1190143" cy="4585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1938: Szudéták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3264702" y="3623972"/>
            <a:ext cx="1190142" cy="4585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1938: Anschluss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1740341" y="3623972"/>
            <a:ext cx="1190142" cy="4585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1936: Rajna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496119" y="4554066"/>
            <a:ext cx="8608963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Az engedékenység sorozata bátorította Hitlert, és világossá tette, hogy a diplomácia önmagában nem állíthatja meg a német terjeszkedést.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840804"/>
            <a:ext cx="2635300" cy="12874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A Molotov–Ribbentrop-paktum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496119" y="2261220"/>
            <a:ext cx="2635300" cy="10816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1939. augusztus 23-án</a:t>
            </a: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Németország és a Szovjetunió meglepő szerződést kötött. A hivatalosan „nem támadási egyezmény" titkos záradéka Kelet-Európa felosztását rögzítette a két hatalom között.</a:t>
            </a:r>
            <a:endParaRPr lang="en-US" sz="10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193" y="617190"/>
            <a:ext cx="5181377" cy="2936081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496119" y="3852565"/>
            <a:ext cx="4009355" cy="823317"/>
          </a:xfrm>
          <a:prstGeom prst="roundRect">
            <a:avLst>
              <a:gd name="adj" fmla="val 2502"/>
            </a:avLst>
          </a:prstGeom>
          <a:solidFill>
            <a:srgbClr val="212121"/>
          </a:solidFill>
          <a:ln w="1905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6" name="Text 3"/>
          <p:cNvSpPr/>
          <p:nvPr/>
        </p:nvSpPr>
        <p:spPr>
          <a:xfrm>
            <a:off x="652463" y="4008909"/>
            <a:ext cx="17166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Nyilvános rész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52463" y="4303216"/>
            <a:ext cx="3696667" cy="216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Kölcsönös semlegesség ígérete fegyveres konfliktus esetén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4638452" y="3852565"/>
            <a:ext cx="4009430" cy="823317"/>
          </a:xfrm>
          <a:prstGeom prst="roundRect">
            <a:avLst>
              <a:gd name="adj" fmla="val 2502"/>
            </a:avLst>
          </a:prstGeom>
          <a:solidFill>
            <a:srgbClr val="212121"/>
          </a:solidFill>
          <a:ln w="1905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9" name="Text 6"/>
          <p:cNvSpPr/>
          <p:nvPr/>
        </p:nvSpPr>
        <p:spPr>
          <a:xfrm>
            <a:off x="4794796" y="4008909"/>
            <a:ext cx="17166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Titkos záradék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4794796" y="4303216"/>
            <a:ext cx="3696742" cy="216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Lengyelország és a balti államok felosztása érdekszférákra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03101"/>
            <a:ext cx="4722763" cy="8029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Lengyelország Lerohanása — A Háború Kitörése</a:t>
            </a:r>
            <a:endParaRPr lang="en-US" sz="2500" dirty="0"/>
          </a:p>
        </p:txBody>
      </p:sp>
      <p:sp>
        <p:nvSpPr>
          <p:cNvPr id="4" name="Text 1"/>
          <p:cNvSpPr/>
          <p:nvPr/>
        </p:nvSpPr>
        <p:spPr>
          <a:xfrm>
            <a:off x="3925119" y="1380604"/>
            <a:ext cx="4722763" cy="5877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1939. szeptember 1-jén</a:t>
            </a:r>
            <a:r>
              <a:rPr lang="en-US" sz="10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hajnalban a német hadsereg minden oldalról megtámadta Lengyelországot. Nagy-Britannia és Franciaország szeptember 3-án hadat üzent Németországnak — </a:t>
            </a:r>
            <a:r>
              <a:rPr lang="en-US" sz="1000" dirty="0">
                <a:solidFill>
                  <a:srgbClr val="DCFF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kitört a második világháború.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3925119" y="2163589"/>
            <a:ext cx="2288604" cy="423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30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1.5M</a:t>
            </a:r>
            <a:endParaRPr lang="en-US" sz="3300" dirty="0"/>
          </a:p>
        </p:txBody>
      </p:sp>
      <p:sp>
        <p:nvSpPr>
          <p:cNvPr id="6" name="Text 3"/>
          <p:cNvSpPr/>
          <p:nvPr/>
        </p:nvSpPr>
        <p:spPr>
          <a:xfrm>
            <a:off x="4266456" y="2739033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Német katona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3925119" y="3009528"/>
            <a:ext cx="2288604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vett részt a támadásban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6359203" y="2163589"/>
            <a:ext cx="2288679" cy="423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30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36</a:t>
            </a:r>
            <a:endParaRPr lang="en-US" sz="3300" dirty="0"/>
          </a:p>
        </p:txBody>
      </p:sp>
      <p:sp>
        <p:nvSpPr>
          <p:cNvPr id="9" name="Text 6"/>
          <p:cNvSpPr/>
          <p:nvPr/>
        </p:nvSpPr>
        <p:spPr>
          <a:xfrm>
            <a:off x="6700540" y="2739033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Nap alatt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6359203" y="3009528"/>
            <a:ext cx="2288679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omlott össze Lengyelország ellenállása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5142161" y="3502521"/>
            <a:ext cx="2288604" cy="423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30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17</a:t>
            </a:r>
            <a:endParaRPr lang="en-US" sz="3300" dirty="0"/>
          </a:p>
        </p:txBody>
      </p:sp>
      <p:sp>
        <p:nvSpPr>
          <p:cNvPr id="12" name="Text 9"/>
          <p:cNvSpPr/>
          <p:nvPr/>
        </p:nvSpPr>
        <p:spPr>
          <a:xfrm>
            <a:off x="5483498" y="4077965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Szeptember</a:t>
            </a:r>
            <a:endParaRPr lang="en-US" sz="1250" dirty="0"/>
          </a:p>
        </p:txBody>
      </p:sp>
      <p:sp>
        <p:nvSpPr>
          <p:cNvPr id="13" name="Text 10"/>
          <p:cNvSpPr/>
          <p:nvPr/>
        </p:nvSpPr>
        <p:spPr>
          <a:xfrm>
            <a:off x="5142161" y="4348460"/>
            <a:ext cx="2288604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270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Szovjetunió is megtámadta Lengyelországot keletről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912" y="393502"/>
            <a:ext cx="4942433" cy="34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A Villámháború (Blitzkrieg)</a:t>
            </a:r>
            <a:endParaRPr lang="en-US" sz="2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2" y="966713"/>
            <a:ext cx="3685952" cy="36859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11750" y="2172444"/>
            <a:ext cx="3685952" cy="6310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</a:t>
            </a:r>
            <a:r>
              <a:rPr lang="en-US" sz="8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Blitzkrieg</a:t>
            </a:r>
            <a:r>
              <a:rPr lang="en-US" sz="8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(„villámháború") a gyorsaságra és meglepetésre épülő német hadviselési doktrína volt. A páncélos ékek, a légierő és a gyalogság szoros együttműködése lehetővé tette az ellenség gyors bekerítését és megsemmisítését.</a:t>
            </a:r>
            <a:endParaRPr lang="en-US" sz="850" dirty="0"/>
          </a:p>
        </p:txBody>
      </p:sp>
      <p:sp>
        <p:nvSpPr>
          <p:cNvPr id="5" name="Shape 2"/>
          <p:cNvSpPr/>
          <p:nvPr/>
        </p:nvSpPr>
        <p:spPr>
          <a:xfrm>
            <a:off x="4711750" y="2900809"/>
            <a:ext cx="3685952" cy="526554"/>
          </a:xfrm>
          <a:prstGeom prst="roundRect">
            <a:avLst>
              <a:gd name="adj" fmla="val 3155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hu-HU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478" y="3056632"/>
            <a:ext cx="138410" cy="1107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071616" y="3006328"/>
            <a:ext cx="3215357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lengyel hadjárat volt az első nagy szabású Blitzkrieg, amely forradalmasította a modern hadviselést.</a:t>
            </a:r>
            <a:endParaRPr lang="en-US" sz="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561529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FFFFF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Franciaország Eleste — 1940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1660103"/>
            <a:ext cx="472276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1940 májusában Németország nyugaton támadott. A </a:t>
            </a:r>
            <a:r>
              <a:rPr lang="en-US" sz="110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Maginot-vonal</a:t>
            </a:r>
            <a:r>
              <a:rPr lang="en-US" sz="1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megkerülésével az Ardennéken áttörve a német csapatok hat hét alatt legyőzték Franciaországot. Párizs június 14-én esett el.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3925119" y="2500015"/>
            <a:ext cx="4722763" cy="2081957"/>
          </a:xfrm>
          <a:prstGeom prst="roundRect">
            <a:avLst>
              <a:gd name="adj" fmla="val 1021"/>
            </a:avLst>
          </a:prstGeom>
          <a:solidFill>
            <a:srgbClr val="404040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6" name="Shape 3"/>
          <p:cNvSpPr/>
          <p:nvPr/>
        </p:nvSpPr>
        <p:spPr>
          <a:xfrm>
            <a:off x="3925119" y="2500015"/>
            <a:ext cx="2361381" cy="1265113"/>
          </a:xfrm>
          <a:prstGeom prst="rect">
            <a:avLst/>
          </a:prstGeom>
          <a:solidFill>
            <a:srgbClr val="404040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7" name="Text 4"/>
          <p:cNvSpPr/>
          <p:nvPr/>
        </p:nvSpPr>
        <p:spPr>
          <a:xfrm>
            <a:off x="4066877" y="2641774"/>
            <a:ext cx="180677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Dánia és Norvégia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066877" y="2948285"/>
            <a:ext cx="207786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1940. április — gyors megszállás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6286500" y="2500015"/>
            <a:ext cx="2361381" cy="1265113"/>
          </a:xfrm>
          <a:prstGeom prst="rect">
            <a:avLst/>
          </a:prstGeom>
          <a:solidFill>
            <a:srgbClr val="404040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10" name="Shape 7"/>
          <p:cNvSpPr/>
          <p:nvPr/>
        </p:nvSpPr>
        <p:spPr>
          <a:xfrm>
            <a:off x="6286500" y="2500015"/>
            <a:ext cx="19050" cy="1265113"/>
          </a:xfrm>
          <a:prstGeom prst="roundRect">
            <a:avLst>
              <a:gd name="adj" fmla="val 111628"/>
            </a:avLst>
          </a:prstGeom>
          <a:solidFill>
            <a:srgbClr val="595959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11" name="Text 8"/>
          <p:cNvSpPr/>
          <p:nvPr/>
        </p:nvSpPr>
        <p:spPr>
          <a:xfrm>
            <a:off x="6428259" y="2641774"/>
            <a:ext cx="2077864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Hollandia és Belgium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428259" y="3169741"/>
            <a:ext cx="207786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1940. május — napok alatt lerohanták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3925119" y="3765128"/>
            <a:ext cx="4722763" cy="816843"/>
          </a:xfrm>
          <a:prstGeom prst="rect">
            <a:avLst/>
          </a:prstGeom>
          <a:solidFill>
            <a:srgbClr val="404040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14" name="Shape 11"/>
          <p:cNvSpPr/>
          <p:nvPr/>
        </p:nvSpPr>
        <p:spPr>
          <a:xfrm>
            <a:off x="3925119" y="3765128"/>
            <a:ext cx="4722763" cy="19050"/>
          </a:xfrm>
          <a:prstGeom prst="roundRect">
            <a:avLst>
              <a:gd name="adj" fmla="val 111628"/>
            </a:avLst>
          </a:prstGeom>
          <a:solidFill>
            <a:srgbClr val="595959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15" name="Text 12"/>
          <p:cNvSpPr/>
          <p:nvPr/>
        </p:nvSpPr>
        <p:spPr>
          <a:xfrm>
            <a:off x="4066877" y="390688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Franciaország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4066877" y="4213399"/>
            <a:ext cx="443924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1940. június — kapituláció, Vichy-kormány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86383"/>
            <a:ext cx="2649364" cy="16058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Az Angliai Csata és a Barbarossa-hadművelet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496119" y="2308622"/>
            <a:ext cx="2649364" cy="22600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1940 nyara–ősze:</a:t>
            </a:r>
            <a:r>
              <a:rPr lang="en-US" sz="10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Luftwaffe hónapokig bombázta Nagy-Britanniát, de a RAF és a radarhálózat sikeresen visszaverte a támadásokat. Hitlernek nem sikerült légifölényt szereznie — az inváziót elhalasztották.</a:t>
            </a:r>
            <a:endParaRPr lang="en-US" sz="1000" dirty="0"/>
          </a:p>
          <a:p>
            <a:pPr marL="0" indent="0" algn="l">
              <a:lnSpc>
                <a:spcPct val="127000"/>
              </a:lnSpc>
              <a:buNone/>
            </a:pPr>
            <a:r>
              <a:rPr lang="en-US" sz="100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1941. június 22.:</a:t>
            </a:r>
            <a:r>
              <a:rPr lang="en-US" sz="10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Németország megtámadta a Szovjetuniót a </a:t>
            </a:r>
            <a:r>
              <a:rPr lang="en-US" sz="100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Barbarossa-hadművelet</a:t>
            </a:r>
            <a:r>
              <a:rPr lang="en-US" sz="10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keretében. A történelem legnagyobb szárazföldi inváziója 3,5 millió katonával indult. Sztálin meglepetésként érte a támadás.</a:t>
            </a:r>
            <a:endParaRPr lang="en-US" sz="1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677" y="1101551"/>
            <a:ext cx="5188893" cy="29403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553</Words>
  <Application>Microsoft Office PowerPoint</Application>
  <PresentationFormat>Diavetítés a képernyőre (16:9 oldalarány)</PresentationFormat>
  <Paragraphs>75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4" baseType="lpstr">
      <vt:lpstr>Roboto</vt:lpstr>
      <vt:lpstr>Roboto Mono Medium</vt:lpstr>
      <vt:lpstr>Arial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Madarász Péter</dc:creator>
  <cp:lastModifiedBy>Péter Madarász</cp:lastModifiedBy>
  <cp:revision>1</cp:revision>
  <dcterms:created xsi:type="dcterms:W3CDTF">2026-06-12T09:33:25Z</dcterms:created>
  <dcterms:modified xsi:type="dcterms:W3CDTF">2026-06-12T09:34:38Z</dcterms:modified>
</cp:coreProperties>
</file>