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72" r:id="rId4"/>
    <p:sldId id="273" r:id="rId5"/>
    <p:sldId id="274" r:id="rId6"/>
    <p:sldId id="271" r:id="rId7"/>
    <p:sldId id="264" r:id="rId8"/>
    <p:sldId id="266" r:id="rId9"/>
    <p:sldId id="267" r:id="rId10"/>
    <p:sldId id="262" r:id="rId11"/>
    <p:sldId id="263" r:id="rId12"/>
    <p:sldId id="259" r:id="rId13"/>
    <p:sldId id="279" r:id="rId14"/>
    <p:sldId id="280" r:id="rId15"/>
    <p:sldId id="283" r:id="rId16"/>
    <p:sldId id="284" r:id="rId17"/>
    <p:sldId id="277" r:id="rId18"/>
    <p:sldId id="278" r:id="rId19"/>
    <p:sldId id="275" r:id="rId20"/>
    <p:sldId id="276" r:id="rId21"/>
    <p:sldId id="265" r:id="rId22"/>
    <p:sldId id="281" r:id="rId23"/>
    <p:sldId id="282" r:id="rId24"/>
    <p:sldId id="260" r:id="rId25"/>
    <p:sldId id="261" r:id="rId26"/>
    <p:sldId id="268" r:id="rId27"/>
    <p:sldId id="269" r:id="rId28"/>
    <p:sldId id="270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1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C45F-6F6D-493F-9B83-CC347AA8D394}" type="datetimeFigureOut">
              <a:rPr lang="hu-HU" smtClean="0"/>
              <a:t>2026. 06. 21.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9A61D-3D6B-429F-9DF2-E83393C47D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41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A61D-3D6B-429F-9DF2-E83393C47DFD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47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2026. 06. 21.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Megtámasztó és alátámasztó állványok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9528"/>
            <a:ext cx="78488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92087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Megtámasztó állvány építési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5446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u-HU" sz="2400" dirty="0" smtClean="0"/>
              <a:t>Kitűzzük a megtámasztások helyét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Tereprendezés: A </a:t>
            </a:r>
            <a:r>
              <a:rPr lang="hu-HU" sz="2400" dirty="0"/>
              <a:t>szükséges földmunkával együtt elkészítjük a megtámasztások alapjait.</a:t>
            </a:r>
            <a:endParaRPr lang="hu-HU" sz="2400" dirty="0" smtClean="0"/>
          </a:p>
          <a:p>
            <a:pPr marL="457200" indent="-457200">
              <a:buAutoNum type="arabicPeriod"/>
            </a:pPr>
            <a:r>
              <a:rPr lang="hu-HU" sz="2400" dirty="0" smtClean="0"/>
              <a:t>Elhelyezzük </a:t>
            </a:r>
            <a:r>
              <a:rPr lang="hu-HU" sz="2400" dirty="0"/>
              <a:t>a teherelosztó </a:t>
            </a:r>
            <a:r>
              <a:rPr lang="hu-HU" sz="2400" dirty="0" smtClean="0"/>
              <a:t>pallót</a:t>
            </a:r>
            <a:endParaRPr lang="hu-HU" sz="2400" dirty="0" smtClean="0"/>
          </a:p>
          <a:p>
            <a:pPr marL="457200" indent="-457200">
              <a:buAutoNum type="arabicPeriod"/>
            </a:pPr>
            <a:r>
              <a:rPr lang="hu-HU" sz="2400" dirty="0" smtClean="0"/>
              <a:t>Felállítjuk a legalsó támasztó oszlopot, megfelelő szögben levágjuk a végeit, befeszítjük és rögzítjük a teherelosztó pallóhoz az alapnál és a falnál egyaránt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Az előzőhöz hasonlóan felállítjuk a többi támasztó oszlopot is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A  merevítő pallókkal a támasztó oszlopokat egymáshoz kapcsoljuk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A támasztóállásokat andráskereszt merevítéssel egymáshoz kapcsoljuk</a:t>
            </a:r>
          </a:p>
          <a:p>
            <a:pPr marL="457200" indent="-457200">
              <a:buAutoNum type="arabicPeriod"/>
            </a:pPr>
            <a:endParaRPr lang="hu-HU" sz="2000" dirty="0" smtClean="0"/>
          </a:p>
          <a:p>
            <a:pPr marL="457200" indent="-457200">
              <a:buAutoNum type="arabicPeriod"/>
            </a:pPr>
            <a:endParaRPr lang="hu-HU" sz="2000" dirty="0" smtClean="0"/>
          </a:p>
          <a:p>
            <a:pPr marL="457200" indent="-457200">
              <a:buAutoNum type="arabicPeriod"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falat megtámasztó állvány anyagszükséglete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780928"/>
            <a:ext cx="8686800" cy="3299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/>
              <a:t>2 emelet (6 m) magas épületet megtámasztva, 12 méteres szakaszt vizsgálva, a megtámasztásokat 3 m-re helyezve egymástól, minden megtámasztásban 3 támasztó gerendát beépítve:</a:t>
            </a:r>
          </a:p>
        </p:txBody>
      </p:sp>
    </p:spTree>
    <p:extLst>
      <p:ext uri="{BB962C8B-B14F-4D97-AF65-F5344CB8AC3E}">
        <p14:creationId xmlns:p14="http://schemas.microsoft.com/office/powerpoint/2010/main" val="22537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• 5-5-5 </a:t>
            </a:r>
            <a:r>
              <a:rPr lang="hu-HU" dirty="0"/>
              <a:t>db támasztó oszlop (15/15 cm keresztmetszet, 3-5-7 m hosszú).</a:t>
            </a:r>
          </a:p>
          <a:p>
            <a:pPr marL="0" indent="0">
              <a:buNone/>
            </a:pPr>
            <a:r>
              <a:rPr lang="hu-HU" dirty="0" smtClean="0"/>
              <a:t>• 5 </a:t>
            </a:r>
            <a:r>
              <a:rPr lang="hu-HU" dirty="0"/>
              <a:t>db teherelosztó talpfa (5/20 keresztmetszet, 60 cm hosszú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• 5 </a:t>
            </a:r>
            <a:r>
              <a:rPr lang="hu-HU" dirty="0"/>
              <a:t>db keményfa cövek.</a:t>
            </a:r>
          </a:p>
          <a:p>
            <a:pPr marL="0" indent="0">
              <a:buNone/>
            </a:pPr>
            <a:r>
              <a:rPr lang="hu-HU" dirty="0" smtClean="0"/>
              <a:t>• 5 </a:t>
            </a:r>
            <a:r>
              <a:rPr lang="hu-HU" dirty="0"/>
              <a:t>db teherelosztó palló (5/20 keresztmetszet, 4 m hosszú).</a:t>
            </a:r>
          </a:p>
          <a:p>
            <a:pPr marL="0" indent="0">
              <a:buNone/>
            </a:pPr>
            <a:r>
              <a:rPr lang="hu-HU" dirty="0" smtClean="0"/>
              <a:t>• 5 </a:t>
            </a:r>
            <a:r>
              <a:rPr lang="hu-HU" dirty="0"/>
              <a:t>db támasztó gerendákat összekapcsoló palló (5/20 keresztmetszet, 1 m hosszú).</a:t>
            </a:r>
          </a:p>
          <a:p>
            <a:pPr marL="0" indent="0">
              <a:buNone/>
            </a:pPr>
            <a:r>
              <a:rPr lang="hu-HU" dirty="0" smtClean="0"/>
              <a:t>• 5 </a:t>
            </a:r>
            <a:r>
              <a:rPr lang="hu-HU" dirty="0"/>
              <a:t>db támasztó gerendákat összekapcsoló palló (5/20 keresztmetszet, 1,5 m hosszú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• 2x4 </a:t>
            </a:r>
            <a:r>
              <a:rPr lang="hu-HU" dirty="0"/>
              <a:t>8 db palló andráskereszt merevítéshez (7,5/15-ös keresztmetszet, min. 4 m hosszú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r>
              <a:rPr lang="hu-HU" dirty="0" smtClean="0"/>
              <a:t>•beszorító ékek (15 db)</a:t>
            </a:r>
          </a:p>
          <a:p>
            <a:pPr marL="0" indent="0">
              <a:buNone/>
            </a:pPr>
            <a:r>
              <a:rPr lang="hu-HU" dirty="0" smtClean="0"/>
              <a:t>•ácskapocs ( 20 db)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• menetes szár, csavaranya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64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effectLst/>
              </a:rPr>
              <a:t>Megtámasztó állvány bontási sorrendje</a:t>
            </a:r>
            <a:r>
              <a:rPr lang="hu-HU" dirty="0">
                <a:effectLst/>
              </a:rPr>
              <a:t> 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112147"/>
            <a:ext cx="4176463" cy="57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400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 smtClean="0"/>
              <a:t>1. Eltávolítjuk </a:t>
            </a:r>
            <a:r>
              <a:rPr lang="hu-HU" dirty="0"/>
              <a:t>az egyes támaszállásokat egymáshoz kapcsoló andráskereszt merevítéseket.</a:t>
            </a:r>
          </a:p>
          <a:p>
            <a:pPr marL="0" indent="0" algn="just">
              <a:buNone/>
            </a:pPr>
            <a:r>
              <a:rPr lang="hu-HU" dirty="0" smtClean="0"/>
              <a:t>2. A </a:t>
            </a:r>
            <a:r>
              <a:rPr lang="hu-HU" dirty="0"/>
              <a:t>megtámasztó oszlopokat egymáshoz kapcsoló pallók kapcsolatait oldjuk és a fal felöl haladva (a—b) eltávolítjuk a pallókat.</a:t>
            </a:r>
          </a:p>
          <a:p>
            <a:pPr marL="0" indent="0" algn="just">
              <a:buNone/>
            </a:pPr>
            <a:r>
              <a:rPr lang="hu-HU" dirty="0" smtClean="0"/>
              <a:t>3. A </a:t>
            </a:r>
            <a:r>
              <a:rPr lang="hu-HU" dirty="0"/>
              <a:t>legmeredekebb (felső) oszloptól kezdve elbontjuk a megtámasztásokat (a—c). Oldjuk az ékekkel készített kapcsolatokat, először a fal melletti, majd az alapnál lévő teherosztó pallónál. Az alsó ék oldása előtt gondoskodunk az oszlop ideiglenes megtámasztásáról.</a:t>
            </a:r>
          </a:p>
          <a:p>
            <a:pPr marL="0" indent="0" algn="just">
              <a:buNone/>
            </a:pPr>
            <a:r>
              <a:rPr lang="hu-HU" dirty="0" smtClean="0"/>
              <a:t>4. A </a:t>
            </a:r>
            <a:r>
              <a:rPr lang="hu-HU" dirty="0"/>
              <a:t>legalsó oszlop </a:t>
            </a:r>
            <a:r>
              <a:rPr lang="hu-HU" dirty="0" smtClean="0"/>
              <a:t>ékeinek </a:t>
            </a:r>
            <a:r>
              <a:rPr lang="hu-HU" dirty="0"/>
              <a:t>oldása előtt a falnál lévő teherelosztó pallót meg kell fogni.</a:t>
            </a:r>
          </a:p>
          <a:p>
            <a:pPr marL="0" indent="0" algn="just">
              <a:buNone/>
            </a:pPr>
            <a:r>
              <a:rPr lang="hu-HU" dirty="0" smtClean="0"/>
              <a:t>5. Eltávolítjuk </a:t>
            </a:r>
            <a:r>
              <a:rPr lang="hu-HU" dirty="0"/>
              <a:t>a teherelosztó pallót, illetve a kitámasztó éket.</a:t>
            </a:r>
          </a:p>
          <a:p>
            <a:pPr marL="0" indent="0" algn="just">
              <a:buNone/>
            </a:pPr>
            <a:r>
              <a:rPr lang="hu-HU" dirty="0" smtClean="0"/>
              <a:t>6. A </a:t>
            </a:r>
            <a:r>
              <a:rPr lang="hu-HU" dirty="0"/>
              <a:t>megtámasztások alapjait betemetjük.</a:t>
            </a:r>
          </a:p>
          <a:p>
            <a:pPr marL="0" indent="0" algn="just">
              <a:buNone/>
            </a:pPr>
            <a:r>
              <a:rPr lang="hu-HU" dirty="0" smtClean="0"/>
              <a:t>7. A </a:t>
            </a:r>
            <a:r>
              <a:rPr lang="hu-HU" dirty="0"/>
              <a:t>bontott anyagot méret szerint deponálunk, </a:t>
            </a:r>
            <a:r>
              <a:rPr lang="hu-HU" dirty="0" err="1"/>
              <a:t>ellenórizzük</a:t>
            </a:r>
            <a:r>
              <a:rPr lang="hu-HU" dirty="0"/>
              <a:t> mennyiségüket és gondoskodunk a karbantartásról.</a:t>
            </a:r>
          </a:p>
          <a:p>
            <a:pPr marL="0" indent="0" algn="just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5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/>
          <a:lstStyle/>
          <a:p>
            <a:pPr algn="ctr"/>
            <a:r>
              <a:rPr lang="hu-HU" dirty="0"/>
              <a:t>Alátámasztó állvány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u="sng" dirty="0"/>
              <a:t>Az új épületszerkezeteket alátámasztó állványokról</a:t>
            </a:r>
            <a:r>
              <a:rPr lang="hu-HU" sz="2800" dirty="0" smtClean="0"/>
              <a:t>:</a:t>
            </a:r>
          </a:p>
          <a:p>
            <a:pPr marL="0" indent="0" algn="ctr">
              <a:buNone/>
            </a:pP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/>
              <a:t> </a:t>
            </a:r>
            <a:r>
              <a:rPr lang="hu-HU" sz="2800" dirty="0" smtClean="0"/>
              <a:t>- Elsősorban </a:t>
            </a:r>
            <a:r>
              <a:rPr lang="hu-HU" sz="2800" dirty="0"/>
              <a:t>a monolit vasbeton szerkezetek zsaluzatainak, illetve bizonyos kőműves szerkezetek mintadeszkázatainak alátámasztására használják</a:t>
            </a:r>
            <a:r>
              <a:rPr lang="hu-HU" sz="2800" dirty="0" smtClean="0"/>
              <a:t>.</a:t>
            </a:r>
          </a:p>
          <a:p>
            <a:pPr marL="0" indent="0" algn="just">
              <a:buNone/>
            </a:pPr>
            <a:endParaRPr lang="hu-HU" sz="2800" dirty="0"/>
          </a:p>
          <a:p>
            <a:pPr marL="0" indent="0" algn="just">
              <a:buNone/>
            </a:pPr>
            <a:r>
              <a:rPr lang="hu-HU" sz="2800" dirty="0"/>
              <a:t> </a:t>
            </a:r>
            <a:r>
              <a:rPr lang="hu-HU" sz="2800" dirty="0" smtClean="0"/>
              <a:t>- A </a:t>
            </a:r>
            <a:r>
              <a:rPr lang="hu-HU" sz="2800" dirty="0"/>
              <a:t>zsaluzat (mintadeszkázat) terhén kívül az egész épületszerkezet terhét is viseli mindaddig, míg az önhordóvá nem válik.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93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9477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 </a:t>
            </a:r>
            <a:r>
              <a:rPr lang="hu-HU" sz="2800" u="sng" dirty="0" smtClean="0"/>
              <a:t>Amennyiben </a:t>
            </a:r>
            <a:r>
              <a:rPr lang="hu-HU" sz="2800" u="sng" dirty="0"/>
              <a:t>köztes épületszinten készül alátámasztó állvány</a:t>
            </a:r>
            <a:r>
              <a:rPr lang="hu-HU" sz="2800" u="sng" dirty="0" smtClean="0"/>
              <a:t>:</a:t>
            </a:r>
          </a:p>
          <a:p>
            <a:pPr marL="0" indent="0">
              <a:buNone/>
            </a:pPr>
            <a:endParaRPr lang="hu-HU" sz="2800" u="sng" dirty="0"/>
          </a:p>
          <a:p>
            <a:pPr marL="0" indent="0">
              <a:buNone/>
            </a:pPr>
            <a:r>
              <a:rPr lang="hu-HU" sz="2800" dirty="0" smtClean="0"/>
              <a:t>- gondoskodni </a:t>
            </a:r>
            <a:r>
              <a:rPr lang="hu-HU" sz="2800" dirty="0"/>
              <a:t>kell a terhek megfelelő levezetéséről;</a:t>
            </a:r>
          </a:p>
          <a:p>
            <a:pPr marL="0" indent="0">
              <a:buNone/>
            </a:pPr>
            <a:r>
              <a:rPr lang="hu-HU" sz="2800" dirty="0" smtClean="0"/>
              <a:t>- legtöbbször </a:t>
            </a:r>
            <a:r>
              <a:rPr lang="hu-HU" sz="2800" dirty="0"/>
              <a:t>az alatta lévő szinteken is alátámasztó állványt kell készíteni;</a:t>
            </a:r>
          </a:p>
          <a:p>
            <a:pPr marL="0" indent="0">
              <a:buNone/>
            </a:pPr>
            <a:r>
              <a:rPr lang="hu-HU" sz="2800" dirty="0" smtClean="0"/>
              <a:t>- ügyelni </a:t>
            </a:r>
            <a:r>
              <a:rPr lang="hu-HU" sz="2800" dirty="0"/>
              <a:t>kell arra, hogy a teherátadási pontok a különböző szinteken egymás fölé/alá essenek.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46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Alátámasztó állvány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106367"/>
            <a:ext cx="7200800" cy="57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Megtámasztó és alátámasztó állványok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dirty="0" smtClean="0"/>
              <a:t>Alkalmazásuk ott történik, ahol az épületszerkezetek önmagukban már vagy még nem megfelelően állékony</a:t>
            </a:r>
          </a:p>
          <a:p>
            <a:pPr>
              <a:buNone/>
            </a:pPr>
            <a:r>
              <a:rPr lang="hu-HU" sz="2400" dirty="0" smtClean="0"/>
              <a:t>Pl.:</a:t>
            </a:r>
          </a:p>
          <a:p>
            <a:pPr>
              <a:buNone/>
            </a:pPr>
            <a:r>
              <a:rPr lang="hu-HU" sz="2400" dirty="0" smtClean="0"/>
              <a:t>	- meglévő </a:t>
            </a:r>
            <a:r>
              <a:rPr lang="hu-HU" sz="2400" dirty="0" err="1" smtClean="0"/>
              <a:t>statikailag</a:t>
            </a:r>
            <a:r>
              <a:rPr lang="hu-HU" sz="2400" dirty="0" smtClean="0"/>
              <a:t> különböző okokból </a:t>
            </a:r>
            <a:r>
              <a:rPr lang="hu-HU" sz="2400" dirty="0" smtClean="0"/>
              <a:t>károsodott </a:t>
            </a:r>
            <a:r>
              <a:rPr lang="hu-HU" sz="2400" dirty="0" smtClean="0"/>
              <a:t>szerkezetek: 				(</a:t>
            </a:r>
            <a:r>
              <a:rPr lang="hu-HU" sz="2400" dirty="0" smtClean="0"/>
              <a:t>megrepedt falak, födémek)</a:t>
            </a:r>
          </a:p>
          <a:p>
            <a:pPr>
              <a:buNone/>
            </a:pPr>
            <a:r>
              <a:rPr lang="hu-HU" sz="2400" dirty="0" smtClean="0"/>
              <a:t>	- helyszínen készülő szerkezetek amelyek ideiglenes alátámasztást vagy megtámasztást igényel (zsaluzatok, boltövek, </a:t>
            </a:r>
            <a:r>
              <a:rPr lang="hu-HU" sz="2400" dirty="0" err="1" smtClean="0"/>
              <a:t>stb</a:t>
            </a:r>
            <a:r>
              <a:rPr lang="hu-HU" sz="2400" dirty="0" smtClean="0"/>
              <a:t>…)</a:t>
            </a:r>
          </a:p>
          <a:p>
            <a:pPr>
              <a:buNone/>
            </a:pPr>
            <a:r>
              <a:rPr lang="hu-HU" sz="2400" dirty="0" smtClean="0"/>
              <a:t>	- felújítási,átalakítási munkák során ( utólagos áthidaló, nyílászáró elhelyezése)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260648"/>
            <a:ext cx="7799076" cy="65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19813"/>
            <a:ext cx="5832648" cy="65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hu-HU" dirty="0" smtClean="0"/>
              <a:t>Boltöv alátámasztása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7900726" cy="51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Alulbordás</a:t>
            </a:r>
            <a:r>
              <a:rPr lang="hu-HU" dirty="0" smtClean="0"/>
              <a:t> födémet alátámasztó állvány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54162"/>
            <a:ext cx="7939608" cy="519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Alátámasztó állvány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4162"/>
            <a:ext cx="5256584" cy="504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Alátámasztó állvány építési menete</a:t>
            </a:r>
            <a:br>
              <a:rPr lang="hu-HU" dirty="0" smtClean="0"/>
            </a:br>
            <a:r>
              <a:rPr lang="hu-HU" sz="2800" dirty="0" smtClean="0"/>
              <a:t>(födém alátámasztása)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hu-HU" sz="2400" dirty="0" smtClean="0"/>
              <a:t>Kitűzzük az alátámasztások helyét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Ha szükséges tereprendezés</a:t>
            </a:r>
          </a:p>
          <a:p>
            <a:pPr marL="457200" indent="-457200">
              <a:buAutoNum type="arabicPeriod"/>
            </a:pPr>
            <a:r>
              <a:rPr lang="hu-HU" sz="2400" dirty="0"/>
              <a:t>Az alátámasztó szerkezet </a:t>
            </a:r>
            <a:r>
              <a:rPr lang="hu-HU" sz="2400" dirty="0" smtClean="0"/>
              <a:t>alatt </a:t>
            </a:r>
            <a:r>
              <a:rPr lang="hu-HU" sz="2400" dirty="0"/>
              <a:t>elhelyezzük a teherelosztó </a:t>
            </a:r>
            <a:r>
              <a:rPr lang="hu-HU" sz="2400" dirty="0" smtClean="0"/>
              <a:t>pallókat, </a:t>
            </a:r>
            <a:r>
              <a:rPr lang="hu-HU" sz="2400" dirty="0"/>
              <a:t>ékpár </a:t>
            </a:r>
            <a:r>
              <a:rPr lang="hu-HU" sz="2400" dirty="0" smtClean="0"/>
              <a:t>elhelyezése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Felállítjuk az alátámasztó oszlopokat, elhelyezzük a felső teherelosztó pallókat és ideiglenesen megtámasztjuk az oszlopokat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Ellenőrizzük az oszlopok függőlegességét és az ékekkel befeszítjük azokat</a:t>
            </a:r>
          </a:p>
          <a:p>
            <a:pPr marL="457200" indent="-457200">
              <a:buAutoNum type="arabicPeriod"/>
            </a:pPr>
            <a:r>
              <a:rPr lang="hu-HU" sz="2400" dirty="0" smtClean="0"/>
              <a:t> Andráskereszt deszkákkal egymáshoz kapcsoljuk az oszlopokat  hossz és kereszt irányban</a:t>
            </a:r>
          </a:p>
          <a:p>
            <a:pPr marL="457200" indent="-457200">
              <a:buAutoNum type="arabicPeriod"/>
            </a:pPr>
            <a:endParaRPr lang="hu-HU" sz="2000" dirty="0" smtClean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416824" cy="641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30921" y="-542174"/>
            <a:ext cx="5610149" cy="7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386080"/>
            <a:ext cx="8686800" cy="838200"/>
          </a:xfrm>
        </p:spPr>
        <p:txBody>
          <a:bodyPr/>
          <a:lstStyle/>
          <a:p>
            <a:r>
              <a:rPr lang="hu-HU" dirty="0" smtClean="0"/>
              <a:t>  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74482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5787"/>
            <a:ext cx="4824536" cy="64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Szempontok az alá- és megtámasztó állványok kialakításához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2276872"/>
            <a:ext cx="8884096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u="sng" dirty="0" smtClean="0"/>
              <a:t>1. Az </a:t>
            </a:r>
            <a:r>
              <a:rPr lang="hu-HU" sz="2800" u="sng" dirty="0"/>
              <a:t>állványokat </a:t>
            </a:r>
            <a:r>
              <a:rPr lang="hu-HU" sz="2800" u="sng" dirty="0" smtClean="0"/>
              <a:t>egyedileg </a:t>
            </a:r>
            <a:r>
              <a:rPr lang="hu-HU" sz="2800" u="sng" dirty="0"/>
              <a:t>kell kialakítani, </a:t>
            </a:r>
            <a:r>
              <a:rPr lang="hu-HU" sz="2800" u="sng" dirty="0" smtClean="0"/>
              <a:t>és tekintetbe </a:t>
            </a:r>
            <a:r>
              <a:rPr lang="hu-HU" sz="2800" u="sng" dirty="0"/>
              <a:t>kell venni:</a:t>
            </a:r>
          </a:p>
          <a:p>
            <a:pPr marL="0" indent="0">
              <a:buNone/>
            </a:pPr>
            <a:r>
              <a:rPr lang="hu-HU" sz="2800" dirty="0" smtClean="0"/>
              <a:t>- a </a:t>
            </a:r>
            <a:r>
              <a:rPr lang="hu-HU" sz="2800" dirty="0"/>
              <a:t>szerkezet méretét;</a:t>
            </a:r>
          </a:p>
          <a:p>
            <a:pPr marL="0" indent="0" algn="just">
              <a:buNone/>
            </a:pPr>
            <a:r>
              <a:rPr lang="hu-HU" sz="2800" dirty="0" smtClean="0"/>
              <a:t>- a </a:t>
            </a:r>
            <a:r>
              <a:rPr lang="hu-HU" sz="2800" dirty="0"/>
              <a:t>szerkezet geometriáját, a </a:t>
            </a:r>
            <a:r>
              <a:rPr lang="hu-HU" sz="2800" dirty="0" smtClean="0"/>
              <a:t>megfelelően </a:t>
            </a:r>
            <a:r>
              <a:rPr lang="hu-HU" sz="2800" dirty="0"/>
              <a:t>szilárd alátámasztó felület elhelyezkedését;</a:t>
            </a:r>
          </a:p>
          <a:p>
            <a:pPr marL="0" indent="0">
              <a:buNone/>
            </a:pPr>
            <a:r>
              <a:rPr lang="hu-HU" sz="2800" dirty="0" smtClean="0"/>
              <a:t>- a </a:t>
            </a:r>
            <a:r>
              <a:rPr lang="hu-HU" sz="2800" dirty="0"/>
              <a:t>várható terhelést.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427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4162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/>
              <a:t>2. Statikai számítások alapján kell meghatározni:</a:t>
            </a:r>
          </a:p>
          <a:p>
            <a:pPr marL="0" indent="0" algn="just">
              <a:buNone/>
            </a:pPr>
            <a:r>
              <a:rPr lang="hu-HU" sz="2800" dirty="0" smtClean="0"/>
              <a:t>- a </a:t>
            </a:r>
            <a:r>
              <a:rPr lang="hu-HU" sz="2800" dirty="0"/>
              <a:t>fő teherhordó faelemek méretét (</a:t>
            </a:r>
            <a:r>
              <a:rPr lang="hu-HU" sz="2800" dirty="0" smtClean="0"/>
              <a:t>hosszát keresztmetszetét</a:t>
            </a:r>
            <a:r>
              <a:rPr lang="hu-HU" sz="2800" dirty="0"/>
              <a:t>);    </a:t>
            </a: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- az </a:t>
            </a:r>
            <a:r>
              <a:rPr lang="hu-HU" sz="2800" dirty="0"/>
              <a:t>alkalmazott elemkapcsolatokat (fakötéseket</a:t>
            </a:r>
            <a:r>
              <a:rPr lang="hu-HU" sz="2800" dirty="0" smtClean="0"/>
              <a:t>).</a:t>
            </a:r>
          </a:p>
          <a:p>
            <a:pPr algn="just">
              <a:buFontTx/>
              <a:buChar char="-"/>
            </a:pPr>
            <a:endParaRPr lang="hu-HU" sz="2800" dirty="0"/>
          </a:p>
          <a:p>
            <a:pPr marL="0" indent="0" algn="just">
              <a:buNone/>
            </a:pPr>
            <a:r>
              <a:rPr lang="hu-HU" sz="2800" dirty="0" smtClean="0"/>
              <a:t>3. Merevíteni </a:t>
            </a:r>
            <a:r>
              <a:rPr lang="hu-HU" sz="2800" dirty="0"/>
              <a:t>két irányban kell minden alá- és megtámasztó állványt.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32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A </a:t>
            </a:r>
            <a:r>
              <a:rPr lang="hu-HU" dirty="0" smtClean="0"/>
              <a:t>meglévő, </a:t>
            </a:r>
            <a:r>
              <a:rPr lang="hu-HU" dirty="0"/>
              <a:t>károsodott épületszerkezetek megtámasztását biztosító állványzatról</a:t>
            </a:r>
            <a:r>
              <a:rPr lang="hu-HU" dirty="0" smtClean="0"/>
              <a:t>: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2800" dirty="0"/>
              <a:t> </a:t>
            </a:r>
            <a:r>
              <a:rPr lang="hu-HU" sz="2800" dirty="0" smtClean="0"/>
              <a:t>- Az </a:t>
            </a:r>
            <a:r>
              <a:rPr lang="hu-HU" sz="2800" dirty="0"/>
              <a:t>állványzat </a:t>
            </a:r>
            <a:r>
              <a:rPr lang="hu-HU" sz="2800" dirty="0" smtClean="0"/>
              <a:t>megfelelően </a:t>
            </a:r>
            <a:r>
              <a:rPr lang="hu-HU" sz="2800" dirty="0"/>
              <a:t>merev és </a:t>
            </a:r>
            <a:r>
              <a:rPr lang="hu-HU" sz="2800" dirty="0" smtClean="0"/>
              <a:t>elmozdulásmentes </a:t>
            </a:r>
            <a:r>
              <a:rPr lang="hu-HU" sz="2800" dirty="0"/>
              <a:t>legyen.</a:t>
            </a:r>
          </a:p>
          <a:p>
            <a:pPr marL="0" indent="0" algn="just">
              <a:buNone/>
            </a:pPr>
            <a:r>
              <a:rPr lang="hu-HU" sz="2800" dirty="0"/>
              <a:t> </a:t>
            </a:r>
            <a:r>
              <a:rPr lang="hu-HU" sz="2800" dirty="0" smtClean="0"/>
              <a:t>- A </a:t>
            </a:r>
            <a:r>
              <a:rPr lang="hu-HU" sz="2800" dirty="0"/>
              <a:t>talajt megfelelően </a:t>
            </a:r>
            <a:r>
              <a:rPr lang="hu-HU" sz="2800" dirty="0" smtClean="0"/>
              <a:t>tömörítsük.</a:t>
            </a:r>
          </a:p>
          <a:p>
            <a:pPr marL="0" indent="0" algn="just">
              <a:buNone/>
            </a:pPr>
            <a:r>
              <a:rPr lang="hu-HU" sz="2800" dirty="0" smtClean="0"/>
              <a:t>- Helyezzünk </a:t>
            </a:r>
            <a:r>
              <a:rPr lang="hu-HU" sz="2800" dirty="0"/>
              <a:t>el teherelosztó pallókat.</a:t>
            </a:r>
          </a:p>
          <a:p>
            <a:pPr marL="0" indent="0" algn="just">
              <a:buNone/>
            </a:pPr>
            <a:r>
              <a:rPr lang="hu-HU" sz="2800" dirty="0"/>
              <a:t> </a:t>
            </a:r>
            <a:r>
              <a:rPr lang="hu-HU" sz="2800" dirty="0" smtClean="0"/>
              <a:t>- A </a:t>
            </a:r>
            <a:r>
              <a:rPr lang="hu-HU" sz="2800" dirty="0"/>
              <a:t>megtámasztó oszlopokat kapcsoljuk egymáshoz és a másik megtámasztó álláshoz deszkákkal.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4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Megtámasztó állvány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250945"/>
            <a:ext cx="5832648" cy="55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1749"/>
            <a:ext cx="55530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432970"/>
            <a:ext cx="4536504" cy="575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7" y="1543621"/>
            <a:ext cx="731814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378</TotalTime>
  <Words>733</Words>
  <Application>Microsoft Office PowerPoint</Application>
  <PresentationFormat>Diavetítés a képernyőre (4:3 oldalarány)</PresentationFormat>
  <Paragraphs>95</Paragraphs>
  <Slides>28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Calibri</vt:lpstr>
      <vt:lpstr>Franklin Gothic Book</vt:lpstr>
      <vt:lpstr>Franklin Gothic Medium</vt:lpstr>
      <vt:lpstr>Wingdings 2</vt:lpstr>
      <vt:lpstr>Túra</vt:lpstr>
      <vt:lpstr>Megtámasztó és alátámasztó állványok</vt:lpstr>
      <vt:lpstr>Megtámasztó és alátámasztó állványok</vt:lpstr>
      <vt:lpstr>Szempontok az alá- és megtámasztó állványok kialakításához</vt:lpstr>
      <vt:lpstr>  </vt:lpstr>
      <vt:lpstr>  </vt:lpstr>
      <vt:lpstr>Megtámasztó állvány</vt:lpstr>
      <vt:lpstr> </vt:lpstr>
      <vt:lpstr>   </vt:lpstr>
      <vt:lpstr>  </vt:lpstr>
      <vt:lpstr>PowerPoint-bemutató</vt:lpstr>
      <vt:lpstr>PowerPoint-bemutató</vt:lpstr>
      <vt:lpstr>Megtámasztó állvány építési menete</vt:lpstr>
      <vt:lpstr>A falat megtámasztó állvány anyagszükséglete</vt:lpstr>
      <vt:lpstr>  </vt:lpstr>
      <vt:lpstr>Megtámasztó állvány bontási sorrendje </vt:lpstr>
      <vt:lpstr>  </vt:lpstr>
      <vt:lpstr>Alátámasztó állvány</vt:lpstr>
      <vt:lpstr>   </vt:lpstr>
      <vt:lpstr>Alátámasztó állvány</vt:lpstr>
      <vt:lpstr>   </vt:lpstr>
      <vt:lpstr>   </vt:lpstr>
      <vt:lpstr>Boltöv alátámasztása</vt:lpstr>
      <vt:lpstr>Alulbordás födémet alátámasztó állvány</vt:lpstr>
      <vt:lpstr>Alátámasztó állvány</vt:lpstr>
      <vt:lpstr>Alátámasztó állvány építési menete (födém alátámasztása)</vt:lpstr>
      <vt:lpstr>   </vt:lpstr>
      <vt:lpstr>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Megtámasztó és alátámasztó állványok</dc:title>
  <dc:creator>Babos Csaba</dc:creator>
  <cp:lastModifiedBy>Babos Csaba</cp:lastModifiedBy>
  <cp:revision>27</cp:revision>
  <dcterms:created xsi:type="dcterms:W3CDTF">2014-04-17T12:12:15Z</dcterms:created>
  <dcterms:modified xsi:type="dcterms:W3CDTF">2026-06-21T17:02:23Z</dcterms:modified>
</cp:coreProperties>
</file>