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71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58"/>
  </p:normalViewPr>
  <p:slideViewPr>
    <p:cSldViewPr snapToGrid="0">
      <p:cViewPr varScale="1">
        <p:scale>
          <a:sx n="88" d="100"/>
          <a:sy n="88" d="100"/>
        </p:scale>
        <p:origin x="62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címdia a deck szakmai fókuszát és vizuális hangját állítja be.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Foltos géllakk.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C:\Users\felhasznalo\Documents\CODEX\tmp\slides\gellakk-hibak-tananyag\refs\issue-07.png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Kifakuló géllakk.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C:\Users\felhasznalo\Documents\CODEX\tmp\slides\gellakk-hibak-tananyag\refs\issue-08.png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A géllakk közepe kitörik.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C:\Users\felhasznalo\Documents\CODEX\tmp\slides\gellakk-hibak-tananyag\refs\issue-09.png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Beráncosodó géllakk.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C:\Users\felhasznalo\Documents\CODEX\tmp\slides\gellakk-hibak-tananyag\refs\issue-10.png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Perem a bőrredőknél.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C:\Users\felhasznalo\Documents\CODEX\tmp\slides\gellakk-hibak-tananyag\refs\issue-11.png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Vörös foltok a természetes körömlemezen.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C:\Users\felhasznalo\Documents\CODEX\tmp\slides\gellakk-hibak-tananyag\refs\issue-12.png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Összefoglaló és vizsgafókusz.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6BA48B-BB38-3E33-1115-51147140C5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58BDB0-B401-1A77-52D9-A7ED33FED47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2116FFA-8FE7-8C50-9DC8-D7035729125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Összefoglaló és vizsgafókusz.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B38009-206B-C63B-6E5F-3067B05B06E7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15524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6DED42-A22D-9844-3197-E2D0735E0F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18CE3BB-5FA9-9C94-498F-257B79297D1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AC68EF2-29FF-708A-8DA9-68498F5AB8B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címdia a deck szakmai fókuszát és vizuális hangját állítja be.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1E24FBC-00E4-FA4C-4D17-C3E3B315720D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468257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dián a hibaazonosítás szakmai logikája jelenik meg.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BC2B1A-9FC5-060E-7CAA-D735FDF008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B3262AF-4D26-6938-6E8F-CDA815D61C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7A3CF7-157A-3AC5-53AC-E60FA0DB87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 dián a hibaazonosítás szakmai logikája jelenik meg.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E9C198-8F6C-5A00-201D-F8FFFE47E17E}"/>
              </a:ext>
            </a:extLst>
          </p:cNvPr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71879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Szabadszél-repedés a sarkaknál.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C:\Users\felhasznalo\Documents\CODEX\tmp\slides\gellakk-hibak-tananyag\refs\issue-01.png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Lepattogó géllakk.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C:\Users\felhasznalo\Documents\CODEX\tmp\slides\gellakk-hibak-tananyag\refs\issue-02.png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Pókhálószerű repedezés a teljes felületen.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C:\Users\felhasznalo\Documents\CODEX\tmp\slides\gellakk-hibak-tananyag\refs\issue-03.png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Babyboomer / ombre felkopó fehér festőzselével.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C:\Users\felhasznalo\Documents\CODEX\tmp\slides\gellakk-hibak-tananyag\refs\issue-04.png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Bőrre kötött festékanyag.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C:\Users\felhasznalo\Documents\CODEX\tmp\slides\gellakk-hibak-tananyag\refs\issue-05.png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t>Az adott hiba: Elszíneződő matt felület.</a:t>
            </a:r>
          </a:p>
          <a:p>
            <a:endParaRPr/>
          </a:p>
          <a:p>
            <a:r>
              <a:t>[Sources]</a:t>
            </a:r>
          </a:p>
          <a:p>
            <a:r>
              <a:t>- C:\Users\felhasznalo\Documents\CODEX\Géllak hibák és megoldásaik.docx</a:t>
            </a:r>
          </a:p>
          <a:p>
            <a:r>
              <a:t>- C:\Users\felhasznalo\Documents\CODEX\tmp\slides\gellakk-hibak-tananyag\refs</a:t>
            </a:r>
          </a:p>
          <a:p>
            <a:r>
              <a:t>- C:\Users\felhasznalo\Documents\CODEX\tmp\slides\gellakk-hibak-tananyag\refs\issue-06.png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5D885C10-67D7-47F6-B721-FDE89BC9E0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buNone/>
              <a:defRPr sz="6000"/>
            </a:lvl1pPr>
          </a:lstStyle>
          <a:p>
            <a:endParaRPr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5EC7AD7B-D2D7-4569-A996-4C86A89626D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E1664C38-B413-4D88-87CD-C154D5CF2F6D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CE3D971A-1536-4C82-B6DE-D244E6A73DD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AAC60053-97E1-4C37-A2B2-29A4761A3153}"/>
              </a:ext>
            </a:extLst>
          </p:cNvPr>
          <p:cNvSpPr>
            <a:spLocks noGrp="1"/>
          </p:cNvSpPr>
          <p:nvPr>
            <p:ph type="sldNum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buNone/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svg"/><Relationship Id="rId9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B29A2039-68F2-4454-B5AC-8C3F8028618E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3506C7CE-5176-4B43-8455-8B4107FEC1BA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8B71813-67A5-453E-9E89-DE47579DB1E0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845292E1-AD06-4692-BD4A-B1134EF87975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23F26E5-C70A-4419-A7BD-6C64CE053E39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F69F86E-E21B-46E4-8523-5CEFCDBD5FE2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CA11620-A746-4AC4-8133-DDA06A53812F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0ECFE77-8B24-4E56-982F-408B31D0524C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3E40CA24-AE99-4E5F-B993-C146A87513EA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C1E3E190-5BE2-4D75-9946-406D23B1FDAE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842BE8C9-ACC2-4259-8376-2A4E7FD31138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E570E03A-A4ED-4C4F-90DC-A6746E44ECF4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D933B51-4E49-459F-93ED-1FC81DF7F68E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4475DE8-1900-43BE-BD8E-03B6E31E3C38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CECFAB82-D7E6-4E13-8086-EF8415BE85F0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95048E3F-6420-499C-8A9D-6FA5D77A1B5D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09292D5-B8EE-4C59-83F4-B4984CE0127D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D7988A28-09C6-4538-86E4-5BEE95364F6A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F9C2F3BB-8EA9-4B7D-8404-EF5B1974868A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99AC5E2C-1A63-4F49-8F30-C76F172A4582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AFECB99C-6B2D-4543-A48A-55DCA6ACB0CE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A0AB1A73-AB2D-4069-9BAE-3C5CF5DFBD7E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B35B39DF-61A4-4606-A5F6-3FAE9D758A46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F6F7A1DF-715C-4A3F-AEBB-15A96F9BE97F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8209516D-AF15-4520-91B2-83D1E6763547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ED420AC4-384A-4AFA-93F8-55786CE5F745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26FF3412-3505-49FF-B883-F2C98ED79BF2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B549F76C-B3B2-4248-B80E-04D8C700B6F2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5436459A-0DD8-40E9-B103-EE05C5636ED2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DA408649-5D1A-4AB8-B6B1-FCBC916B7BF1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887DFF1D-920C-45B9-9B5A-46C2BD89FFDA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242568D0-B229-446C-B85B-20C2E50BDB85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KÖRMÖS SZAKMAI TANANYAG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67ADEB7B-CC74-41A1-AE27-3C0DB507936C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01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4C248090-048A-4537-963F-2EAD92CD799F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31432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7030A0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74698813-5036-4C96-B97F-EB1F9F1AF562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29146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chemeClr val="accent5">
                <a:lumMod val="60000"/>
                <a:lumOff val="40000"/>
                <a:alpha val="0"/>
              </a:scheme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HIBAFELISMERÉS • KORREKCIÓ • MEGELŐZÉS</a:t>
            </a:r>
          </a:p>
        </p:txBody>
      </p:sp>
      <p:sp>
        <p:nvSpPr>
          <p:cNvPr id="37" name="Téglalap 36">
            <a:extLst>
              <a:ext uri="{FF2B5EF4-FFF2-40B4-BE49-F238E27FC236}">
                <a16:creationId xmlns:a16="http://schemas.microsoft.com/office/drawing/2014/main" id="{34311D66-393C-40D1-84B0-26B4C61BF90C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6210300" cy="1825694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550" b="1">
                <a:solidFill>
                  <a:srgbClr val="13202B"/>
                </a:solidFill>
              </a:defRPr>
            </a:pPr>
            <a:r>
              <a:rPr sz="3600" b="1" dirty="0" err="1">
                <a:solidFill>
                  <a:srgbClr val="13202B"/>
                </a:solidFill>
              </a:rPr>
              <a:t>Géllakk</a:t>
            </a:r>
            <a:r>
              <a:rPr sz="3600" b="1" dirty="0">
                <a:solidFill>
                  <a:srgbClr val="13202B"/>
                </a:solidFill>
              </a:rPr>
              <a:t> </a:t>
            </a:r>
            <a:r>
              <a:rPr sz="3600" b="1" dirty="0" err="1">
                <a:solidFill>
                  <a:srgbClr val="13202B"/>
                </a:solidFill>
              </a:rPr>
              <a:t>hibák</a:t>
            </a:r>
            <a:r>
              <a:rPr sz="3600" b="1" dirty="0">
                <a:solidFill>
                  <a:srgbClr val="13202B"/>
                </a:solidFill>
              </a:rPr>
              <a:t> </a:t>
            </a:r>
            <a:r>
              <a:rPr sz="3600" b="1" dirty="0" err="1">
                <a:solidFill>
                  <a:srgbClr val="13202B"/>
                </a:solidFill>
              </a:rPr>
              <a:t>és</a:t>
            </a:r>
            <a:r>
              <a:rPr sz="3600" b="1" dirty="0">
                <a:solidFill>
                  <a:srgbClr val="13202B"/>
                </a:solidFill>
              </a:rPr>
              <a:t> </a:t>
            </a:r>
            <a:r>
              <a:rPr sz="3600" b="1" dirty="0" err="1">
                <a:solidFill>
                  <a:srgbClr val="13202B"/>
                </a:solidFill>
              </a:rPr>
              <a:t>megoldásaik</a:t>
            </a:r>
            <a:endParaRPr sz="3600" b="1" dirty="0">
              <a:solidFill>
                <a:srgbClr val="13202B"/>
              </a:solidFill>
            </a:endParaRPr>
          </a:p>
        </p:txBody>
      </p:sp>
      <p:sp>
        <p:nvSpPr>
          <p:cNvPr id="39" name="Téglalap: lekerekített 38">
            <a:extLst>
              <a:ext uri="{FF2B5EF4-FFF2-40B4-BE49-F238E27FC236}">
                <a16:creationId xmlns:a16="http://schemas.microsoft.com/office/drawing/2014/main" id="{47DBBDAF-13F0-46BE-AD40-B38D30667669}"/>
              </a:ext>
            </a:extLst>
          </p:cNvPr>
          <p:cNvSpPr>
            <a:spLocks noGrp="1"/>
          </p:cNvSpPr>
          <p:nvPr/>
        </p:nvSpPr>
        <p:spPr>
          <a:xfrm>
            <a:off x="7188391" y="5702575"/>
            <a:ext cx="4660709" cy="898249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r>
              <a:rPr lang="hu-HU" sz="1400" dirty="0">
                <a:latin typeface="Monotype Corsiva" panose="03010101010201010101" pitchFamily="66" charset="0"/>
                <a:cs typeface="Forte Forward" panose="020F0502020204030204" pitchFamily="2" charset="-18"/>
              </a:rPr>
              <a:t>Készítette:</a:t>
            </a:r>
          </a:p>
          <a:p>
            <a:endParaRPr lang="hu-HU" sz="1400" dirty="0">
              <a:latin typeface="Monotype Corsiva" panose="03010101010201010101" pitchFamily="66" charset="0"/>
              <a:cs typeface="Forte Forward" panose="020F0502020204030204" pitchFamily="2" charset="-18"/>
            </a:endParaRPr>
          </a:p>
          <a:p>
            <a:pPr algn="r"/>
            <a:r>
              <a:rPr lang="hu-HU" sz="1400" dirty="0">
                <a:latin typeface="Monotype Corsiva" panose="03010101010201010101" pitchFamily="66" charset="0"/>
                <a:cs typeface="Forte Forward" panose="020F0502020204030204" pitchFamily="2" charset="-18"/>
              </a:rPr>
              <a:t>Kisházy Krisztina</a:t>
            </a:r>
          </a:p>
          <a:p>
            <a:pPr algn="r"/>
            <a:r>
              <a:rPr lang="hu-HU" sz="1400" dirty="0">
                <a:latin typeface="Monotype Corsiva" panose="03010101010201010101" pitchFamily="66" charset="0"/>
                <a:cs typeface="Forte Forward" panose="020F0502020204030204" pitchFamily="2" charset="-18"/>
              </a:rPr>
              <a:t>Kéz-, lábápoló, műkörömépítő gyakorlati oktató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041A9520-4ABB-4DAD-A6C1-1E6A27BBEFB9}"/>
              </a:ext>
            </a:extLst>
          </p:cNvPr>
          <p:cNvSpPr>
            <a:spLocks noGrp="1"/>
          </p:cNvSpPr>
          <p:nvPr/>
        </p:nvSpPr>
        <p:spPr>
          <a:xfrm flipH="1">
            <a:off x="7188391" y="5711270"/>
            <a:ext cx="45719" cy="88085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5B060853-8643-4A9C-9319-F7B51E9576C7}"/>
              </a:ext>
            </a:extLst>
          </p:cNvPr>
          <p:cNvSpPr>
            <a:spLocks noGrp="1"/>
          </p:cNvSpPr>
          <p:nvPr/>
        </p:nvSpPr>
        <p:spPr>
          <a:xfrm>
            <a:off x="6724650" y="838200"/>
            <a:ext cx="2286000" cy="2476500"/>
          </a:xfrm>
          <a:prstGeom prst="roundRect">
            <a:avLst>
              <a:gd name="adj" fmla="val 3333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E4BD1FA1-BFBF-479B-A744-2F55361DD9E0}"/>
              </a:ext>
            </a:extLst>
          </p:cNvPr>
          <p:cNvSpPr>
            <a:spLocks noGrp="1"/>
          </p:cNvSpPr>
          <p:nvPr/>
        </p:nvSpPr>
        <p:spPr>
          <a:xfrm>
            <a:off x="6724650" y="838200"/>
            <a:ext cx="609600" cy="4762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45" name="Kép 44"/>
          <p:cNvPicPr>
            <a:picLocks noChangeAspect="1"/>
          </p:cNvPicPr>
          <p:nvPr/>
        </p:nvPicPr>
        <p:blipFill>
          <a:blip r:embed="rId3"/>
          <a:srcRect l="23564" r="23564"/>
          <a:stretch>
            <a:fillRect/>
          </a:stretch>
        </p:blipFill>
        <p:spPr>
          <a:xfrm>
            <a:off x="6819900" y="933450"/>
            <a:ext cx="2095500" cy="2286000"/>
          </a:xfrm>
          <a:prstGeom prst="roundRect">
            <a:avLst/>
          </a:prstGeom>
        </p:spPr>
      </p:pic>
      <p:sp>
        <p:nvSpPr>
          <p:cNvPr id="46" name="Téglalap: lekerekített 45">
            <a:extLst>
              <a:ext uri="{FF2B5EF4-FFF2-40B4-BE49-F238E27FC236}">
                <a16:creationId xmlns:a16="http://schemas.microsoft.com/office/drawing/2014/main" id="{552DC0BB-9EF2-4B55-97DA-4ABD586D46DB}"/>
              </a:ext>
            </a:extLst>
          </p:cNvPr>
          <p:cNvSpPr>
            <a:spLocks noGrp="1"/>
          </p:cNvSpPr>
          <p:nvPr/>
        </p:nvSpPr>
        <p:spPr>
          <a:xfrm>
            <a:off x="9067800" y="838200"/>
            <a:ext cx="2609850" cy="1790700"/>
          </a:xfrm>
          <a:prstGeom prst="roundRect">
            <a:avLst>
              <a:gd name="adj" fmla="val 4255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4308633D-9814-4894-816F-246904F5D25C}"/>
              </a:ext>
            </a:extLst>
          </p:cNvPr>
          <p:cNvSpPr>
            <a:spLocks noGrp="1"/>
          </p:cNvSpPr>
          <p:nvPr/>
        </p:nvSpPr>
        <p:spPr>
          <a:xfrm>
            <a:off x="9067800" y="838200"/>
            <a:ext cx="609600" cy="47625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48" name="Kép 47"/>
          <p:cNvPicPr>
            <a:picLocks noChangeAspect="1"/>
          </p:cNvPicPr>
          <p:nvPr/>
        </p:nvPicPr>
        <p:blipFill>
          <a:blip r:embed="rId4"/>
          <a:srcRect t="69" b="69"/>
          <a:stretch>
            <a:fillRect/>
          </a:stretch>
        </p:blipFill>
        <p:spPr>
          <a:xfrm>
            <a:off x="9163050" y="933450"/>
            <a:ext cx="2419350" cy="1600200"/>
          </a:xfrm>
          <a:prstGeom prst="roundRect">
            <a:avLst/>
          </a:prstGeom>
        </p:spPr>
      </p:pic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6ADC0C8A-B055-40A5-A658-E2FAB41AC7BA}"/>
              </a:ext>
            </a:extLst>
          </p:cNvPr>
          <p:cNvSpPr>
            <a:spLocks noGrp="1"/>
          </p:cNvSpPr>
          <p:nvPr/>
        </p:nvSpPr>
        <p:spPr>
          <a:xfrm>
            <a:off x="9067800" y="2667000"/>
            <a:ext cx="2609850" cy="2762250"/>
          </a:xfrm>
          <a:prstGeom prst="roundRect">
            <a:avLst>
              <a:gd name="adj" fmla="val 2920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0E7CAACD-122A-4242-B2B7-225BBAC09C69}"/>
              </a:ext>
            </a:extLst>
          </p:cNvPr>
          <p:cNvSpPr>
            <a:spLocks noGrp="1"/>
          </p:cNvSpPr>
          <p:nvPr/>
        </p:nvSpPr>
        <p:spPr>
          <a:xfrm>
            <a:off x="9067800" y="2667000"/>
            <a:ext cx="609600" cy="47625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1" name="Kép 50"/>
          <p:cNvPicPr>
            <a:picLocks noChangeAspect="1"/>
          </p:cNvPicPr>
          <p:nvPr/>
        </p:nvPicPr>
        <p:blipFill>
          <a:blip r:embed="rId5"/>
          <a:srcRect t="10314" b="10314"/>
          <a:stretch>
            <a:fillRect/>
          </a:stretch>
        </p:blipFill>
        <p:spPr>
          <a:xfrm>
            <a:off x="9163050" y="2762250"/>
            <a:ext cx="2419350" cy="2571750"/>
          </a:xfrm>
          <a:prstGeom prst="roundRect">
            <a:avLst/>
          </a:prstGeom>
        </p:spPr>
      </p:pic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A121BE3B-B9DE-448F-A7A0-3B7AE0700214}"/>
              </a:ext>
            </a:extLst>
          </p:cNvPr>
          <p:cNvSpPr>
            <a:spLocks noGrp="1"/>
          </p:cNvSpPr>
          <p:nvPr/>
        </p:nvSpPr>
        <p:spPr>
          <a:xfrm>
            <a:off x="1895475" y="4286872"/>
            <a:ext cx="4762500" cy="685800"/>
          </a:xfrm>
          <a:prstGeom prst="roundRect">
            <a:avLst>
              <a:gd name="adj" fmla="val 11111"/>
            </a:avLst>
          </a:prstGeom>
          <a:solidFill>
            <a:schemeClr val="accent5">
              <a:lumMod val="5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86D91A25-E055-4769-B25B-30BA770AEDC3}"/>
              </a:ext>
            </a:extLst>
          </p:cNvPr>
          <p:cNvSpPr>
            <a:spLocks noGrp="1"/>
          </p:cNvSpPr>
          <p:nvPr/>
        </p:nvSpPr>
        <p:spPr>
          <a:xfrm>
            <a:off x="2195512" y="4476750"/>
            <a:ext cx="42672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FFFFFF"/>
                </a:solidFill>
              </a:defRPr>
            </a:pPr>
            <a:r>
              <a:rPr sz="1575" b="1" dirty="0" err="1">
                <a:solidFill>
                  <a:srgbClr val="FFFFFF"/>
                </a:solidFill>
              </a:rPr>
              <a:t>Precíz</a:t>
            </a:r>
            <a:r>
              <a:rPr sz="1575" b="1" dirty="0">
                <a:solidFill>
                  <a:srgbClr val="FFFFFF"/>
                </a:solidFill>
              </a:rPr>
              <a:t> </a:t>
            </a:r>
            <a:r>
              <a:rPr lang="hu-HU" sz="1575" b="1" dirty="0">
                <a:solidFill>
                  <a:srgbClr val="FFFFFF"/>
                </a:solidFill>
              </a:rPr>
              <a:t>munkavégzés</a:t>
            </a:r>
            <a:r>
              <a:rPr sz="1575" b="1" dirty="0">
                <a:solidFill>
                  <a:srgbClr val="FFFFFF"/>
                </a:solidFill>
              </a:rPr>
              <a:t> </a:t>
            </a:r>
            <a:r>
              <a:rPr sz="1575" b="1" dirty="0" err="1">
                <a:solidFill>
                  <a:srgbClr val="FFFFFF"/>
                </a:solidFill>
              </a:rPr>
              <a:t>nélkül</a:t>
            </a:r>
            <a:r>
              <a:rPr sz="1575" b="1" dirty="0">
                <a:solidFill>
                  <a:srgbClr val="FFFFFF"/>
                </a:solidFill>
              </a:rPr>
              <a:t> </a:t>
            </a:r>
            <a:r>
              <a:rPr sz="1575" b="1" dirty="0" err="1">
                <a:solidFill>
                  <a:srgbClr val="FFFFFF"/>
                </a:solidFill>
              </a:rPr>
              <a:t>nincs</a:t>
            </a:r>
            <a:r>
              <a:rPr sz="1575" b="1" dirty="0">
                <a:solidFill>
                  <a:srgbClr val="FFFFFF"/>
                </a:solidFill>
              </a:rPr>
              <a:t> </a:t>
            </a:r>
            <a:r>
              <a:rPr sz="1575" b="1" dirty="0" err="1">
                <a:solidFill>
                  <a:srgbClr val="FFFFFF"/>
                </a:solidFill>
              </a:rPr>
              <a:t>tartós</a:t>
            </a:r>
            <a:r>
              <a:rPr sz="1575" b="1" dirty="0">
                <a:solidFill>
                  <a:srgbClr val="FFFFFF"/>
                </a:solidFill>
              </a:rPr>
              <a:t> </a:t>
            </a:r>
            <a:r>
              <a:rPr sz="1575" b="1" dirty="0" err="1">
                <a:solidFill>
                  <a:srgbClr val="FFFFFF"/>
                </a:solidFill>
              </a:rPr>
              <a:t>géllakk</a:t>
            </a:r>
            <a:r>
              <a:rPr sz="1575" b="1" dirty="0">
                <a:solidFill>
                  <a:srgbClr val="FFFFF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84288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71C6006-1EF0-4289-8972-F917403BC2DB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8350C4BA-69A0-4A85-BDB5-80105EADBB99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5EB88377-F460-4331-987D-D9BFF980916B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8EB0418-5578-4B01-8D6B-A11AEAA6247A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99B2CA3-0E62-43CE-BD9D-C05FCB0BAE28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E15930A-4C37-4804-AB85-7A4B9200943C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A94C022E-1087-4B14-AFA4-ECC38D9A8BD9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C9CBCBEE-02E1-4ED4-8C17-CDFA5AA2AA26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12DAFF2A-B432-46FB-A426-32037A83577E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BAFB1281-9753-4A6C-8C6F-62504D628A05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A471A538-4929-4B56-8E96-58094D232F69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C1E5CDDD-C0F7-46A8-8DFE-0B064C1152A9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A77DCF2C-1E89-426D-8072-26547088762F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65152EC-3432-4AA5-B63B-6EC9D17614F4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6F2F8F84-3775-4F4D-A4DB-EB216751B26A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E533CFEC-B698-4057-A5F2-A9C77FEAF686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8760CE4F-C15C-4F02-8725-AE0283F3C430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4255B1D4-8E40-4A9B-8B15-651B5DC8E518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EF10076D-9AC6-408D-A2C5-8F362999AE6E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DF33BE72-C2FF-4318-A4D7-725934B94F64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C8A40EFB-DCDC-4D63-A08B-B1F42208AB94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8A749CA7-9BCF-4FAA-9AD3-BB30265CF762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5237FACB-5B4D-479D-B171-EBEFFB9EDD27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7015FF4E-44B4-457E-ACCD-F3DE9E5A5FCE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8304C9C7-8DC7-4F59-BFB5-C7C9BE6A48C7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C51E75BD-EEE0-457A-805A-52EE94049D80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B00A54BD-54F5-47BF-93B6-F08B63CE79AB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1375183B-A9F2-45DB-8743-7A4081D5421A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78F82D80-C769-4E5B-9335-FA979DA0267C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C6350A93-EE30-41D6-861F-E5620ADFE892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132FD664-3FB1-4DEB-8F98-AD783F6DBA40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58D8CD81-9827-49F0-B7BE-97DC4BF75F56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lang="hu-HU" sz="825" b="1" dirty="0">
                <a:solidFill>
                  <a:srgbClr val="607587"/>
                </a:solidFill>
              </a:rPr>
              <a:t>ANYAGMINŐSÉG - TECHNOLÓGIA</a:t>
            </a:r>
            <a:endParaRPr sz="825" b="1" dirty="0">
              <a:solidFill>
                <a:srgbClr val="607587"/>
              </a:solidFill>
            </a:endParaRP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965D46BB-84E6-4F6A-924F-740788C683EA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09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2341D326-2F0F-4F14-85E7-75751A9C0D17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11F3F6F4-C8A9-4F29-905D-B88CF75CD559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07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3313471E-A756-40BB-9712-3928A9145BC8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5DA52553-1F97-4F3A-8541-04AE39EDBAB4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lang="hu-HU" sz="1000" b="1" dirty="0">
                <a:solidFill>
                  <a:srgbClr val="102131"/>
                </a:solidFill>
              </a:rPr>
              <a:t>Anyagminőség, technológia</a:t>
            </a:r>
            <a:endParaRPr sz="1000" b="1" dirty="0">
              <a:solidFill>
                <a:srgbClr val="102131"/>
              </a:solidFill>
            </a:endParaRP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0F9325C7-AFA2-4E5F-A860-4531C46E4749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Foltos géllakk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882C27C1-37D5-425A-B2D7-2BD849B7D524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>
                <a:solidFill>
                  <a:srgbClr val="2A3D4F"/>
                </a:solidFill>
              </a:rPr>
              <a:t>A szín felvitel közben sem lesz egyenletes, foltos marad a bevonat.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5CF8EBA1-6823-420E-BC71-F125C2607C21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E081EAA-2C1A-48D8-999E-E5257AC9AE1E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DF01DD3B-E916-447B-B4D0-2793A27AB76C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A17C9226-3830-4024-B37B-01380F4AEA43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Régi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gyenge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minőségű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Kevés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ülepedett</a:t>
            </a:r>
            <a:r>
              <a:rPr sz="1125" b="0" dirty="0">
                <a:solidFill>
                  <a:srgbClr val="2A3D4F"/>
                </a:solidFill>
              </a:rPr>
              <a:t> pigment.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Technológiai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hiba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anyagfelvitelben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6345826C-EC6E-4FE3-B3AE-9ACCA0CE28AA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E41FF851-90D6-467A-B22D-1DE5D2A03C43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AEE66367-5964-4B85-AE34-6F0FD347DB02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04CD364E-3148-41FE-8BA0-935F98D89B25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Használat </a:t>
            </a:r>
            <a:r>
              <a:rPr sz="1125" b="0" dirty="0" err="1">
                <a:solidFill>
                  <a:srgbClr val="2A3D4F"/>
                </a:solidFill>
              </a:rPr>
              <a:t>előtt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rázd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Világos </a:t>
            </a:r>
            <a:r>
              <a:rPr sz="1125" b="0" dirty="0" err="1">
                <a:solidFill>
                  <a:srgbClr val="2A3D4F"/>
                </a:solidFill>
              </a:rPr>
              <a:t>színeknél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vékony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rétegekben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dolgozz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Szükség </a:t>
            </a:r>
            <a:r>
              <a:rPr sz="1125" b="0" dirty="0" err="1">
                <a:solidFill>
                  <a:srgbClr val="2A3D4F"/>
                </a:solidFill>
              </a:rPr>
              <a:t>esetén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harmadik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réteggel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állítsd</a:t>
            </a:r>
            <a:r>
              <a:rPr sz="1125" b="0" dirty="0">
                <a:solidFill>
                  <a:srgbClr val="2A3D4F"/>
                </a:solidFill>
              </a:rPr>
              <a:t> be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egyenletes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fedést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Minőségromlott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cserélj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B689D343-BE23-4D05-BA7A-6F498389974B}"/>
              </a:ext>
            </a:extLst>
          </p:cNvPr>
          <p:cNvSpPr>
            <a:spLocks noGrp="1"/>
          </p:cNvSpPr>
          <p:nvPr/>
        </p:nvSpPr>
        <p:spPr>
          <a:xfrm>
            <a:off x="57150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867E94B7-6137-4223-A35C-5BE69DD2D5E3}"/>
              </a:ext>
            </a:extLst>
          </p:cNvPr>
          <p:cNvSpPr>
            <a:spLocks noGrp="1"/>
          </p:cNvSpPr>
          <p:nvPr/>
        </p:nvSpPr>
        <p:spPr>
          <a:xfrm>
            <a:off x="5867400" y="6153150"/>
            <a:ext cx="228600" cy="228600"/>
          </a:xfrm>
          <a:prstGeom prst="ellipse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58100BD7-74D3-4528-81DB-823C15031741}"/>
              </a:ext>
            </a:extLst>
          </p:cNvPr>
          <p:cNvSpPr>
            <a:spLocks noGrp="1"/>
          </p:cNvSpPr>
          <p:nvPr/>
        </p:nvSpPr>
        <p:spPr>
          <a:xfrm>
            <a:off x="6219825" y="6163503"/>
            <a:ext cx="49530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>
                <a:solidFill>
                  <a:srgbClr val="102131"/>
                </a:solidFill>
              </a:rPr>
              <a:t>A </a:t>
            </a:r>
            <a:r>
              <a:rPr sz="1200" b="0" dirty="0" err="1">
                <a:solidFill>
                  <a:srgbClr val="102131"/>
                </a:solidFill>
              </a:rPr>
              <a:t>foltosság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gyakran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már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tégelyben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eldől</a:t>
            </a:r>
            <a:r>
              <a:rPr sz="1200" b="0" dirty="0">
                <a:solidFill>
                  <a:srgbClr val="102131"/>
                </a:solidFill>
              </a:rPr>
              <a:t>, </a:t>
            </a:r>
            <a:r>
              <a:rPr sz="1200" b="0" dirty="0" err="1">
                <a:solidFill>
                  <a:srgbClr val="102131"/>
                </a:solidFill>
              </a:rPr>
              <a:t>nem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csak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technikában</a:t>
            </a:r>
            <a:r>
              <a:rPr sz="1200" b="0" dirty="0">
                <a:solidFill>
                  <a:srgbClr val="102131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098CF78D-8512-4EC0-923E-B2BB206A2A36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21DA740B-E193-4A99-BE45-5020EF12F8B4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3374" b="13374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057055AF-3D99-481A-9D2F-E2AC12051523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7EFF1DA0-55B9-4B26-A3E6-43789E2DFE7D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1295301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9D497E3E-CD95-437F-8892-26A65682782B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63C3E55A-E7D5-4A72-9838-2FCA167D4039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1D998F82-E539-43BC-A229-535023AAB2CC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8A548B0-264D-4017-9E45-5E36F7593680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ED112D0-623E-40CB-BB14-590FBE38670B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1E009ABB-F200-470C-B16F-044CE1C44609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24F8A33-F0DA-43A3-BA95-FC31FFC65F88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FD16D99F-011E-4602-B8A8-F7FD575E3709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F092BEB9-9A47-40FD-95A0-CAA96A44C09A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55E440BA-3012-403C-89D6-CA38A1697154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5C0A5DE8-AE11-459B-A832-F82F3DE9407C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8B27AC4-BA8E-42A8-95C9-CDF77288D2A1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D361E512-EA9D-490E-9DAC-16A19765F3E0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0A9C90E-8622-40E0-954E-2CB731F721B3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DE530469-B449-4FCA-ABB2-CC62A442A5DA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391FF27B-F0B8-439E-94F0-2E4A772E4DE7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F18EB931-B9F6-4A2D-A752-2B89FFB41A7A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A741409D-7F07-4FAF-8619-C6634C6E4EDD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6C1468C8-66FD-4557-8B97-DED205139886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242E723-50DA-44D2-9F86-5DD079D8FC2E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0121D243-4229-4ED7-B110-E3709498EB5F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EEE45D69-47BE-439C-AE10-D87E072E79FF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02C5EDFD-648D-47FA-AD9E-5B5361B422EC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B730F66-6B76-418B-82C3-2BB092BDD54E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B738F2D2-D8ED-4C2C-B328-6E7D9F0BC0C2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EB46F547-A08D-4EB5-AADE-C1DCBB850042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2B2AB8EC-FA52-4DAF-93E3-D5A3C43CAF39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011467B3-57B0-4442-8C5D-B9C6B8058EB4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B38E185C-A930-4823-ADDA-C9D24AF75FAB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AE8DE566-80D4-44A8-8646-048AB1A6ABB5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A5D371B6-4B48-4377-94FD-45BAC878E5C8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3073FE1E-48A5-4FDC-B174-2A5AFB57B417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UV-ÁLLÓSÁG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43464481-76F4-416F-A035-DA4760317C6B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10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81025E00-2022-4090-8897-357AB9974FCE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99CAC656-781D-4DD3-A3A4-B894C8FEF46E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08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B33D7BAC-BF50-4E85-BB7B-CB95B0C79FB9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DD91B250-CBDF-46B4-9C54-A88B9C0911A1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UV-állóság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602075D7-A3A4-4646-86AD-C3F354D6BEC9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Kifakuló géllakk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CE69D0F4-3521-4290-AF02-71467ED3F556}"/>
              </a:ext>
            </a:extLst>
          </p:cNvPr>
          <p:cNvSpPr>
            <a:spLocks noGrp="1"/>
          </p:cNvSpPr>
          <p:nvPr/>
        </p:nvSpPr>
        <p:spPr>
          <a:xfrm>
            <a:off x="173355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 err="1">
                <a:solidFill>
                  <a:srgbClr val="2A3D4F"/>
                </a:solidFill>
              </a:rPr>
              <a:t>Pár</a:t>
            </a:r>
            <a:r>
              <a:rPr sz="1200" b="0" dirty="0">
                <a:solidFill>
                  <a:srgbClr val="2A3D4F"/>
                </a:solidFill>
              </a:rPr>
              <a:t> nap </a:t>
            </a:r>
            <a:r>
              <a:rPr sz="1200" b="0" dirty="0" err="1">
                <a:solidFill>
                  <a:srgbClr val="2A3D4F"/>
                </a:solidFill>
              </a:rPr>
              <a:t>alatt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szürkés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fakó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egyenetlen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színérzet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jelenik</a:t>
            </a:r>
            <a:r>
              <a:rPr sz="1200" b="0" dirty="0">
                <a:solidFill>
                  <a:srgbClr val="2A3D4F"/>
                </a:solidFill>
              </a:rPr>
              <a:t> meg.</a:t>
            </a:r>
            <a:r>
              <a:rPr lang="hu-HU" sz="1200" b="0" dirty="0">
                <a:solidFill>
                  <a:srgbClr val="2A3D4F"/>
                </a:solidFill>
              </a:rPr>
              <a:t> A  géllakk színe megfakul.</a:t>
            </a:r>
            <a:endParaRPr sz="1200" b="0" dirty="0">
              <a:solidFill>
                <a:srgbClr val="2A3D4F"/>
              </a:solidFill>
            </a:endParaRP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D44BD5AB-7329-413D-8479-C9CF2D1B7466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35339AEA-FB0E-4C65-8C8A-0E8317B2DEBA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4F4F703C-DBCA-44D7-A234-DC3D7E65B88E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CD36CED9-0E3E-4A7D-A613-E98A44B0E0CF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Régi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UV-</a:t>
            </a:r>
            <a:r>
              <a:rPr sz="1125" b="0" dirty="0" err="1">
                <a:solidFill>
                  <a:srgbClr val="2A3D4F"/>
                </a:solidFill>
              </a:rPr>
              <a:t>álló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lang="hu-HU" sz="1125" b="0" dirty="0">
                <a:solidFill>
                  <a:srgbClr val="2A3D4F"/>
                </a:solidFill>
              </a:rPr>
              <a:t>Rossz anyagminőség miatt 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pigmentet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UV-</a:t>
            </a:r>
            <a:r>
              <a:rPr sz="1125" b="0" dirty="0" err="1">
                <a:solidFill>
                  <a:srgbClr val="2A3D4F"/>
                </a:solidFill>
              </a:rPr>
              <a:t>sugárzás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kifakítja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5D4743EC-4973-4C29-8C04-0333B67B00B6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550663C3-02F4-4D2E-9320-9CEF627FA52D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9C946685-1BE9-4BD2-9331-ECA429CD00FC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B59BF7C1-ACFE-454C-A049-930048B33AE4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Cseréld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megfelelő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minőségű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rendszerre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Használj</a:t>
            </a:r>
            <a:r>
              <a:rPr sz="1125" b="0" dirty="0">
                <a:solidFill>
                  <a:srgbClr val="2A3D4F"/>
                </a:solidFill>
              </a:rPr>
              <a:t> UV-</a:t>
            </a:r>
            <a:r>
              <a:rPr sz="1125" b="0" dirty="0" err="1">
                <a:solidFill>
                  <a:srgbClr val="2A3D4F"/>
                </a:solidFill>
              </a:rPr>
              <a:t>szűrős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géllakkot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különösen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sötét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tónusoknál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BFC9717F-4BF4-4ABE-ADDB-5EEE84FB6537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79CF7797-2D44-431D-B795-798A0CDF7020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55CEA836-E581-4783-8593-2281E2171504}"/>
              </a:ext>
            </a:extLst>
          </p:cNvPr>
          <p:cNvSpPr>
            <a:spLocks noGrp="1"/>
          </p:cNvSpPr>
          <p:nvPr/>
        </p:nvSpPr>
        <p:spPr>
          <a:xfrm>
            <a:off x="1104900" y="6115050"/>
            <a:ext cx="512445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2500" lnSpcReduction="10000"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>
                <a:solidFill>
                  <a:srgbClr val="102131"/>
                </a:solidFill>
              </a:rPr>
              <a:t>A </a:t>
            </a:r>
            <a:r>
              <a:rPr sz="1200" b="0" dirty="0" err="1">
                <a:solidFill>
                  <a:srgbClr val="102131"/>
                </a:solidFill>
              </a:rPr>
              <a:t>fekete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árnyalatoknál</a:t>
            </a:r>
            <a:r>
              <a:rPr sz="1200" b="0" dirty="0">
                <a:solidFill>
                  <a:srgbClr val="102131"/>
                </a:solidFill>
              </a:rPr>
              <a:t> a UV-</a:t>
            </a:r>
            <a:r>
              <a:rPr sz="1200" b="0" dirty="0" err="1">
                <a:solidFill>
                  <a:srgbClr val="102131"/>
                </a:solidFill>
              </a:rPr>
              <a:t>szűrő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enyhe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kékes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tónusmódosítást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okozhat</a:t>
            </a:r>
            <a:r>
              <a:rPr sz="1200" b="0" dirty="0">
                <a:solidFill>
                  <a:srgbClr val="102131"/>
                </a:solidFill>
              </a:rPr>
              <a:t>.</a:t>
            </a:r>
            <a:r>
              <a:rPr lang="hu-HU" sz="1200" b="0" dirty="0">
                <a:solidFill>
                  <a:srgbClr val="102131"/>
                </a:solidFill>
              </a:rPr>
              <a:t> Kapható már nem kékes árnyalatú UV- szűrős fedőlakk is!</a:t>
            </a:r>
            <a:endParaRPr sz="12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AD450885-F6A8-460A-BEEB-01B27C45BF8F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82F8B226-B33C-4D01-A220-1177870B2EC9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4" t="14110" r="1234" b="41646"/>
          <a:stretch>
            <a:fillRect/>
          </a:stretch>
        </p:blipFill>
        <p:spPr>
          <a:xfrm>
            <a:off x="7067550" y="1181100"/>
            <a:ext cx="4514850" cy="4543425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9291C62C-9750-404E-B86B-7C316A1B28B6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3D3540ED-A875-477A-B78F-C44F9F6D1399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619930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9FFCA1D-D649-45A5-8898-44556B7E138A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7C205563-F2AD-4418-9734-D2472E6712DE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BEAFF9BA-0A60-457D-9B53-E29BD0148528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B40BEF2-1E57-43B1-8C60-656CACEB161C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D3D74BF-6A67-4259-A538-EB42E52E43A8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E2244537-4D71-4533-AEB7-AFDD87E42CD7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2B9637F-5EBC-4548-B0C3-1FAB86911C34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F2B9EB9-2DC5-4228-806C-93610ED20149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49D313C5-0847-44CF-9EF6-D4EAA09B815B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7B79210B-D5A8-4EA0-B010-EDE497E82C00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E142216B-3C25-4CA5-AA4E-B2C8D7BA9AEA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3910657-4DEC-4F86-89D0-E161CF8811C9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84A71916-21C8-481D-9C58-BC90FF01B470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2844B2-E68A-4ED9-8013-9317CEB14075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5C308AD3-357E-4DA7-942D-20CA33DC370B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2CDDF504-2EC0-4D82-B54B-038D385F4D99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043F0A63-5842-480A-AC8E-0DCF6FF9AF53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2ADAB595-1FDF-4BE2-9FF2-04BBD5AA9243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84D9B120-65A3-4FE5-B4CF-7F1C384C110E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F126885A-C45A-4B14-9485-78BA03F471C2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99640400-EB83-4717-831C-CE54B9ECAA91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56ABDC2A-0368-418B-A7F1-28883CD5CFEB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9BAAD014-579E-4D02-A222-B2390582858F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EB84DEF0-2581-489B-AE66-2457A0917B8C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560A2C74-D19A-4263-BECE-5B5F590A8A5F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37E3B53B-685B-4E0E-86BD-5FE3C5685E56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D456B901-7270-44C7-BA30-4FE95431B219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74023F41-E9CB-4B48-B4BE-5C759F212B13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9B41B866-A294-413D-9623-AFFD59F4B5D7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746A4166-9013-4B70-B1CE-3385BE583DAD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C60934DC-35F3-4F3C-AFED-8FBE0560AC80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798103F6-A710-4807-AF6B-35FB3024B7D0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KÖTÉSI HIBA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597C91D4-F356-4F28-B376-953C0147F676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11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4369DEF8-FEDC-4E71-A9D4-254BB34037AC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4233AB0A-6A57-4895-BFC7-BADB2C302E06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09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16CCCDF2-950D-42A4-9F43-C5B790549766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54611156-C935-4F8B-9372-EE1925F86577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>
                <a:solidFill>
                  <a:srgbClr val="102131"/>
                </a:solidFill>
              </a:rPr>
              <a:t>Kötési hiba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E8E88E20-2275-4D98-9C21-796EE3036C95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A géllakk közepe kitörik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2BB1C0B0-1499-4F08-8114-D4EF6DF6E1E8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Nagyobb </a:t>
            </a:r>
            <a:r>
              <a:rPr sz="1200" b="0" dirty="0" err="1">
                <a:solidFill>
                  <a:srgbClr val="2A3D4F"/>
                </a:solidFill>
              </a:rPr>
              <a:t>darab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válik</a:t>
            </a:r>
            <a:r>
              <a:rPr sz="1200" b="0" dirty="0">
                <a:solidFill>
                  <a:srgbClr val="2A3D4F"/>
                </a:solidFill>
              </a:rPr>
              <a:t> le a </a:t>
            </a:r>
            <a:r>
              <a:rPr sz="1200" b="0" dirty="0" err="1">
                <a:solidFill>
                  <a:srgbClr val="2A3D4F"/>
                </a:solidFill>
              </a:rPr>
              <a:t>köröm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közepéről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45A50944-BDE9-4839-A607-F79A812E6889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F4BCF149-FA73-4929-B88A-FC7491F52C70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13F2371D-6FB0-406C-855E-5A31EBBBC72C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9FFE4599-9557-4796-A590-11CA303A199A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8304"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Túl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vastag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anyagfelvitel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Nem </a:t>
            </a:r>
            <a:r>
              <a:rPr sz="1125" b="0" dirty="0" err="1">
                <a:solidFill>
                  <a:srgbClr val="2A3D4F"/>
                </a:solidFill>
              </a:rPr>
              <a:t>köt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át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alsó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Az </a:t>
            </a:r>
            <a:r>
              <a:rPr sz="1125" b="0" dirty="0" err="1">
                <a:solidFill>
                  <a:srgbClr val="2A3D4F"/>
                </a:solidFill>
              </a:rPr>
              <a:t>ujj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megfelelően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helyezkedik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lámpában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Gyenge UV/LED </a:t>
            </a:r>
            <a:r>
              <a:rPr sz="1125" b="0" dirty="0" err="1">
                <a:solidFill>
                  <a:srgbClr val="2A3D4F"/>
                </a:solidFill>
              </a:rPr>
              <a:t>lámpa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987A4A03-86CA-470B-8B92-F20734D6BD9A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3A0618F0-6963-4C0D-951C-209C933CC1E1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F8715B33-880A-4AD2-A5E0-FC5CBACBCD9B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B3E065CB-A26E-449F-8295-6FAD50507281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Dolgozz </a:t>
            </a:r>
            <a:r>
              <a:rPr sz="1125" b="0" dirty="0" err="1">
                <a:solidFill>
                  <a:srgbClr val="2A3D4F"/>
                </a:solidFill>
              </a:rPr>
              <a:t>vékonyabb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rétegekkel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tartsd</a:t>
            </a:r>
            <a:r>
              <a:rPr sz="1125" b="0" dirty="0">
                <a:solidFill>
                  <a:srgbClr val="2A3D4F"/>
                </a:solidFill>
              </a:rPr>
              <a:t> be a </a:t>
            </a:r>
            <a:r>
              <a:rPr sz="1125" b="0" dirty="0" err="1">
                <a:solidFill>
                  <a:srgbClr val="2A3D4F"/>
                </a:solidFill>
              </a:rPr>
              <a:t>köttetési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időt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Ellenőrizd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lámpa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teljesítményét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szükség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esetén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cseréld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hüvelykujjat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külön</a:t>
            </a:r>
            <a:r>
              <a:rPr sz="1125" b="0" dirty="0">
                <a:solidFill>
                  <a:srgbClr val="2A3D4F"/>
                </a:solidFill>
              </a:rPr>
              <a:t> is </a:t>
            </a:r>
            <a:r>
              <a:rPr sz="1125" b="0" dirty="0" err="1">
                <a:solidFill>
                  <a:srgbClr val="2A3D4F"/>
                </a:solidFill>
              </a:rPr>
              <a:t>köttesd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át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161E773F-938F-4EB4-AEBA-3A48B19F64DE}"/>
              </a:ext>
            </a:extLst>
          </p:cNvPr>
          <p:cNvSpPr>
            <a:spLocks noGrp="1"/>
          </p:cNvSpPr>
          <p:nvPr/>
        </p:nvSpPr>
        <p:spPr>
          <a:xfrm>
            <a:off x="57150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1E851CCB-0F4A-4FA7-9E13-96D082A31B02}"/>
              </a:ext>
            </a:extLst>
          </p:cNvPr>
          <p:cNvSpPr>
            <a:spLocks noGrp="1"/>
          </p:cNvSpPr>
          <p:nvPr/>
        </p:nvSpPr>
        <p:spPr>
          <a:xfrm>
            <a:off x="5867400" y="6153150"/>
            <a:ext cx="228600" cy="228600"/>
          </a:xfrm>
          <a:prstGeom prst="ellipse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36138260-C584-44B9-8865-19A31FE677BC}"/>
              </a:ext>
            </a:extLst>
          </p:cNvPr>
          <p:cNvSpPr>
            <a:spLocks noGrp="1"/>
          </p:cNvSpPr>
          <p:nvPr/>
        </p:nvSpPr>
        <p:spPr>
          <a:xfrm>
            <a:off x="6210300" y="6057900"/>
            <a:ext cx="4800600" cy="4191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lang="hu-HU" sz="1200" b="0" dirty="0">
                <a:solidFill>
                  <a:srgbClr val="102131"/>
                </a:solidFill>
              </a:rPr>
              <a:t>Mindig ellenőrizd, hogy a vendég keze teljesen benne legyen a lámpában, hogy az UV/LED fény megfelelően érje a felületet.</a:t>
            </a:r>
            <a:endParaRPr sz="12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92DB3695-7C39-47FF-A8BE-E2F6DBD5ECBC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93E183D8-7555-4268-9B17-B6B674B2182F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1917" b="11917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EA007BE4-FDFF-4724-9FE1-60DF47968589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ABAC9461-A3F8-427F-AA78-E7A7B033D230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45146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B7E91737-072F-4DBB-8DF4-6B4EB61DD9F9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47D1A44D-1CB6-4A96-9BA8-DA38E4D65A24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9C52CBD-66F9-4F76-8924-E83E64AF9925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56AAC376-C309-424C-B1E6-5DDA91DAEBAE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F738192-7841-4021-BF6B-09F15118B861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3A6702D1-8F9F-4654-B132-89969D5A716A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867F84FA-369F-4AC7-95DB-3AE835A4324C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25132750-DBD7-4B34-A690-3E0B33E4C05B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624EB776-FE9D-4C5A-B965-B8D7A88A764F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721BADBC-7B37-433B-92AA-B2CE9302B1F0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2D4C580-A509-40DB-9B2E-ED7D7EE4DC05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FFFCFB11-74EE-416C-B10F-C5F74D0DC0DE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16531D4-6ADE-4CB2-A468-D53EED57BCBF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A2169BF3-D91F-4676-B751-EE2B925A1279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6F9CEA21-D1A3-4BD0-85C7-7FF2D2B3678A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6BB05FE4-33AF-4F82-8EFF-78FE3A1713FE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9667D2F9-11CD-41DE-A00D-B69864780311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23B98C60-4861-46A7-ACBD-2BDD14FFB227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9B2DFD40-ACBE-4EE4-87E7-AD9B16A8AA12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94113E03-6BEE-490D-8C34-4E6100815615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30574948-9171-40FE-9B1B-E389DEDD43A0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F9369424-A91F-41A6-ABBB-1589AB9346E4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8B442421-5345-4176-950B-B7A73BE07237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2ED4DAA6-1543-42CB-A58A-043911DD4837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79196FBB-B051-40B7-B2C7-097E4E37A056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5DF0F18C-B20B-4816-A460-4CFD9674AF3C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0AA287C7-583B-41CF-9314-50CE74F37E1E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459BF845-C118-4EA0-9C3A-4D86930C6B5D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F515B434-5421-47C9-95DC-F1602A2007E3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C970E9EA-80FF-4F3B-9635-808F538EE449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CB70006E-D162-477A-9932-EEEE2F093283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52CF29F9-612A-43F2-A101-C528174BF53B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KÖTÉSI DEFORMÁCIÓ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00EC0A93-0F7F-43DB-ABB8-F28EF61D8D57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12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A891B49A-2790-4E04-9EC6-225C2DCF0DB7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5D6B7613-AA91-4C12-B113-CF709E7419FA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10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E60A26CB-D124-447D-8FA3-4ACC809A1738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27F82709-9A20-469A-AAAC-15B128603A22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>
                <a:solidFill>
                  <a:srgbClr val="102131"/>
                </a:solidFill>
              </a:rPr>
              <a:t>Kötési deformáció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99A5F178-D6B8-434B-AB3F-780F58B78B99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Beráncosodó géllakk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0A6479C6-D1B8-4506-B1F9-F5427B27195F}"/>
              </a:ext>
            </a:extLst>
          </p:cNvPr>
          <p:cNvSpPr>
            <a:spLocks noGrp="1"/>
          </p:cNvSpPr>
          <p:nvPr/>
        </p:nvSpPr>
        <p:spPr>
          <a:xfrm>
            <a:off x="172858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felszín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kötés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közben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megemelkedik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hullámos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vagy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gyűrött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textúrát</a:t>
            </a:r>
            <a:r>
              <a:rPr sz="1200" b="0" dirty="0">
                <a:solidFill>
                  <a:srgbClr val="2A3D4F"/>
                </a:solidFill>
              </a:rPr>
              <a:t> ad.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898213D0-DC57-47BA-82CD-1C334B22E39A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88D45E72-B690-46BD-A887-71601F4DA530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A8DC24B5-FF4E-4317-902D-F52CF8C3B56F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5735EAF8-C1FF-42BB-B910-A840D63A3578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Silány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minőségű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Gyenge </a:t>
            </a:r>
            <a:r>
              <a:rPr sz="1125" b="0" dirty="0" err="1">
                <a:solidFill>
                  <a:srgbClr val="2A3D4F"/>
                </a:solidFill>
              </a:rPr>
              <a:t>lámpa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Túl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vastag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anyagfelvitel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841359EB-70CA-4030-A310-8C9511E238AF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452600D9-7389-4B8D-9406-52257A4B7566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858221CF-E437-4E97-900D-027E64603F9F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ECF45F75-2AAF-4E7D-81EC-8201990D6243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Cseréld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lámpát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, ha </a:t>
            </a:r>
            <a:r>
              <a:rPr sz="1125" b="0" dirty="0" err="1">
                <a:solidFill>
                  <a:srgbClr val="2A3D4F"/>
                </a:solidFill>
              </a:rPr>
              <a:t>szükséges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mindkettőt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Dolgozz </a:t>
            </a:r>
            <a:r>
              <a:rPr sz="1125" b="0" dirty="0" err="1">
                <a:solidFill>
                  <a:srgbClr val="2A3D4F"/>
                </a:solidFill>
              </a:rPr>
              <a:t>vékony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rétegekben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beráncosodott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minden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esetben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távolítsd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építsd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újra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B1E3B854-219E-4259-B0F9-5DA52FFA411A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043BCE99-7C7A-4C07-9E91-D6A03562DBF4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247BBEF5-8176-45C3-9031-13F71A4D7DAE}"/>
              </a:ext>
            </a:extLst>
          </p:cNvPr>
          <p:cNvSpPr>
            <a:spLocks noGrp="1"/>
          </p:cNvSpPr>
          <p:nvPr/>
        </p:nvSpPr>
        <p:spPr>
          <a:xfrm>
            <a:off x="1104900" y="6248400"/>
            <a:ext cx="44958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lnSpcReduction="10000"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>
                <a:solidFill>
                  <a:srgbClr val="102131"/>
                </a:solidFill>
              </a:rPr>
              <a:t>A </a:t>
            </a:r>
            <a:r>
              <a:rPr sz="1200" b="0" dirty="0" err="1">
                <a:solidFill>
                  <a:srgbClr val="102131"/>
                </a:solidFill>
              </a:rPr>
              <a:t>ráncosodott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réteg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nem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javítható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fedéssel</a:t>
            </a:r>
            <a:r>
              <a:rPr sz="1200" b="0" dirty="0">
                <a:solidFill>
                  <a:srgbClr val="102131"/>
                </a:solidFill>
              </a:rPr>
              <a:t>, </a:t>
            </a:r>
            <a:r>
              <a:rPr sz="1200" b="0" dirty="0" err="1">
                <a:solidFill>
                  <a:srgbClr val="102131"/>
                </a:solidFill>
              </a:rPr>
              <a:t>csak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eltávolítással</a:t>
            </a:r>
            <a:r>
              <a:rPr sz="1200" b="0" dirty="0">
                <a:solidFill>
                  <a:srgbClr val="102131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A52FD8FC-714D-474F-B0DA-68C3DD3F2A40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E99820C4-E8E9-4A52-AACA-649B98B9206A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2665" b="12665"/>
          <a:stretch>
            <a:fillRect/>
          </a:stretch>
        </p:blipFill>
        <p:spPr>
          <a:xfrm>
            <a:off x="706755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84C95791-C00B-4814-B419-87E7381AB8A7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57C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9B6A1D5C-BB14-4445-A366-A5239F1AA39B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1744437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5505B5FD-58D7-43F5-8560-685303A1B482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AB4C1861-4BBB-41F7-9826-CE48619D81AD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9EF90F8-AAAD-464D-BF8E-30F0BC5F7812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E4702DBE-7FD9-4C2A-8733-CFD99A8A5ADD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FA0DC68D-C686-42CD-8AC1-A28643FE0213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528346E9-9818-4DFD-B16D-B516E806AE95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CC6E0CA2-5EE8-408D-9AE3-C1B7AA17A601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1D1E318-2811-47BE-A544-496E56978BD2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E9F6C9DF-9BFD-4AB8-BBBC-0E3967AD3113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ED65776-2758-452C-93FE-2308BB4ED34B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482DDD11-4726-42A4-920B-6C47D5CD5749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31BEED7-AE20-4E98-8B2F-706836DB2889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A303820-6B5F-481A-8092-95D7D3CBCB36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90618E9E-63E8-4E7E-8314-CE8BAD98972B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FAEF9BF4-2DE5-4DA0-9B3A-B17D36D91637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82F9F42A-E62D-41EE-91AA-5DD234BBC40F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64F09F83-E56D-401C-A386-C04BFD1B5EF4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AA5B5B7E-B672-4AE6-B4AA-17EA7B3DB2F6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BC3BE9BE-DC6F-4383-BA19-590156DDF057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CDF81C9-3EE4-4FCC-A94D-B2D70BF21526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4C75D6CA-E609-46C4-85C7-A1D77DFFCC89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8C953461-AF7D-48BC-B54A-74E9C82241F6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9844028B-8C3D-40DF-9A9C-51BEBAD6638A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D6BCAADF-7EA7-4571-8DD8-5688C0DC4FA8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7A6823D6-F0EB-418F-9CCE-874654C5580C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223C5976-A86F-4D29-8A6F-D5B0EBD9D414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9E59002A-9CCA-4752-89D1-D1F358DD6734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C229956A-C28F-4DB5-9DCC-1A97BDE2DABF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60C80138-F711-4FE5-A137-83C9FAAF293D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2B5AF86E-3E7E-404E-A034-56C20C74113D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9E5ACEC3-FBB5-4431-B686-826A8FA9A1E0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625FDCE7-F795-4EC6-A2C7-AF716E708AA8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PRECIZITÁSI HIBA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4786F71B-C97D-47F2-83E8-011BFC6BE792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13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F88AA056-FC6F-4E00-A47C-85C7A265A4C7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304448D6-2B3E-4CD5-B848-02520A721933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11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85F17B8E-03A5-4CE1-A8FE-9442B280203B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C07C144C-AF23-4330-8A12-AA24E7E6844D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900" b="1">
                <a:solidFill>
                  <a:srgbClr val="102131"/>
                </a:solidFill>
              </a:rPr>
              <a:t>Precizitási hiba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95726A39-7C7E-4193-8B96-7F96A4FEDE14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Perem a bőrredőknél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895AA24F-AE7C-4E5D-911A-29F9547D7ECC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>
                <a:solidFill>
                  <a:srgbClr val="2A3D4F"/>
                </a:solidFill>
              </a:rPr>
              <a:t>Lenövéskor a színes anyag mentén átlátszó, kifehéredett vagy felvált perem jelenik meg.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1942A396-0457-499F-8EEB-FEF84F8AF013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01DDEBC6-1EC9-4E6B-BB47-FAF2C9AF38CC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BE2B9301-C761-4EF5-9685-BAC8A62F29F8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D16D9E32-AD0C-43BC-A774-20689718DA7F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fényzselé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befolyt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körömsáncba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hátsó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bőrredőhöz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CA714D58-922F-48C1-AD09-18C165189C96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70AA303E-094F-428A-B97D-4E985553E6AB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07301AE2-4816-461F-9EA5-6987AAE9BF07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1B1E10DA-2348-4E64-AF8A-939850A12D26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Ne </a:t>
            </a:r>
            <a:r>
              <a:rPr sz="1125" b="0" dirty="0" err="1">
                <a:solidFill>
                  <a:srgbClr val="2A3D4F"/>
                </a:solidFill>
              </a:rPr>
              <a:t>dolgozz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rá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körömsáncra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hátsó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bőrredőre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Ha </a:t>
            </a:r>
            <a:r>
              <a:rPr sz="1125" b="0" dirty="0" err="1">
                <a:solidFill>
                  <a:srgbClr val="2A3D4F"/>
                </a:solidFill>
              </a:rPr>
              <a:t>hozzáértél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köttetés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narancsfapálcával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azonnal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tisztítsd</a:t>
            </a:r>
            <a:r>
              <a:rPr sz="1125" b="0" dirty="0">
                <a:solidFill>
                  <a:srgbClr val="2A3D4F"/>
                </a:solidFill>
              </a:rPr>
              <a:t> le.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F650B0EE-CDCA-4A58-BA48-918DACACA85A}"/>
              </a:ext>
            </a:extLst>
          </p:cNvPr>
          <p:cNvSpPr>
            <a:spLocks noGrp="1"/>
          </p:cNvSpPr>
          <p:nvPr/>
        </p:nvSpPr>
        <p:spPr>
          <a:xfrm>
            <a:off x="57150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68F958B9-35A7-4B42-8BC1-D5E9997744CB}"/>
              </a:ext>
            </a:extLst>
          </p:cNvPr>
          <p:cNvSpPr>
            <a:spLocks noGrp="1"/>
          </p:cNvSpPr>
          <p:nvPr/>
        </p:nvSpPr>
        <p:spPr>
          <a:xfrm>
            <a:off x="5867400" y="6153150"/>
            <a:ext cx="228600" cy="228600"/>
          </a:xfrm>
          <a:prstGeom prst="ellipse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6339DB00-6B8F-4C2C-B72A-E311CF97B31E}"/>
              </a:ext>
            </a:extLst>
          </p:cNvPr>
          <p:cNvSpPr>
            <a:spLocks noGrp="1"/>
          </p:cNvSpPr>
          <p:nvPr/>
        </p:nvSpPr>
        <p:spPr>
          <a:xfrm>
            <a:off x="6210300" y="6248400"/>
            <a:ext cx="44958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900" b="0" dirty="0" err="1">
                <a:solidFill>
                  <a:srgbClr val="102131"/>
                </a:solidFill>
              </a:rPr>
              <a:t>Itt</a:t>
            </a:r>
            <a:r>
              <a:rPr sz="900" b="0" dirty="0">
                <a:solidFill>
                  <a:srgbClr val="102131"/>
                </a:solidFill>
              </a:rPr>
              <a:t> a </a:t>
            </a:r>
            <a:r>
              <a:rPr sz="900" b="0" dirty="0" err="1">
                <a:solidFill>
                  <a:srgbClr val="102131"/>
                </a:solidFill>
              </a:rPr>
              <a:t>milliméterpontos</a:t>
            </a:r>
            <a:r>
              <a:rPr sz="900" b="0" dirty="0">
                <a:solidFill>
                  <a:srgbClr val="102131"/>
                </a:solidFill>
              </a:rPr>
              <a:t> </a:t>
            </a:r>
            <a:r>
              <a:rPr sz="900" b="0" dirty="0" err="1">
                <a:solidFill>
                  <a:srgbClr val="102131"/>
                </a:solidFill>
              </a:rPr>
              <a:t>anyagkontroll</a:t>
            </a:r>
            <a:r>
              <a:rPr sz="900" b="0" dirty="0">
                <a:solidFill>
                  <a:srgbClr val="102131"/>
                </a:solidFill>
              </a:rPr>
              <a:t> a siker </a:t>
            </a:r>
            <a:r>
              <a:rPr sz="900" b="0" dirty="0" err="1">
                <a:solidFill>
                  <a:srgbClr val="102131"/>
                </a:solidFill>
              </a:rPr>
              <a:t>kulcsa</a:t>
            </a:r>
            <a:r>
              <a:rPr sz="900" b="0" dirty="0">
                <a:solidFill>
                  <a:srgbClr val="102131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28B4E922-3F63-4A18-A9F8-EFDE2202A277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D8D23ADE-5733-4B88-8ECE-788C73D6573F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9ADAF9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2273" b="12273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63FA6B9B-FC4D-4A01-8101-FF16C793CA2C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9ADAF9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81D4FBD9-C069-4905-BAE8-7CD099BC8E63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2090875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4738478E-7D66-4302-8977-7250EA49C3D4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7DF2933E-D4E9-4F43-9D62-1C77CBF15529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016AA6A-3ECC-4EFE-BF3E-3ED0567BD2BA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6AF9B45-80EB-4564-B949-A159FBFD81A2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F0D4F11-E082-47E2-BDE5-6DCA7BBEA7EA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CF44408-78D9-4D10-A959-15C507891DE9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60A87896-589D-44B3-BE90-BE92F7B56336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613C107B-3EB3-4D5F-8E49-13F3DF496B65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512292BD-913E-46DC-A2CF-C540C7A6354D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6A09B788-C039-4F0F-9AB4-86DA0B352682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D007EFC7-6905-4588-86DA-800433B1EB35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C37AFC2A-477A-4710-8F8D-A1828B04BE2A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D5A9FC86-9E12-4F92-98F5-AEC03A305336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28FE0C60-4EEE-4481-A8EB-9C0F36DA608E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50A2D7C7-4B25-4AD5-8E5F-C6253E766FFA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05F3D474-B6B9-4F7B-961F-645DDD8B39CD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17FA79B6-1AAD-4CBB-B23E-2272C24650F4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A14C5564-5759-40A0-AD21-F16EFD1FCC61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EF470B96-0287-45AC-BB3A-20DB4A0BBB6A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A9F827BD-9106-4AD4-86D1-708A31F0A6CC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E27DDB5F-F8B2-425E-91F4-A0CD13919DDB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3CF0260F-CB3F-418A-A89F-A76CDF5F8BED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FEF12348-53AD-4C88-B10D-6CFCAE504D76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A71270A4-0B4E-4956-92DD-0F0956F4E8DD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03ED15AC-8CCF-475C-B967-77A01AA6D3DE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BF98DC0-DB9D-4947-A7DA-D8B95902B637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CBF6F68A-5792-4226-AB9B-DC77D644907D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411D3E98-3F0C-413A-AB78-EAA471A64853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7FD0BB9A-6CB4-4037-8A68-2763F9BAF55E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E7BD1588-0409-441A-9AC9-E863788FB178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C55B5B3E-DE65-457D-8913-8ECE3F0664FA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179A41E8-BC8C-4BC9-A8BB-B7D77E656917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KÖRÖMLEMEZ-TRAUMA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F75382FF-BCCF-4FC4-A352-60A21A899E2B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14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D739C033-E3A8-414C-AD99-3C3630102BA6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D840AE8B-4850-4F44-9E4E-64C45554B5A7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12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71B3B301-38E3-42A8-8034-17BC75385562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C5BE89F4-90E4-476C-8406-AE11EF4F0A0E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Körömlemez-trauma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CE6FE920-244D-4D99-B789-D160106946D8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Vörös foltok a természetes körömlemezen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7645780-DB4D-4B0D-BF55-6EF642F31895}"/>
              </a:ext>
            </a:extLst>
          </p:cNvPr>
          <p:cNvSpPr>
            <a:spLocks noGrp="1"/>
          </p:cNvSpPr>
          <p:nvPr/>
        </p:nvSpPr>
        <p:spPr>
          <a:xfrm>
            <a:off x="1657350" y="194310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körömlemez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fénytörése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egyenetlen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pirosas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foltok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jelzik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túlreszelt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felszínt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7B52758D-CF20-4C7C-ACA1-B7AE0CB237BF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FDEB1956-AEDF-4E5C-88A3-D608216C0DEB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AF481BB8-7FA0-44FF-AB31-3F2FF9F70927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FC66BF88-3BF6-41DC-931E-194CCA296625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körömlemez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előkészítés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során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túl</a:t>
            </a:r>
            <a:r>
              <a:rPr sz="1125" b="0" dirty="0">
                <a:solidFill>
                  <a:srgbClr val="2A3D4F"/>
                </a:solidFill>
              </a:rPr>
              <a:t> van </a:t>
            </a:r>
            <a:r>
              <a:rPr sz="1125" b="0" dirty="0" err="1">
                <a:solidFill>
                  <a:srgbClr val="2A3D4F"/>
                </a:solidFill>
              </a:rPr>
              <a:t>reszelve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72410C4E-3EDA-4E60-AD6E-2792279B912F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B27E22C1-D0A8-460F-8C16-A5C8283C0E64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4638F2E3-9AF6-4375-9DBD-88BF42BF518C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085377FE-E13E-4F93-A6D7-31E726F2B314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Megelőzésre </a:t>
            </a:r>
            <a:r>
              <a:rPr sz="1125" b="0" dirty="0" err="1">
                <a:solidFill>
                  <a:srgbClr val="2A3D4F"/>
                </a:solidFill>
              </a:rPr>
              <a:t>válassz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kímélőbb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előkészítést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gép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helyett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kézi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lang="hu-HU" sz="1125" b="0" dirty="0">
                <a:solidFill>
                  <a:srgbClr val="2A3D4F"/>
                </a:solidFill>
              </a:rPr>
              <a:t>reszelést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lehető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legtöbbször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inkább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leoldással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dolgozz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Csak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bufferrel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mattíts</a:t>
            </a:r>
            <a:r>
              <a:rPr sz="1125" b="0" dirty="0">
                <a:solidFill>
                  <a:srgbClr val="2A3D4F"/>
                </a:solidFill>
              </a:rPr>
              <a:t>, ha a </a:t>
            </a:r>
            <a:r>
              <a:rPr sz="1125" b="0" dirty="0" err="1">
                <a:solidFill>
                  <a:srgbClr val="2A3D4F"/>
                </a:solidFill>
              </a:rPr>
              <a:t>vendég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ragaszkodik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erősített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géllakkhoz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Erősítéshez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japán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manikűr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regenerációs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idő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javasolt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5FD3D9A3-DEE6-45E7-9CB9-67C47C1E2C26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60A0CE13-D720-4874-8F6D-EA41A1638574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939ADCD3-0E95-49D2-8969-05F1F0031FDF}"/>
              </a:ext>
            </a:extLst>
          </p:cNvPr>
          <p:cNvSpPr>
            <a:spLocks noGrp="1"/>
          </p:cNvSpPr>
          <p:nvPr/>
        </p:nvSpPr>
        <p:spPr>
          <a:xfrm>
            <a:off x="1104900" y="5962650"/>
            <a:ext cx="5334002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2500" lnSpcReduction="20000"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>
                <a:solidFill>
                  <a:srgbClr val="102131"/>
                </a:solidFill>
              </a:rPr>
              <a:t>Ez </a:t>
            </a:r>
            <a:r>
              <a:rPr sz="1200" b="0" dirty="0" err="1">
                <a:solidFill>
                  <a:srgbClr val="102131"/>
                </a:solidFill>
              </a:rPr>
              <a:t>már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természetes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köröm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egészségét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érintő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figyelmeztető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300" b="0" dirty="0" err="1">
                <a:solidFill>
                  <a:srgbClr val="102131"/>
                </a:solidFill>
              </a:rPr>
              <a:t>jel</a:t>
            </a:r>
            <a:r>
              <a:rPr sz="1200" b="0" dirty="0">
                <a:solidFill>
                  <a:srgbClr val="102131"/>
                </a:solidFill>
              </a:rPr>
              <a:t>.</a:t>
            </a:r>
            <a:r>
              <a:rPr lang="hu-HU" sz="1200" b="0" dirty="0">
                <a:solidFill>
                  <a:srgbClr val="102131"/>
                </a:solidFill>
              </a:rPr>
              <a:t> Ha a vendég már így érkezik, javasoljuk neki a szakszerű műkörömeltávolítást, vagy manikűrt a jövőben, az otthoniszakszerűtlen megoldások helyett.</a:t>
            </a:r>
            <a:endParaRPr sz="12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73F85AA0-EA9A-41A2-B820-788EE41050E7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41A5BB8C-F8C2-4772-BADA-E23243827962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1958" b="11958"/>
          <a:stretch>
            <a:fillRect/>
          </a:stretch>
        </p:blipFill>
        <p:spPr>
          <a:xfrm>
            <a:off x="706755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B31AC6E6-BAF5-4D4D-88E8-4C75C4114597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26A17C48-F51C-4D0D-81EC-36818A0ADB4B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2054821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20F85C85-8906-41E6-B19C-5572C5BF98E9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1FF244CF-96DE-4F62-A39A-A65B2DD2D960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542011D-78E4-4A65-8EF2-0E4CB6DFA53C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04E5B3B3-8DEC-45DC-94F4-7F459589C540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6F7963D-7FCD-4695-A389-BE9DA9C219FC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281E309-5E8B-45C4-9434-DBC08F5A8F07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2468C17-763E-46CB-A937-CAC1D96527B1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AB52A6CF-42D1-4969-AC73-4B2E9B932C59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1EAC81C-EF28-43D5-BE67-5E4E44AE1F43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AFE3B9C0-242E-49F9-B0E9-D702321CA9B5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404E99D8-9358-41F9-A597-90E753EB7A87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D1C790C5-697B-4577-80BA-32A0F8C4CB5A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EF3B4893-C7AB-45C1-B037-B4C62EEF20A5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6240530E-A62B-4651-AAC1-0D538155FC44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092D9D65-5682-41E0-A314-2B142A39E4CA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4F5BE241-B901-4652-B958-955EBE992A8C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16EB0557-E803-460E-8D05-3C7F900FAA14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EBBB64FB-EACC-4544-978D-EDB19438ACDF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B39F7339-0847-4B4E-A8DE-C27E6A492200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31FD9BA-560A-4DFE-9A97-96C84A428F74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BF22E307-5A8C-4E92-B6E5-C42FDDBB13CA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9F3CC531-6EC6-4C60-9398-C78EBB67AFF7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21145362-2148-44FF-8477-8CDE8398EEA3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CD2141C0-BB5E-4314-9720-314FACAE6DAB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1395E1E6-4F69-4E02-82D4-F976A4509C26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8A450C0F-7447-4A28-A565-1FAD64A189ED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163FCBA1-4FD5-44E7-975B-28EA9CD0CBFA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8EA3923E-1590-4737-9E63-46580DD150EC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A81E23B0-5FC8-4871-AF73-2E3D0F64F674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C4A7CA83-7666-420B-8F9F-414403CFF888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CAF9A87F-C336-40BA-9F72-D8D5D1DFC86E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6CAA1BC0-4F49-4712-AB8D-496FA8AFCE5B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MEGELŐZÉSI PROTOKOLL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C1F9671F-EF58-47FB-BB9E-30F534C73AE0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15 / 15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A2A026A9-E0AF-4206-9172-0A779B997877}"/>
              </a:ext>
            </a:extLst>
          </p:cNvPr>
          <p:cNvSpPr>
            <a:spLocks noGrp="1"/>
          </p:cNvSpPr>
          <p:nvPr/>
        </p:nvSpPr>
        <p:spPr>
          <a:xfrm>
            <a:off x="609600" y="914400"/>
            <a:ext cx="7239000" cy="647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 dirty="0" err="1">
                <a:solidFill>
                  <a:srgbClr val="13202B"/>
                </a:solidFill>
              </a:rPr>
              <a:t>Megelőzés</a:t>
            </a:r>
            <a:endParaRPr sz="2100" b="1" dirty="0">
              <a:solidFill>
                <a:srgbClr val="13202B"/>
              </a:solidFill>
            </a:endParaRP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E8E7755A-ED00-4CB8-BA71-4197AAE7F2D3}"/>
              </a:ext>
            </a:extLst>
          </p:cNvPr>
          <p:cNvSpPr>
            <a:spLocks noGrp="1"/>
          </p:cNvSpPr>
          <p:nvPr/>
        </p:nvSpPr>
        <p:spPr>
          <a:xfrm>
            <a:off x="1619250" y="1600200"/>
            <a:ext cx="72390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400" b="0" dirty="0">
                <a:solidFill>
                  <a:srgbClr val="2A3D4F"/>
                </a:solidFill>
              </a:rPr>
              <a:t>A </a:t>
            </a:r>
            <a:r>
              <a:rPr sz="1400" b="0" dirty="0" err="1">
                <a:solidFill>
                  <a:srgbClr val="2A3D4F"/>
                </a:solidFill>
              </a:rPr>
              <a:t>jó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géllakkozás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nem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egyetlen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anyagon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múlik</a:t>
            </a:r>
            <a:r>
              <a:rPr sz="1400" b="0" dirty="0">
                <a:solidFill>
                  <a:srgbClr val="2A3D4F"/>
                </a:solidFill>
              </a:rPr>
              <a:t>, </a:t>
            </a:r>
            <a:r>
              <a:rPr sz="1400" b="0" dirty="0" err="1">
                <a:solidFill>
                  <a:srgbClr val="2A3D4F"/>
                </a:solidFill>
              </a:rPr>
              <a:t>hanem</a:t>
            </a:r>
            <a:r>
              <a:rPr sz="1400" b="0" dirty="0">
                <a:solidFill>
                  <a:srgbClr val="2A3D4F"/>
                </a:solidFill>
              </a:rPr>
              <a:t> a </a:t>
            </a:r>
            <a:r>
              <a:rPr sz="1400" b="0" dirty="0" err="1">
                <a:solidFill>
                  <a:srgbClr val="2A3D4F"/>
                </a:solidFill>
              </a:rPr>
              <a:t>diagnózis</a:t>
            </a:r>
            <a:r>
              <a:rPr sz="1400" b="0" dirty="0">
                <a:solidFill>
                  <a:srgbClr val="2A3D4F"/>
                </a:solidFill>
              </a:rPr>
              <a:t>, </a:t>
            </a:r>
            <a:r>
              <a:rPr sz="1400" b="0" dirty="0" err="1">
                <a:solidFill>
                  <a:srgbClr val="2A3D4F"/>
                </a:solidFill>
              </a:rPr>
              <a:t>az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anyagválasztás</a:t>
            </a:r>
            <a:r>
              <a:rPr sz="1400" b="0" dirty="0">
                <a:solidFill>
                  <a:srgbClr val="2A3D4F"/>
                </a:solidFill>
              </a:rPr>
              <a:t>, a </a:t>
            </a:r>
            <a:r>
              <a:rPr sz="1400" b="0" dirty="0" err="1">
                <a:solidFill>
                  <a:srgbClr val="2A3D4F"/>
                </a:solidFill>
              </a:rPr>
              <a:t>kötés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és</a:t>
            </a:r>
            <a:r>
              <a:rPr sz="1400" b="0" dirty="0">
                <a:solidFill>
                  <a:srgbClr val="2A3D4F"/>
                </a:solidFill>
              </a:rPr>
              <a:t> a </a:t>
            </a:r>
            <a:r>
              <a:rPr sz="1400" b="0" dirty="0" err="1">
                <a:solidFill>
                  <a:srgbClr val="2A3D4F"/>
                </a:solidFill>
              </a:rPr>
              <a:t>vendégtájékoztatás</a:t>
            </a:r>
            <a:r>
              <a:rPr sz="1400" b="0" dirty="0">
                <a:solidFill>
                  <a:srgbClr val="2A3D4F"/>
                </a:solidFill>
              </a:rPr>
              <a:t> </a:t>
            </a:r>
            <a:r>
              <a:rPr sz="1400" b="0" dirty="0" err="1">
                <a:solidFill>
                  <a:srgbClr val="2A3D4F"/>
                </a:solidFill>
              </a:rPr>
              <a:t>együttműködésén</a:t>
            </a:r>
            <a:r>
              <a:rPr sz="14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71BD1D0F-6E37-4609-8A74-A4B978C76235}"/>
              </a:ext>
            </a:extLst>
          </p:cNvPr>
          <p:cNvSpPr>
            <a:spLocks noGrp="1"/>
          </p:cNvSpPr>
          <p:nvPr/>
        </p:nvSpPr>
        <p:spPr>
          <a:xfrm>
            <a:off x="6096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EFFCB149-72EE-4D7C-8B51-5F29AB56BA41}"/>
              </a:ext>
            </a:extLst>
          </p:cNvPr>
          <p:cNvSpPr>
            <a:spLocks noGrp="1"/>
          </p:cNvSpPr>
          <p:nvPr/>
        </p:nvSpPr>
        <p:spPr>
          <a:xfrm>
            <a:off x="6096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696699BA-A4F8-492F-9644-780D3F0C574B}"/>
              </a:ext>
            </a:extLst>
          </p:cNvPr>
          <p:cNvSpPr>
            <a:spLocks noGrp="1"/>
          </p:cNvSpPr>
          <p:nvPr/>
        </p:nvSpPr>
        <p:spPr>
          <a:xfrm>
            <a:off x="7810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804850BF-C44E-408C-9CE8-BE0B34D4F155}"/>
              </a:ext>
            </a:extLst>
          </p:cNvPr>
          <p:cNvSpPr>
            <a:spLocks noGrp="1"/>
          </p:cNvSpPr>
          <p:nvPr/>
        </p:nvSpPr>
        <p:spPr>
          <a:xfrm>
            <a:off x="7810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1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F6C1955A-ED7E-48ED-AE74-66006EAC4391}"/>
              </a:ext>
            </a:extLst>
          </p:cNvPr>
          <p:cNvSpPr>
            <a:spLocks noGrp="1"/>
          </p:cNvSpPr>
          <p:nvPr/>
        </p:nvSpPr>
        <p:spPr>
          <a:xfrm>
            <a:off x="7810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Körömállapot-felmérés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100BEA0F-7437-4015-B536-8FA1D38223D4}"/>
              </a:ext>
            </a:extLst>
          </p:cNvPr>
          <p:cNvSpPr>
            <a:spLocks noGrp="1"/>
          </p:cNvSpPr>
          <p:nvPr/>
        </p:nvSpPr>
        <p:spPr>
          <a:xfrm>
            <a:off x="7810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>
                <a:solidFill>
                  <a:srgbClr val="2A3D4F"/>
                </a:solidFill>
              </a:rPr>
              <a:t>Vékony, </a:t>
            </a:r>
            <a:r>
              <a:rPr sz="1050" b="0" dirty="0" err="1">
                <a:solidFill>
                  <a:srgbClr val="2A3D4F"/>
                </a:solidFill>
              </a:rPr>
              <a:t>sérült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vagy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túlreszelt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köröm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esetén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módosíts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rendszert</a:t>
            </a:r>
            <a:r>
              <a:rPr sz="105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A855D6FE-73EC-4DEA-96B7-8D31901D1973}"/>
              </a:ext>
            </a:extLst>
          </p:cNvPr>
          <p:cNvSpPr>
            <a:spLocks noGrp="1"/>
          </p:cNvSpPr>
          <p:nvPr/>
        </p:nvSpPr>
        <p:spPr>
          <a:xfrm>
            <a:off x="28194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329008A5-7283-490F-906C-CCB960FC2758}"/>
              </a:ext>
            </a:extLst>
          </p:cNvPr>
          <p:cNvSpPr>
            <a:spLocks noGrp="1"/>
          </p:cNvSpPr>
          <p:nvPr/>
        </p:nvSpPr>
        <p:spPr>
          <a:xfrm>
            <a:off x="2819400" y="2495550"/>
            <a:ext cx="57150" cy="230505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5" name="Ellipszis 44">
            <a:extLst>
              <a:ext uri="{FF2B5EF4-FFF2-40B4-BE49-F238E27FC236}">
                <a16:creationId xmlns:a16="http://schemas.microsoft.com/office/drawing/2014/main" id="{F9F17DAC-868C-4602-9DB6-D8BA6CB985ED}"/>
              </a:ext>
            </a:extLst>
          </p:cNvPr>
          <p:cNvSpPr>
            <a:spLocks noGrp="1"/>
          </p:cNvSpPr>
          <p:nvPr/>
        </p:nvSpPr>
        <p:spPr>
          <a:xfrm>
            <a:off x="2990850" y="2667000"/>
            <a:ext cx="400050" cy="40005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DDC488F8-EAFA-446B-9BA7-19AC7C89F8B8}"/>
              </a:ext>
            </a:extLst>
          </p:cNvPr>
          <p:cNvSpPr>
            <a:spLocks noGrp="1"/>
          </p:cNvSpPr>
          <p:nvPr/>
        </p:nvSpPr>
        <p:spPr>
          <a:xfrm>
            <a:off x="29908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 dirty="0">
                <a:solidFill>
                  <a:srgbClr val="102131"/>
                </a:solidFill>
              </a:rPr>
              <a:t>2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118669C6-E33A-4C24-BB69-21DB339E19FB}"/>
              </a:ext>
            </a:extLst>
          </p:cNvPr>
          <p:cNvSpPr>
            <a:spLocks noGrp="1"/>
          </p:cNvSpPr>
          <p:nvPr/>
        </p:nvSpPr>
        <p:spPr>
          <a:xfrm>
            <a:off x="29908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Anyagkompatibilitás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8522921F-A3EA-4E80-B1E9-BF637A2892EE}"/>
              </a:ext>
            </a:extLst>
          </p:cNvPr>
          <p:cNvSpPr>
            <a:spLocks noGrp="1"/>
          </p:cNvSpPr>
          <p:nvPr/>
        </p:nvSpPr>
        <p:spPr>
          <a:xfrm>
            <a:off x="29908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>
                <a:solidFill>
                  <a:srgbClr val="2A3D4F"/>
                </a:solidFill>
              </a:rPr>
              <a:t>Az </a:t>
            </a:r>
            <a:r>
              <a:rPr sz="1050" b="0" dirty="0" err="1">
                <a:solidFill>
                  <a:srgbClr val="2A3D4F"/>
                </a:solidFill>
              </a:rPr>
              <a:t>alap</a:t>
            </a:r>
            <a:r>
              <a:rPr sz="1050" b="0" dirty="0">
                <a:solidFill>
                  <a:srgbClr val="2A3D4F"/>
                </a:solidFill>
              </a:rPr>
              <a:t>, a </a:t>
            </a:r>
            <a:r>
              <a:rPr sz="1050" b="0" dirty="0" err="1">
                <a:solidFill>
                  <a:srgbClr val="2A3D4F"/>
                </a:solidFill>
              </a:rPr>
              <a:t>szín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és</a:t>
            </a:r>
            <a:r>
              <a:rPr sz="1050" b="0" dirty="0">
                <a:solidFill>
                  <a:srgbClr val="2A3D4F"/>
                </a:solidFill>
              </a:rPr>
              <a:t> a </a:t>
            </a:r>
            <a:r>
              <a:rPr sz="1050" b="0" dirty="0" err="1">
                <a:solidFill>
                  <a:srgbClr val="2A3D4F"/>
                </a:solidFill>
              </a:rPr>
              <a:t>fedő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rugalmassága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legyen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összhangban</a:t>
            </a:r>
            <a:r>
              <a:rPr sz="105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F8777333-4F63-4ECD-A82E-71E214E04938}"/>
              </a:ext>
            </a:extLst>
          </p:cNvPr>
          <p:cNvSpPr>
            <a:spLocks noGrp="1"/>
          </p:cNvSpPr>
          <p:nvPr/>
        </p:nvSpPr>
        <p:spPr>
          <a:xfrm>
            <a:off x="50292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D0703E3C-4CEE-4154-88C5-3B2CF8B5FB82}"/>
              </a:ext>
            </a:extLst>
          </p:cNvPr>
          <p:cNvSpPr>
            <a:spLocks noGrp="1"/>
          </p:cNvSpPr>
          <p:nvPr/>
        </p:nvSpPr>
        <p:spPr>
          <a:xfrm>
            <a:off x="50292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3EABAA6B-3938-4250-AB67-2EF6CACC33B4}"/>
              </a:ext>
            </a:extLst>
          </p:cNvPr>
          <p:cNvSpPr>
            <a:spLocks noGrp="1"/>
          </p:cNvSpPr>
          <p:nvPr/>
        </p:nvSpPr>
        <p:spPr>
          <a:xfrm>
            <a:off x="52006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CB4891CA-4DF8-4324-B53E-6C9BE6B2175E}"/>
              </a:ext>
            </a:extLst>
          </p:cNvPr>
          <p:cNvSpPr>
            <a:spLocks noGrp="1"/>
          </p:cNvSpPr>
          <p:nvPr/>
        </p:nvSpPr>
        <p:spPr>
          <a:xfrm>
            <a:off x="52006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3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33BA00C8-CB25-41D0-A905-4B0CC0DEDAF7}"/>
              </a:ext>
            </a:extLst>
          </p:cNvPr>
          <p:cNvSpPr>
            <a:spLocks noGrp="1"/>
          </p:cNvSpPr>
          <p:nvPr/>
        </p:nvSpPr>
        <p:spPr>
          <a:xfrm>
            <a:off x="52006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6376"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>
                <a:solidFill>
                  <a:srgbClr val="102131"/>
                </a:solidFill>
              </a:rPr>
              <a:t>Vékony </a:t>
            </a:r>
            <a:r>
              <a:rPr sz="1275" b="1" dirty="0" err="1">
                <a:solidFill>
                  <a:srgbClr val="102131"/>
                </a:solidFill>
              </a:rPr>
              <a:t>rétegek</a:t>
            </a:r>
            <a:r>
              <a:rPr sz="1275" b="1" dirty="0">
                <a:solidFill>
                  <a:srgbClr val="102131"/>
                </a:solidFill>
              </a:rPr>
              <a:t>, </a:t>
            </a:r>
            <a:r>
              <a:rPr sz="1275" b="1" dirty="0" err="1">
                <a:solidFill>
                  <a:srgbClr val="102131"/>
                </a:solidFill>
              </a:rPr>
              <a:t>teljes</a:t>
            </a:r>
            <a:r>
              <a:rPr sz="1275" b="1" dirty="0">
                <a:solidFill>
                  <a:srgbClr val="102131"/>
                </a:solidFill>
              </a:rPr>
              <a:t> </a:t>
            </a:r>
            <a:r>
              <a:rPr sz="1275" b="1" dirty="0" err="1">
                <a:solidFill>
                  <a:srgbClr val="102131"/>
                </a:solidFill>
              </a:rPr>
              <a:t>kötés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C772860E-36E0-4158-A4AD-78B1452FF6D3}"/>
              </a:ext>
            </a:extLst>
          </p:cNvPr>
          <p:cNvSpPr>
            <a:spLocks noGrp="1"/>
          </p:cNvSpPr>
          <p:nvPr/>
        </p:nvSpPr>
        <p:spPr>
          <a:xfrm>
            <a:off x="52006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 err="1">
                <a:solidFill>
                  <a:srgbClr val="2A3D4F"/>
                </a:solidFill>
              </a:rPr>
              <a:t>Kerüld</a:t>
            </a:r>
            <a:r>
              <a:rPr sz="1050" b="0" dirty="0">
                <a:solidFill>
                  <a:srgbClr val="2A3D4F"/>
                </a:solidFill>
              </a:rPr>
              <a:t> a </a:t>
            </a:r>
            <a:r>
              <a:rPr sz="1050" b="0" dirty="0" err="1">
                <a:solidFill>
                  <a:srgbClr val="2A3D4F"/>
                </a:solidFill>
              </a:rPr>
              <a:t>túl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vastag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felvitelt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és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ellenőrizd</a:t>
            </a:r>
            <a:r>
              <a:rPr sz="1050" b="0" dirty="0">
                <a:solidFill>
                  <a:srgbClr val="2A3D4F"/>
                </a:solidFill>
              </a:rPr>
              <a:t> a </a:t>
            </a:r>
            <a:r>
              <a:rPr sz="1050" b="0" dirty="0" err="1">
                <a:solidFill>
                  <a:srgbClr val="2A3D4F"/>
                </a:solidFill>
              </a:rPr>
              <a:t>lámpát</a:t>
            </a:r>
            <a:r>
              <a:rPr sz="105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55" name="Téglalap: lekerekített 54">
            <a:extLst>
              <a:ext uri="{FF2B5EF4-FFF2-40B4-BE49-F238E27FC236}">
                <a16:creationId xmlns:a16="http://schemas.microsoft.com/office/drawing/2014/main" id="{55350195-CC28-4A10-82D0-2D51C26E5413}"/>
              </a:ext>
            </a:extLst>
          </p:cNvPr>
          <p:cNvSpPr>
            <a:spLocks noGrp="1"/>
          </p:cNvSpPr>
          <p:nvPr/>
        </p:nvSpPr>
        <p:spPr>
          <a:xfrm>
            <a:off x="72390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5C4B2E06-07C2-4AB2-99D7-C1E7C1AB705F}"/>
              </a:ext>
            </a:extLst>
          </p:cNvPr>
          <p:cNvSpPr>
            <a:spLocks noGrp="1"/>
          </p:cNvSpPr>
          <p:nvPr/>
        </p:nvSpPr>
        <p:spPr>
          <a:xfrm>
            <a:off x="7239000" y="2495550"/>
            <a:ext cx="57150" cy="230505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Ellipszis 56">
            <a:extLst>
              <a:ext uri="{FF2B5EF4-FFF2-40B4-BE49-F238E27FC236}">
                <a16:creationId xmlns:a16="http://schemas.microsoft.com/office/drawing/2014/main" id="{C81E1B58-1237-43CF-853A-DC90825E4262}"/>
              </a:ext>
            </a:extLst>
          </p:cNvPr>
          <p:cNvSpPr>
            <a:spLocks noGrp="1"/>
          </p:cNvSpPr>
          <p:nvPr/>
        </p:nvSpPr>
        <p:spPr>
          <a:xfrm>
            <a:off x="7410450" y="2667000"/>
            <a:ext cx="400050" cy="40005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DE75C875-0059-4B06-BE53-81D3179A9DA2}"/>
              </a:ext>
            </a:extLst>
          </p:cNvPr>
          <p:cNvSpPr>
            <a:spLocks noGrp="1"/>
          </p:cNvSpPr>
          <p:nvPr/>
        </p:nvSpPr>
        <p:spPr>
          <a:xfrm>
            <a:off x="74104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 dirty="0">
                <a:solidFill>
                  <a:srgbClr val="102131"/>
                </a:solidFill>
              </a:rPr>
              <a:t>4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6225A9D3-9A4E-4DDF-BE12-1F58A9AE2534}"/>
              </a:ext>
            </a:extLst>
          </p:cNvPr>
          <p:cNvSpPr>
            <a:spLocks noGrp="1"/>
          </p:cNvSpPr>
          <p:nvPr/>
        </p:nvSpPr>
        <p:spPr>
          <a:xfrm>
            <a:off x="74104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Precíz</a:t>
            </a:r>
            <a:r>
              <a:rPr sz="1275" b="1" dirty="0">
                <a:solidFill>
                  <a:srgbClr val="102131"/>
                </a:solidFill>
              </a:rPr>
              <a:t> </a:t>
            </a:r>
            <a:r>
              <a:rPr sz="1275" b="1" dirty="0" err="1">
                <a:solidFill>
                  <a:srgbClr val="102131"/>
                </a:solidFill>
              </a:rPr>
              <a:t>bőrmenti</a:t>
            </a:r>
            <a:r>
              <a:rPr sz="1275" b="1" dirty="0">
                <a:solidFill>
                  <a:srgbClr val="102131"/>
                </a:solidFill>
              </a:rPr>
              <a:t> </a:t>
            </a:r>
            <a:r>
              <a:rPr sz="1275" b="1" dirty="0" err="1">
                <a:solidFill>
                  <a:srgbClr val="102131"/>
                </a:solidFill>
              </a:rPr>
              <a:t>munka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AD3D9E65-9C1B-4511-A97D-4F928B533B94}"/>
              </a:ext>
            </a:extLst>
          </p:cNvPr>
          <p:cNvSpPr>
            <a:spLocks noGrp="1"/>
          </p:cNvSpPr>
          <p:nvPr/>
        </p:nvSpPr>
        <p:spPr>
          <a:xfrm>
            <a:off x="74104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>
                <a:solidFill>
                  <a:srgbClr val="2A3D4F"/>
                </a:solidFill>
              </a:rPr>
              <a:t>A </a:t>
            </a:r>
            <a:r>
              <a:rPr sz="1050" b="0" dirty="0" err="1">
                <a:solidFill>
                  <a:srgbClr val="2A3D4F"/>
                </a:solidFill>
              </a:rPr>
              <a:t>sáncba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vagy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bőrre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futott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anyag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köttetés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előtt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kerüljön</a:t>
            </a:r>
            <a:r>
              <a:rPr sz="1050" b="0" dirty="0">
                <a:solidFill>
                  <a:srgbClr val="2A3D4F"/>
                </a:solidFill>
              </a:rPr>
              <a:t> le.</a:t>
            </a:r>
          </a:p>
        </p:txBody>
      </p:sp>
      <p:sp>
        <p:nvSpPr>
          <p:cNvPr id="61" name="Téglalap: lekerekített 60">
            <a:extLst>
              <a:ext uri="{FF2B5EF4-FFF2-40B4-BE49-F238E27FC236}">
                <a16:creationId xmlns:a16="http://schemas.microsoft.com/office/drawing/2014/main" id="{C1433F3D-99BE-4C3F-8BFA-8CF2065BFCB6}"/>
              </a:ext>
            </a:extLst>
          </p:cNvPr>
          <p:cNvSpPr>
            <a:spLocks noGrp="1"/>
          </p:cNvSpPr>
          <p:nvPr/>
        </p:nvSpPr>
        <p:spPr>
          <a:xfrm>
            <a:off x="94488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2481F6BA-8176-4721-98D7-A3D0B852E065}"/>
              </a:ext>
            </a:extLst>
          </p:cNvPr>
          <p:cNvSpPr>
            <a:spLocks noGrp="1"/>
          </p:cNvSpPr>
          <p:nvPr/>
        </p:nvSpPr>
        <p:spPr>
          <a:xfrm>
            <a:off x="94488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82CBED70-4E26-43BB-9CB5-4A5CF28E40B9}"/>
              </a:ext>
            </a:extLst>
          </p:cNvPr>
          <p:cNvSpPr>
            <a:spLocks noGrp="1"/>
          </p:cNvSpPr>
          <p:nvPr/>
        </p:nvSpPr>
        <p:spPr>
          <a:xfrm>
            <a:off x="96202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4" name="Téglalap 63">
            <a:extLst>
              <a:ext uri="{FF2B5EF4-FFF2-40B4-BE49-F238E27FC236}">
                <a16:creationId xmlns:a16="http://schemas.microsoft.com/office/drawing/2014/main" id="{F0118542-01EF-45AA-A611-4A61363DF6B3}"/>
              </a:ext>
            </a:extLst>
          </p:cNvPr>
          <p:cNvSpPr>
            <a:spLocks noGrp="1"/>
          </p:cNvSpPr>
          <p:nvPr/>
        </p:nvSpPr>
        <p:spPr>
          <a:xfrm>
            <a:off x="96202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5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37705A0C-DEC2-4909-9C4F-7413A3C64441}"/>
              </a:ext>
            </a:extLst>
          </p:cNvPr>
          <p:cNvSpPr>
            <a:spLocks noGrp="1"/>
          </p:cNvSpPr>
          <p:nvPr/>
        </p:nvSpPr>
        <p:spPr>
          <a:xfrm>
            <a:off x="96202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Vendégedukáció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66" name="Téglalap 65">
            <a:extLst>
              <a:ext uri="{FF2B5EF4-FFF2-40B4-BE49-F238E27FC236}">
                <a16:creationId xmlns:a16="http://schemas.microsoft.com/office/drawing/2014/main" id="{C931E6D3-F9E8-4B03-B04B-485AD6CEE799}"/>
              </a:ext>
            </a:extLst>
          </p:cNvPr>
          <p:cNvSpPr>
            <a:spLocks noGrp="1"/>
          </p:cNvSpPr>
          <p:nvPr/>
        </p:nvSpPr>
        <p:spPr>
          <a:xfrm>
            <a:off x="96202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 err="1">
                <a:solidFill>
                  <a:srgbClr val="2A3D4F"/>
                </a:solidFill>
              </a:rPr>
              <a:t>Formához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és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életmódhoz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illő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viselési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tanácsokat</a:t>
            </a:r>
            <a:r>
              <a:rPr sz="1050" b="0" dirty="0">
                <a:solidFill>
                  <a:srgbClr val="2A3D4F"/>
                </a:solidFill>
              </a:rPr>
              <a:t> adj.</a:t>
            </a:r>
          </a:p>
        </p:txBody>
      </p:sp>
      <p:sp>
        <p:nvSpPr>
          <p:cNvPr id="67" name="Téglalap: lekerekített 66">
            <a:extLst>
              <a:ext uri="{FF2B5EF4-FFF2-40B4-BE49-F238E27FC236}">
                <a16:creationId xmlns:a16="http://schemas.microsoft.com/office/drawing/2014/main" id="{76846C33-F06D-404E-8061-4A2CA52E437D}"/>
              </a:ext>
            </a:extLst>
          </p:cNvPr>
          <p:cNvSpPr>
            <a:spLocks noGrp="1"/>
          </p:cNvSpPr>
          <p:nvPr/>
        </p:nvSpPr>
        <p:spPr>
          <a:xfrm>
            <a:off x="609600" y="4991100"/>
            <a:ext cx="5334000" cy="1295400"/>
          </a:xfrm>
          <a:prstGeom prst="roundRect">
            <a:avLst>
              <a:gd name="adj" fmla="val 5882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938D0FCA-F7F7-4432-AFEC-58E1085D4435}"/>
              </a:ext>
            </a:extLst>
          </p:cNvPr>
          <p:cNvSpPr>
            <a:spLocks noGrp="1"/>
          </p:cNvSpPr>
          <p:nvPr/>
        </p:nvSpPr>
        <p:spPr>
          <a:xfrm>
            <a:off x="609600" y="4991100"/>
            <a:ext cx="57150" cy="1295400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CA8CACE3-01B0-4D87-9F8D-1F84FA34AB57}"/>
              </a:ext>
            </a:extLst>
          </p:cNvPr>
          <p:cNvSpPr>
            <a:spLocks noGrp="1"/>
          </p:cNvSpPr>
          <p:nvPr/>
        </p:nvSpPr>
        <p:spPr>
          <a:xfrm>
            <a:off x="847725" y="5124450"/>
            <a:ext cx="4914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Vizsgafókusz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4C688E8D-47B9-4FFF-BD23-CBF73D5CCBE5}"/>
              </a:ext>
            </a:extLst>
          </p:cNvPr>
          <p:cNvSpPr>
            <a:spLocks noGrp="1"/>
          </p:cNvSpPr>
          <p:nvPr/>
        </p:nvSpPr>
        <p:spPr>
          <a:xfrm>
            <a:off x="867189" y="5524500"/>
            <a:ext cx="4914900" cy="590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Indokold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</a:t>
            </a:r>
            <a:r>
              <a:rPr sz="1125" b="0" dirty="0">
                <a:solidFill>
                  <a:srgbClr val="2A3D4F"/>
                </a:solidFill>
              </a:rPr>
              <a:t>-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formai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váltást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Mutasd</a:t>
            </a:r>
            <a:r>
              <a:rPr sz="1125" b="0" dirty="0">
                <a:solidFill>
                  <a:srgbClr val="2A3D4F"/>
                </a:solidFill>
              </a:rPr>
              <a:t> be a </a:t>
            </a:r>
            <a:r>
              <a:rPr sz="1125" b="0" dirty="0" err="1">
                <a:solidFill>
                  <a:srgbClr val="2A3D4F"/>
                </a:solidFill>
              </a:rPr>
              <a:t>köttetési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vastagsági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fegyelmet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Ne </a:t>
            </a:r>
            <a:r>
              <a:rPr sz="1125" b="0" dirty="0" err="1">
                <a:solidFill>
                  <a:srgbClr val="2A3D4F"/>
                </a:solidFill>
              </a:rPr>
              <a:t>sértsd</a:t>
            </a:r>
            <a:r>
              <a:rPr sz="1125" b="0" dirty="0">
                <a:solidFill>
                  <a:srgbClr val="2A3D4F"/>
                </a:solidFill>
              </a:rPr>
              <a:t> meg a </a:t>
            </a:r>
            <a:r>
              <a:rPr sz="1125" b="0" dirty="0" err="1">
                <a:solidFill>
                  <a:srgbClr val="2A3D4F"/>
                </a:solidFill>
              </a:rPr>
              <a:t>természetes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körömlemezt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előkészítés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során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4998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6" grpId="0" animBg="1"/>
      <p:bldP spid="47" grpId="0" animBg="1"/>
      <p:bldP spid="48" grpId="0" animBg="1"/>
      <p:bldP spid="52" grpId="0" animBg="1"/>
      <p:bldP spid="53" grpId="0" animBg="1"/>
      <p:bldP spid="54" grpId="0" animBg="1"/>
      <p:bldP spid="58" grpId="0" animBg="1"/>
      <p:bldP spid="59" grpId="0" animBg="1"/>
      <p:bldP spid="60" grpId="0" animBg="1"/>
      <p:bldP spid="64" grpId="0" animBg="1"/>
      <p:bldP spid="65" grpId="0" animBg="1"/>
      <p:bldP spid="66" grpId="0" animBg="1"/>
      <p:bldP spid="73" grpId="0" animBg="1"/>
      <p:bldP spid="7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C4D8AC-F996-248B-D10E-EFC431273C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Kép 84">
            <a:extLst>
              <a:ext uri="{FF2B5EF4-FFF2-40B4-BE49-F238E27FC236}">
                <a16:creationId xmlns:a16="http://schemas.microsoft.com/office/drawing/2014/main" id="{25D19F54-7274-D0B7-920A-95AD35054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6150" y="5488677"/>
            <a:ext cx="2005758" cy="1182727"/>
          </a:xfrm>
          <a:prstGeom prst="rect">
            <a:avLst/>
          </a:prstGeom>
        </p:spPr>
      </p:pic>
      <p:sp>
        <p:nvSpPr>
          <p:cNvPr id="61" name="Téglalap: lekerekített 60">
            <a:extLst>
              <a:ext uri="{FF2B5EF4-FFF2-40B4-BE49-F238E27FC236}">
                <a16:creationId xmlns:a16="http://schemas.microsoft.com/office/drawing/2014/main" id="{AD77700F-E44D-0102-DCD0-44F28E56E6F0}"/>
              </a:ext>
            </a:extLst>
          </p:cNvPr>
          <p:cNvSpPr>
            <a:spLocks noGrp="1"/>
          </p:cNvSpPr>
          <p:nvPr/>
        </p:nvSpPr>
        <p:spPr>
          <a:xfrm>
            <a:off x="950595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5" name="Slide Number Placeholder 5">
            <a:extLst>
              <a:ext uri="{FF2B5EF4-FFF2-40B4-BE49-F238E27FC236}">
                <a16:creationId xmlns:a16="http://schemas.microsoft.com/office/drawing/2014/main" id="{4D878A69-8BCE-6728-CC6D-E5B242D57FEB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A453964F-3FCF-B5FC-35C9-B9E9837CA38E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064B7AC4-EEDE-3B37-4ACB-2019CE9FEEDE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6299EEE0-2B04-F130-5098-AD098A1661A6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AD373EDD-C436-5EAA-81E7-DDA34CF9B4DC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B74186A0-AB76-28B2-E77A-A31D36AC6E24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987F438F-8DC6-CB8F-AC52-FED6D9DFC1FF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AC93EBC1-3C95-4AD2-F456-698859A20DD7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C7A79CFB-C346-E524-EFF6-16CB62732858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8DC65FD3-983C-3FD1-BC80-0A8AA08EB5EB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323BE3C1-F4D9-ABDD-F3B0-9605CF4E2885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4B5F2F57-9EAA-381A-199E-A8A51B3C155B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4115758F-FA56-CC1F-0748-DD75123E1374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928E2F6-D820-12CC-511F-CE58F5514AB9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D068D720-9CDC-E904-EF89-289D222E2920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F8FDC47A-78B1-ED88-955B-3A574D08CAFE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01D9101D-283D-FA56-7FF0-6B2202AF7FA7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C4D95E9C-8A28-EC61-BC31-3828B648FD78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38911AE3-B6A1-BB17-0676-2EF8DAD0064A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DA1BF3A5-D2E0-D3D0-6A03-0B4928F4F978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B9A94E56-52C1-B870-179B-2B416F7C5CC3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EBB8B951-E964-C1D6-73D2-3E2D3FFFF360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E316164D-F96C-7C47-985D-7F6DFB22AEB2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D7DE9337-6FB4-69FE-F9DD-8E4F8B4B610B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2D1BA0EC-D7F4-FDDB-5228-B6221155CAC1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E49F3473-CF53-1CB6-9276-A64BA4E0A564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1A5D79B0-D595-C837-A02C-D0B79C92674E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69F6CA4F-0EC5-633E-1023-67C98F662D95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85F85FED-1414-3428-D61D-0DB5CB3BD02A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9C7EA690-0619-66BD-4277-77FD15809631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44AA023A-F1D7-9623-5B8B-73A4DC32E3E5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9898DD61-6F6A-C103-0764-DB8DDEB2162B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CF91AC8B-8ECC-3D8C-E844-40DD124B65C4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MEGELŐZÉSI PROTOKOLL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664B07BF-114E-7470-501C-3FC5D01A8639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15 / 15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AF585404-258B-1D10-CB4D-A50394849A8B}"/>
              </a:ext>
            </a:extLst>
          </p:cNvPr>
          <p:cNvSpPr>
            <a:spLocks noGrp="1"/>
          </p:cNvSpPr>
          <p:nvPr/>
        </p:nvSpPr>
        <p:spPr>
          <a:xfrm>
            <a:off x="609600" y="914400"/>
            <a:ext cx="7239000" cy="647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lang="hu-HU" sz="2100" b="1">
                <a:solidFill>
                  <a:srgbClr val="13202B"/>
                </a:solidFill>
              </a:rPr>
              <a:t>+PRO TIPP</a:t>
            </a:r>
            <a:endParaRPr sz="2100" b="1" dirty="0">
              <a:solidFill>
                <a:srgbClr val="13202B"/>
              </a:solidFill>
            </a:endParaRP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761A5542-AD49-552A-1AC5-2A8436C98CD7}"/>
              </a:ext>
            </a:extLst>
          </p:cNvPr>
          <p:cNvSpPr>
            <a:spLocks noGrp="1"/>
          </p:cNvSpPr>
          <p:nvPr/>
        </p:nvSpPr>
        <p:spPr>
          <a:xfrm>
            <a:off x="1828800" y="1369323"/>
            <a:ext cx="723900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lang="hu-HU" sz="1600" b="1" dirty="0">
                <a:solidFill>
                  <a:srgbClr val="2A3D4F"/>
                </a:solidFill>
              </a:rPr>
              <a:t>A megfelelő előkészítés és eszközhasználat.</a:t>
            </a:r>
            <a:endParaRPr sz="1600" b="1" dirty="0">
              <a:solidFill>
                <a:srgbClr val="2A3D4F"/>
              </a:solidFill>
            </a:endParaRP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63F5129D-3B3D-CD32-F558-96F98BD6FDA9}"/>
              </a:ext>
            </a:extLst>
          </p:cNvPr>
          <p:cNvSpPr>
            <a:spLocks noGrp="1"/>
          </p:cNvSpPr>
          <p:nvPr/>
        </p:nvSpPr>
        <p:spPr>
          <a:xfrm>
            <a:off x="6096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E9833F10-E3BE-2F28-AF9F-F1132C214EC8}"/>
              </a:ext>
            </a:extLst>
          </p:cNvPr>
          <p:cNvSpPr>
            <a:spLocks noGrp="1"/>
          </p:cNvSpPr>
          <p:nvPr/>
        </p:nvSpPr>
        <p:spPr>
          <a:xfrm>
            <a:off x="6096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9" name="Ellipszis 38">
            <a:extLst>
              <a:ext uri="{FF2B5EF4-FFF2-40B4-BE49-F238E27FC236}">
                <a16:creationId xmlns:a16="http://schemas.microsoft.com/office/drawing/2014/main" id="{2DCA8F09-ACB7-D70B-C141-2E08E2463B7F}"/>
              </a:ext>
            </a:extLst>
          </p:cNvPr>
          <p:cNvSpPr>
            <a:spLocks noGrp="1"/>
          </p:cNvSpPr>
          <p:nvPr/>
        </p:nvSpPr>
        <p:spPr>
          <a:xfrm>
            <a:off x="7810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748086B8-7B23-5B4C-3CAF-7ED2F3F80CB9}"/>
              </a:ext>
            </a:extLst>
          </p:cNvPr>
          <p:cNvSpPr>
            <a:spLocks noGrp="1"/>
          </p:cNvSpPr>
          <p:nvPr/>
        </p:nvSpPr>
        <p:spPr>
          <a:xfrm>
            <a:off x="7810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1</a:t>
            </a:r>
          </a:p>
        </p:txBody>
      </p:sp>
      <p:sp>
        <p:nvSpPr>
          <p:cNvPr id="41" name="Téglalap 40">
            <a:extLst>
              <a:ext uri="{FF2B5EF4-FFF2-40B4-BE49-F238E27FC236}">
                <a16:creationId xmlns:a16="http://schemas.microsoft.com/office/drawing/2014/main" id="{E50C1E7D-A958-A4C7-F742-C5A780CF4D7F}"/>
              </a:ext>
            </a:extLst>
          </p:cNvPr>
          <p:cNvSpPr>
            <a:spLocks noGrp="1"/>
          </p:cNvSpPr>
          <p:nvPr/>
        </p:nvSpPr>
        <p:spPr>
          <a:xfrm>
            <a:off x="7810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Körömállapot</a:t>
            </a:r>
            <a:r>
              <a:rPr lang="hu-HU" sz="1275" b="1" dirty="0">
                <a:solidFill>
                  <a:srgbClr val="102131"/>
                </a:solidFill>
              </a:rPr>
              <a:t> megóvása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4921A2EA-EFF2-5AF0-16FD-D35F47A9BF62}"/>
              </a:ext>
            </a:extLst>
          </p:cNvPr>
          <p:cNvSpPr>
            <a:spLocks noGrp="1"/>
          </p:cNvSpPr>
          <p:nvPr/>
        </p:nvSpPr>
        <p:spPr>
          <a:xfrm>
            <a:off x="7810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lang="hu-HU" sz="1050" b="0" dirty="0">
                <a:solidFill>
                  <a:srgbClr val="2A3D4F"/>
                </a:solidFill>
              </a:rPr>
              <a:t>Ne sértsd fel a természetes körömlemezt az előkészítés során</a:t>
            </a:r>
            <a:endParaRPr sz="1050" b="0" dirty="0">
              <a:solidFill>
                <a:srgbClr val="2A3D4F"/>
              </a:solidFill>
            </a:endParaRPr>
          </a:p>
        </p:txBody>
      </p:sp>
      <p:sp>
        <p:nvSpPr>
          <p:cNvPr id="43" name="Téglalap: lekerekített 42">
            <a:extLst>
              <a:ext uri="{FF2B5EF4-FFF2-40B4-BE49-F238E27FC236}">
                <a16:creationId xmlns:a16="http://schemas.microsoft.com/office/drawing/2014/main" id="{3368CD90-9064-F3B2-D217-772C8586A33A}"/>
              </a:ext>
            </a:extLst>
          </p:cNvPr>
          <p:cNvSpPr>
            <a:spLocks noGrp="1"/>
          </p:cNvSpPr>
          <p:nvPr/>
        </p:nvSpPr>
        <p:spPr>
          <a:xfrm>
            <a:off x="28194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DD2667D0-A704-7EF1-ADF1-78FD1F1B09C1}"/>
              </a:ext>
            </a:extLst>
          </p:cNvPr>
          <p:cNvSpPr>
            <a:spLocks noGrp="1"/>
          </p:cNvSpPr>
          <p:nvPr/>
        </p:nvSpPr>
        <p:spPr>
          <a:xfrm>
            <a:off x="2819400" y="2495550"/>
            <a:ext cx="57150" cy="230505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5" name="Ellipszis 44">
            <a:extLst>
              <a:ext uri="{FF2B5EF4-FFF2-40B4-BE49-F238E27FC236}">
                <a16:creationId xmlns:a16="http://schemas.microsoft.com/office/drawing/2014/main" id="{90817D0F-0644-D3EC-23A6-10A205CDEDBC}"/>
              </a:ext>
            </a:extLst>
          </p:cNvPr>
          <p:cNvSpPr>
            <a:spLocks noGrp="1"/>
          </p:cNvSpPr>
          <p:nvPr/>
        </p:nvSpPr>
        <p:spPr>
          <a:xfrm>
            <a:off x="2990850" y="2667000"/>
            <a:ext cx="400050" cy="40005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0C82FF95-D837-DFAA-5A32-7579D921D026}"/>
              </a:ext>
            </a:extLst>
          </p:cNvPr>
          <p:cNvSpPr>
            <a:spLocks noGrp="1"/>
          </p:cNvSpPr>
          <p:nvPr/>
        </p:nvSpPr>
        <p:spPr>
          <a:xfrm>
            <a:off x="29908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2</a:t>
            </a:r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14E0F54E-FB79-A99B-E356-9B4A6BA96708}"/>
              </a:ext>
            </a:extLst>
          </p:cNvPr>
          <p:cNvSpPr>
            <a:spLocks noGrp="1"/>
          </p:cNvSpPr>
          <p:nvPr/>
        </p:nvSpPr>
        <p:spPr>
          <a:xfrm>
            <a:off x="29908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lnSpcReduction="10000"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lang="hu-HU" sz="1275" b="1" dirty="0">
                <a:solidFill>
                  <a:srgbClr val="102131"/>
                </a:solidFill>
              </a:rPr>
              <a:t>Lenövésmentes géllakkozás érdekében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5A4F62DD-2047-072B-9E0B-9AFF63BDA8D1}"/>
              </a:ext>
            </a:extLst>
          </p:cNvPr>
          <p:cNvSpPr>
            <a:spLocks noGrp="1"/>
          </p:cNvSpPr>
          <p:nvPr/>
        </p:nvSpPr>
        <p:spPr>
          <a:xfrm>
            <a:off x="29908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lang="hu-HU" sz="1050" b="0" dirty="0">
                <a:solidFill>
                  <a:srgbClr val="2A3D4F"/>
                </a:solidFill>
              </a:rPr>
              <a:t> A körömbőr megfelelő megemelése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34B4B5DC-3AC6-9462-F3A5-B7CF19C159D6}"/>
              </a:ext>
            </a:extLst>
          </p:cNvPr>
          <p:cNvSpPr>
            <a:spLocks noGrp="1"/>
          </p:cNvSpPr>
          <p:nvPr/>
        </p:nvSpPr>
        <p:spPr>
          <a:xfrm>
            <a:off x="50292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83025BAF-7CA7-C72A-A7F2-248D54289959}"/>
              </a:ext>
            </a:extLst>
          </p:cNvPr>
          <p:cNvSpPr>
            <a:spLocks noGrp="1"/>
          </p:cNvSpPr>
          <p:nvPr/>
        </p:nvSpPr>
        <p:spPr>
          <a:xfrm>
            <a:off x="50292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1" name="Ellipszis 50">
            <a:extLst>
              <a:ext uri="{FF2B5EF4-FFF2-40B4-BE49-F238E27FC236}">
                <a16:creationId xmlns:a16="http://schemas.microsoft.com/office/drawing/2014/main" id="{7C6E9D13-0FDB-C323-789C-6254AF0C799C}"/>
              </a:ext>
            </a:extLst>
          </p:cNvPr>
          <p:cNvSpPr>
            <a:spLocks noGrp="1"/>
          </p:cNvSpPr>
          <p:nvPr/>
        </p:nvSpPr>
        <p:spPr>
          <a:xfrm>
            <a:off x="52006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416BD11B-D686-D371-B50C-3F36C47A2AA2}"/>
              </a:ext>
            </a:extLst>
          </p:cNvPr>
          <p:cNvSpPr>
            <a:spLocks noGrp="1"/>
          </p:cNvSpPr>
          <p:nvPr/>
        </p:nvSpPr>
        <p:spPr>
          <a:xfrm>
            <a:off x="52006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3</a:t>
            </a:r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98EF1C4F-8642-5B43-194F-C0C85F30AEAB}"/>
              </a:ext>
            </a:extLst>
          </p:cNvPr>
          <p:cNvSpPr>
            <a:spLocks noGrp="1"/>
          </p:cNvSpPr>
          <p:nvPr/>
        </p:nvSpPr>
        <p:spPr>
          <a:xfrm>
            <a:off x="5200650" y="3124200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6376"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lang="hu-HU" sz="1275" b="1" dirty="0">
                <a:solidFill>
                  <a:srgbClr val="102131"/>
                </a:solidFill>
              </a:rPr>
              <a:t>Az egyenletes szélek érdekében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F60A6BC9-71F5-5356-4553-CA243995C0EA}"/>
              </a:ext>
            </a:extLst>
          </p:cNvPr>
          <p:cNvSpPr>
            <a:spLocks noGrp="1"/>
          </p:cNvSpPr>
          <p:nvPr/>
        </p:nvSpPr>
        <p:spPr>
          <a:xfrm>
            <a:off x="5200650" y="3581400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lang="hu-HU" sz="1050" b="0" dirty="0">
                <a:solidFill>
                  <a:srgbClr val="2A3D4F"/>
                </a:solidFill>
              </a:rPr>
              <a:t>A géllakkot a „0”-s ecset segítségével vigyük fel a bőr közelébe.</a:t>
            </a:r>
          </a:p>
        </p:txBody>
      </p:sp>
      <p:sp>
        <p:nvSpPr>
          <p:cNvPr id="55" name="Téglalap: lekerekített 54">
            <a:extLst>
              <a:ext uri="{FF2B5EF4-FFF2-40B4-BE49-F238E27FC236}">
                <a16:creationId xmlns:a16="http://schemas.microsoft.com/office/drawing/2014/main" id="{6EE62723-515A-F128-CA69-152DADB0942F}"/>
              </a:ext>
            </a:extLst>
          </p:cNvPr>
          <p:cNvSpPr>
            <a:spLocks noGrp="1"/>
          </p:cNvSpPr>
          <p:nvPr/>
        </p:nvSpPr>
        <p:spPr>
          <a:xfrm>
            <a:off x="7239000" y="2495550"/>
            <a:ext cx="2057400" cy="230505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6" name="Téglalap 55">
            <a:extLst>
              <a:ext uri="{FF2B5EF4-FFF2-40B4-BE49-F238E27FC236}">
                <a16:creationId xmlns:a16="http://schemas.microsoft.com/office/drawing/2014/main" id="{5D7D7380-C4B8-7685-D2E1-6AC938DDE2CA}"/>
              </a:ext>
            </a:extLst>
          </p:cNvPr>
          <p:cNvSpPr>
            <a:spLocks noGrp="1"/>
          </p:cNvSpPr>
          <p:nvPr/>
        </p:nvSpPr>
        <p:spPr>
          <a:xfrm>
            <a:off x="7239000" y="2495550"/>
            <a:ext cx="57150" cy="230505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Ellipszis 56">
            <a:extLst>
              <a:ext uri="{FF2B5EF4-FFF2-40B4-BE49-F238E27FC236}">
                <a16:creationId xmlns:a16="http://schemas.microsoft.com/office/drawing/2014/main" id="{AE4E7E7E-6311-6FA3-FE18-DB8F536B6BCF}"/>
              </a:ext>
            </a:extLst>
          </p:cNvPr>
          <p:cNvSpPr>
            <a:spLocks noGrp="1"/>
          </p:cNvSpPr>
          <p:nvPr/>
        </p:nvSpPr>
        <p:spPr>
          <a:xfrm>
            <a:off x="7410450" y="2667000"/>
            <a:ext cx="400050" cy="40005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8" name="Téglalap 57">
            <a:extLst>
              <a:ext uri="{FF2B5EF4-FFF2-40B4-BE49-F238E27FC236}">
                <a16:creationId xmlns:a16="http://schemas.microsoft.com/office/drawing/2014/main" id="{FB0CE311-F2FE-8C29-80A9-5ECD95CC74FF}"/>
              </a:ext>
            </a:extLst>
          </p:cNvPr>
          <p:cNvSpPr>
            <a:spLocks noGrp="1"/>
          </p:cNvSpPr>
          <p:nvPr/>
        </p:nvSpPr>
        <p:spPr>
          <a:xfrm>
            <a:off x="74104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4</a:t>
            </a:r>
          </a:p>
        </p:txBody>
      </p:sp>
      <p:sp>
        <p:nvSpPr>
          <p:cNvPr id="59" name="Téglalap 58">
            <a:extLst>
              <a:ext uri="{FF2B5EF4-FFF2-40B4-BE49-F238E27FC236}">
                <a16:creationId xmlns:a16="http://schemas.microsoft.com/office/drawing/2014/main" id="{EAC0BAD5-63DC-5E6C-B21B-9DAD36C144C7}"/>
              </a:ext>
            </a:extLst>
          </p:cNvPr>
          <p:cNvSpPr>
            <a:spLocks noGrp="1"/>
          </p:cNvSpPr>
          <p:nvPr/>
        </p:nvSpPr>
        <p:spPr>
          <a:xfrm>
            <a:off x="9591675" y="3154432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sz="1275" b="1" dirty="0" err="1">
                <a:solidFill>
                  <a:srgbClr val="102131"/>
                </a:solidFill>
              </a:rPr>
              <a:t>Precíz</a:t>
            </a:r>
            <a:r>
              <a:rPr sz="1275" b="1" dirty="0">
                <a:solidFill>
                  <a:srgbClr val="102131"/>
                </a:solidFill>
              </a:rPr>
              <a:t> </a:t>
            </a:r>
            <a:r>
              <a:rPr sz="1275" b="1" dirty="0" err="1">
                <a:solidFill>
                  <a:srgbClr val="102131"/>
                </a:solidFill>
              </a:rPr>
              <a:t>munka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60" name="Téglalap 59">
            <a:extLst>
              <a:ext uri="{FF2B5EF4-FFF2-40B4-BE49-F238E27FC236}">
                <a16:creationId xmlns:a16="http://schemas.microsoft.com/office/drawing/2014/main" id="{A5251A10-39C2-0EB1-8569-7F5D23223843}"/>
              </a:ext>
            </a:extLst>
          </p:cNvPr>
          <p:cNvSpPr>
            <a:spLocks noGrp="1"/>
          </p:cNvSpPr>
          <p:nvPr/>
        </p:nvSpPr>
        <p:spPr>
          <a:xfrm>
            <a:off x="9601200" y="3554482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sz="1050" b="0" dirty="0">
                <a:solidFill>
                  <a:srgbClr val="2A3D4F"/>
                </a:solidFill>
              </a:rPr>
              <a:t>A </a:t>
            </a:r>
            <a:r>
              <a:rPr sz="1050" b="0" dirty="0" err="1">
                <a:solidFill>
                  <a:srgbClr val="2A3D4F"/>
                </a:solidFill>
              </a:rPr>
              <a:t>sáncba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vagy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bőrre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futott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anyag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köttetés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előtt</a:t>
            </a:r>
            <a:r>
              <a:rPr sz="1050" b="0" dirty="0">
                <a:solidFill>
                  <a:srgbClr val="2A3D4F"/>
                </a:solidFill>
              </a:rPr>
              <a:t> </a:t>
            </a:r>
            <a:r>
              <a:rPr sz="1050" b="0" dirty="0" err="1">
                <a:solidFill>
                  <a:srgbClr val="2A3D4F"/>
                </a:solidFill>
              </a:rPr>
              <a:t>kerüljön</a:t>
            </a:r>
            <a:r>
              <a:rPr sz="1050" b="0" dirty="0">
                <a:solidFill>
                  <a:srgbClr val="2A3D4F"/>
                </a:solidFill>
              </a:rPr>
              <a:t> le.</a:t>
            </a:r>
          </a:p>
        </p:txBody>
      </p:sp>
      <p:sp>
        <p:nvSpPr>
          <p:cNvPr id="62" name="Téglalap 61">
            <a:extLst>
              <a:ext uri="{FF2B5EF4-FFF2-40B4-BE49-F238E27FC236}">
                <a16:creationId xmlns:a16="http://schemas.microsoft.com/office/drawing/2014/main" id="{D90AF0D6-F234-C787-552C-B6FDCA2FDA8E}"/>
              </a:ext>
            </a:extLst>
          </p:cNvPr>
          <p:cNvSpPr>
            <a:spLocks noGrp="1"/>
          </p:cNvSpPr>
          <p:nvPr/>
        </p:nvSpPr>
        <p:spPr>
          <a:xfrm>
            <a:off x="9448800" y="2495550"/>
            <a:ext cx="57150" cy="2305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3" name="Ellipszis 62">
            <a:extLst>
              <a:ext uri="{FF2B5EF4-FFF2-40B4-BE49-F238E27FC236}">
                <a16:creationId xmlns:a16="http://schemas.microsoft.com/office/drawing/2014/main" id="{4F0F7EDB-09E2-79A4-B3F1-10D8F6EBDF29}"/>
              </a:ext>
            </a:extLst>
          </p:cNvPr>
          <p:cNvSpPr>
            <a:spLocks noGrp="1"/>
          </p:cNvSpPr>
          <p:nvPr/>
        </p:nvSpPr>
        <p:spPr>
          <a:xfrm>
            <a:off x="9620250" y="2667000"/>
            <a:ext cx="400050" cy="4000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4" name="Téglalap 63">
            <a:extLst>
              <a:ext uri="{FF2B5EF4-FFF2-40B4-BE49-F238E27FC236}">
                <a16:creationId xmlns:a16="http://schemas.microsoft.com/office/drawing/2014/main" id="{76EF2E69-62EF-8B52-1522-4C59886BADDE}"/>
              </a:ext>
            </a:extLst>
          </p:cNvPr>
          <p:cNvSpPr>
            <a:spLocks noGrp="1"/>
          </p:cNvSpPr>
          <p:nvPr/>
        </p:nvSpPr>
        <p:spPr>
          <a:xfrm>
            <a:off x="9620250" y="2771775"/>
            <a:ext cx="4000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200" b="1">
                <a:solidFill>
                  <a:srgbClr val="102131"/>
                </a:solidFill>
              </a:defRPr>
            </a:pPr>
            <a:r>
              <a:rPr sz="1200" b="1">
                <a:solidFill>
                  <a:srgbClr val="102131"/>
                </a:solidFill>
              </a:rPr>
              <a:t>5</a:t>
            </a: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117AC31-13F6-C397-78DF-1ADDAD595FCA}"/>
              </a:ext>
            </a:extLst>
          </p:cNvPr>
          <p:cNvSpPr>
            <a:spLocks noGrp="1"/>
          </p:cNvSpPr>
          <p:nvPr/>
        </p:nvSpPr>
        <p:spPr>
          <a:xfrm>
            <a:off x="7410450" y="3146426"/>
            <a:ext cx="1714500" cy="381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75" b="1">
                <a:solidFill>
                  <a:srgbClr val="102131"/>
                </a:solidFill>
              </a:defRPr>
            </a:pPr>
            <a:r>
              <a:rPr lang="hu-HU" sz="1275" b="1" dirty="0">
                <a:solidFill>
                  <a:srgbClr val="102131"/>
                </a:solidFill>
              </a:rPr>
              <a:t>Tökéletes felület</a:t>
            </a:r>
            <a:endParaRPr sz="1275" b="1" dirty="0">
              <a:solidFill>
                <a:srgbClr val="102131"/>
              </a:solidFill>
            </a:endParaRPr>
          </a:p>
        </p:txBody>
      </p:sp>
      <p:sp>
        <p:nvSpPr>
          <p:cNvPr id="66" name="Téglalap 65">
            <a:extLst>
              <a:ext uri="{FF2B5EF4-FFF2-40B4-BE49-F238E27FC236}">
                <a16:creationId xmlns:a16="http://schemas.microsoft.com/office/drawing/2014/main" id="{322EAE04-4BE2-2450-57C9-B4F8CAF272BA}"/>
              </a:ext>
            </a:extLst>
          </p:cNvPr>
          <p:cNvSpPr>
            <a:spLocks noGrp="1"/>
          </p:cNvSpPr>
          <p:nvPr/>
        </p:nvSpPr>
        <p:spPr>
          <a:xfrm>
            <a:off x="7416248" y="3589339"/>
            <a:ext cx="1714500" cy="1028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050" b="0">
                <a:solidFill>
                  <a:srgbClr val="2A3D4F"/>
                </a:solidFill>
              </a:defRPr>
            </a:pPr>
            <a:r>
              <a:rPr lang="hu-HU" sz="1050" b="0" dirty="0">
                <a:solidFill>
                  <a:srgbClr val="2A3D4F"/>
                </a:solidFill>
              </a:rPr>
              <a:t>Egyenletes, vékony anyagfelvitel.</a:t>
            </a:r>
            <a:endParaRPr sz="1050" b="0" dirty="0">
              <a:solidFill>
                <a:srgbClr val="2A3D4F"/>
              </a:solidFill>
            </a:endParaRPr>
          </a:p>
        </p:txBody>
      </p:sp>
      <p:sp>
        <p:nvSpPr>
          <p:cNvPr id="67" name="Téglalap: lekerekített 66">
            <a:extLst>
              <a:ext uri="{FF2B5EF4-FFF2-40B4-BE49-F238E27FC236}">
                <a16:creationId xmlns:a16="http://schemas.microsoft.com/office/drawing/2014/main" id="{1CC768CB-D561-7AFA-240E-0C7926822FBE}"/>
              </a:ext>
            </a:extLst>
          </p:cNvPr>
          <p:cNvSpPr>
            <a:spLocks noGrp="1"/>
          </p:cNvSpPr>
          <p:nvPr/>
        </p:nvSpPr>
        <p:spPr>
          <a:xfrm>
            <a:off x="609600" y="1762125"/>
            <a:ext cx="5334000" cy="428625"/>
          </a:xfrm>
          <a:prstGeom prst="roundRect">
            <a:avLst>
              <a:gd name="adj" fmla="val 5882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8" name="Téglalap 67">
            <a:extLst>
              <a:ext uri="{FF2B5EF4-FFF2-40B4-BE49-F238E27FC236}">
                <a16:creationId xmlns:a16="http://schemas.microsoft.com/office/drawing/2014/main" id="{20A9C2FD-1A76-1055-BDE0-27EB9EA07830}"/>
              </a:ext>
            </a:extLst>
          </p:cNvPr>
          <p:cNvSpPr>
            <a:spLocks noGrp="1"/>
          </p:cNvSpPr>
          <p:nvPr/>
        </p:nvSpPr>
        <p:spPr>
          <a:xfrm>
            <a:off x="600075" y="1750529"/>
            <a:ext cx="57150" cy="440221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9" name="Téglalap 68">
            <a:extLst>
              <a:ext uri="{FF2B5EF4-FFF2-40B4-BE49-F238E27FC236}">
                <a16:creationId xmlns:a16="http://schemas.microsoft.com/office/drawing/2014/main" id="{678B32B7-D57C-DA86-B172-C925C984BD95}"/>
              </a:ext>
            </a:extLst>
          </p:cNvPr>
          <p:cNvSpPr>
            <a:spLocks noGrp="1"/>
          </p:cNvSpPr>
          <p:nvPr/>
        </p:nvSpPr>
        <p:spPr>
          <a:xfrm>
            <a:off x="735082" y="1863690"/>
            <a:ext cx="4914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lang="hu-HU" sz="1350" b="1" dirty="0">
                <a:solidFill>
                  <a:srgbClr val="102131"/>
                </a:solidFill>
              </a:rPr>
              <a:t>A megfelelő előkészítés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71" name="Téglalap: lekerekített 70">
            <a:extLst>
              <a:ext uri="{FF2B5EF4-FFF2-40B4-BE49-F238E27FC236}">
                <a16:creationId xmlns:a16="http://schemas.microsoft.com/office/drawing/2014/main" id="{7A6908AD-C504-D6B7-A88D-9499C8B53468}"/>
              </a:ext>
            </a:extLst>
          </p:cNvPr>
          <p:cNvSpPr>
            <a:spLocks noGrp="1"/>
          </p:cNvSpPr>
          <p:nvPr/>
        </p:nvSpPr>
        <p:spPr>
          <a:xfrm>
            <a:off x="590550" y="4961732"/>
            <a:ext cx="5334000" cy="334168"/>
          </a:xfrm>
          <a:prstGeom prst="roundRect">
            <a:avLst>
              <a:gd name="adj" fmla="val 5882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2" name="Téglalap 71">
            <a:extLst>
              <a:ext uri="{FF2B5EF4-FFF2-40B4-BE49-F238E27FC236}">
                <a16:creationId xmlns:a16="http://schemas.microsoft.com/office/drawing/2014/main" id="{8B86B097-1377-1DF3-A7C6-E9F544086317}"/>
              </a:ext>
            </a:extLst>
          </p:cNvPr>
          <p:cNvSpPr>
            <a:spLocks noGrp="1"/>
          </p:cNvSpPr>
          <p:nvPr/>
        </p:nvSpPr>
        <p:spPr>
          <a:xfrm>
            <a:off x="600075" y="4972050"/>
            <a:ext cx="57150" cy="334168"/>
          </a:xfrm>
          <a:prstGeom prst="rect">
            <a:avLst/>
          </a:prstGeom>
          <a:solidFill>
            <a:srgbClr val="F2C57C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3" name="Téglalap 72">
            <a:extLst>
              <a:ext uri="{FF2B5EF4-FFF2-40B4-BE49-F238E27FC236}">
                <a16:creationId xmlns:a16="http://schemas.microsoft.com/office/drawing/2014/main" id="{8870352F-6336-4F68-8CBE-B837EFCF8D76}"/>
              </a:ext>
            </a:extLst>
          </p:cNvPr>
          <p:cNvSpPr>
            <a:spLocks noGrp="1"/>
          </p:cNvSpPr>
          <p:nvPr/>
        </p:nvSpPr>
        <p:spPr>
          <a:xfrm>
            <a:off x="741708" y="5038725"/>
            <a:ext cx="4914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lang="hu-HU" sz="1350" b="1" dirty="0">
                <a:solidFill>
                  <a:srgbClr val="102131"/>
                </a:solidFill>
              </a:rPr>
              <a:t>Megfelelő eszközhasználat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74" name="Téglalap 73">
            <a:extLst>
              <a:ext uri="{FF2B5EF4-FFF2-40B4-BE49-F238E27FC236}">
                <a16:creationId xmlns:a16="http://schemas.microsoft.com/office/drawing/2014/main" id="{89F60C19-2474-7689-1A8E-9F8EC3CDCD09}"/>
              </a:ext>
            </a:extLst>
          </p:cNvPr>
          <p:cNvSpPr>
            <a:spLocks noGrp="1"/>
          </p:cNvSpPr>
          <p:nvPr/>
        </p:nvSpPr>
        <p:spPr>
          <a:xfrm>
            <a:off x="7410450" y="5684148"/>
            <a:ext cx="1141758" cy="259452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lang="hu-HU" sz="1125" b="0" dirty="0">
                <a:solidFill>
                  <a:srgbClr val="2A3D4F"/>
                </a:solidFill>
                <a:sym typeface="Symbol" panose="05050102010706020507" pitchFamily="18" charset="2"/>
              </a:rPr>
              <a:t>Erős UV-lámpa</a:t>
            </a:r>
            <a:endParaRPr sz="1125" b="0" dirty="0">
              <a:solidFill>
                <a:srgbClr val="2A3D4F"/>
              </a:solidFill>
            </a:endParaRPr>
          </a:p>
        </p:txBody>
      </p:sp>
      <p:pic>
        <p:nvPicPr>
          <p:cNvPr id="77" name="Ábra 76" descr="Nyíl: forgatás jobbra körvonalas">
            <a:extLst>
              <a:ext uri="{FF2B5EF4-FFF2-40B4-BE49-F238E27FC236}">
                <a16:creationId xmlns:a16="http://schemas.microsoft.com/office/drawing/2014/main" id="{73763B24-B5D9-3A6B-066A-7A7D99B4C5B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14500" y="586030"/>
            <a:ext cx="914400" cy="914400"/>
          </a:xfrm>
          <a:prstGeom prst="rect">
            <a:avLst/>
          </a:prstGeom>
        </p:spPr>
      </p:pic>
      <p:pic>
        <p:nvPicPr>
          <p:cNvPr id="79" name="Kép 78">
            <a:extLst>
              <a:ext uri="{FF2B5EF4-FFF2-40B4-BE49-F238E27FC236}">
                <a16:creationId xmlns:a16="http://schemas.microsoft.com/office/drawing/2014/main" id="{C6110F79-A720-CB96-3070-14336BFC00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6397" y="5465154"/>
            <a:ext cx="2007960" cy="1183296"/>
          </a:xfrm>
          <a:prstGeom prst="rect">
            <a:avLst/>
          </a:prstGeom>
        </p:spPr>
      </p:pic>
      <p:pic>
        <p:nvPicPr>
          <p:cNvPr id="81" name="Kép 80">
            <a:extLst>
              <a:ext uri="{FF2B5EF4-FFF2-40B4-BE49-F238E27FC236}">
                <a16:creationId xmlns:a16="http://schemas.microsoft.com/office/drawing/2014/main" id="{3C1A7F11-C8F1-02B6-3B51-9E0C846C2D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4167" y="5457032"/>
            <a:ext cx="2005758" cy="1182727"/>
          </a:xfrm>
          <a:prstGeom prst="rect">
            <a:avLst/>
          </a:prstGeom>
        </p:spPr>
      </p:pic>
      <p:pic>
        <p:nvPicPr>
          <p:cNvPr id="83" name="Kép 82">
            <a:extLst>
              <a:ext uri="{FF2B5EF4-FFF2-40B4-BE49-F238E27FC236}">
                <a16:creationId xmlns:a16="http://schemas.microsoft.com/office/drawing/2014/main" id="{6730E447-D2FC-41F4-2310-3A5CF43944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42" y="5473592"/>
            <a:ext cx="2005758" cy="1182727"/>
          </a:xfrm>
          <a:prstGeom prst="rect">
            <a:avLst/>
          </a:prstGeom>
        </p:spPr>
      </p:pic>
      <p:sp>
        <p:nvSpPr>
          <p:cNvPr id="87" name="Szövegdoboz 86">
            <a:extLst>
              <a:ext uri="{FF2B5EF4-FFF2-40B4-BE49-F238E27FC236}">
                <a16:creationId xmlns:a16="http://schemas.microsoft.com/office/drawing/2014/main" id="{9EE40244-F429-5A6F-3AAC-62CC093A2762}"/>
              </a:ext>
            </a:extLst>
          </p:cNvPr>
          <p:cNvSpPr txBox="1"/>
          <p:nvPr/>
        </p:nvSpPr>
        <p:spPr>
          <a:xfrm>
            <a:off x="949857" y="5655573"/>
            <a:ext cx="171450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/>
              <a:t>Előkészítés során éles bőrfeltoló használata</a:t>
            </a:r>
          </a:p>
        </p:txBody>
      </p:sp>
      <p:sp>
        <p:nvSpPr>
          <p:cNvPr id="89" name="Szövegdoboz 88">
            <a:extLst>
              <a:ext uri="{FF2B5EF4-FFF2-40B4-BE49-F238E27FC236}">
                <a16:creationId xmlns:a16="http://schemas.microsoft.com/office/drawing/2014/main" id="{3C1F4CF1-798F-1A7D-5F32-08467B0A770E}"/>
              </a:ext>
            </a:extLst>
          </p:cNvPr>
          <p:cNvSpPr txBox="1"/>
          <p:nvPr/>
        </p:nvSpPr>
        <p:spPr>
          <a:xfrm>
            <a:off x="3051313" y="5649457"/>
            <a:ext cx="190997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/>
              <a:t>A bőrfeltolót 45 fokos szögben tartsuk használat közben </a:t>
            </a:r>
          </a:p>
        </p:txBody>
      </p:sp>
      <p:pic>
        <p:nvPicPr>
          <p:cNvPr id="91" name="Kép 90">
            <a:extLst>
              <a:ext uri="{FF2B5EF4-FFF2-40B4-BE49-F238E27FC236}">
                <a16:creationId xmlns:a16="http://schemas.microsoft.com/office/drawing/2014/main" id="{3A559CB3-18B4-BCC7-C180-A318E02EC7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2438" y="5473592"/>
            <a:ext cx="57150" cy="1174858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</p:pic>
      <p:pic>
        <p:nvPicPr>
          <p:cNvPr id="93" name="Kép 92">
            <a:extLst>
              <a:ext uri="{FF2B5EF4-FFF2-40B4-BE49-F238E27FC236}">
                <a16:creationId xmlns:a16="http://schemas.microsoft.com/office/drawing/2014/main" id="{8E11C7CB-CFC0-AEF6-2D32-A854A06FB45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91754" y="5473592"/>
            <a:ext cx="54869" cy="1176630"/>
          </a:xfrm>
          <a:prstGeom prst="rect">
            <a:avLst/>
          </a:prstGeom>
        </p:spPr>
      </p:pic>
      <p:sp>
        <p:nvSpPr>
          <p:cNvPr id="95" name="Szövegdoboz 94">
            <a:extLst>
              <a:ext uri="{FF2B5EF4-FFF2-40B4-BE49-F238E27FC236}">
                <a16:creationId xmlns:a16="http://schemas.microsoft.com/office/drawing/2014/main" id="{878F06E0-A053-420D-8207-F30EAECF76F5}"/>
              </a:ext>
            </a:extLst>
          </p:cNvPr>
          <p:cNvSpPr txBox="1"/>
          <p:nvPr/>
        </p:nvSpPr>
        <p:spPr>
          <a:xfrm>
            <a:off x="5129735" y="5629274"/>
            <a:ext cx="1549361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u-HU" sz="1050" dirty="0"/>
              <a:t>A géllakk felviteléhez „0”-s ecset használata</a:t>
            </a:r>
          </a:p>
        </p:txBody>
      </p:sp>
      <p:pic>
        <p:nvPicPr>
          <p:cNvPr id="97" name="Kép 96">
            <a:extLst>
              <a:ext uri="{FF2B5EF4-FFF2-40B4-BE49-F238E27FC236}">
                <a16:creationId xmlns:a16="http://schemas.microsoft.com/office/drawing/2014/main" id="{CA5E9CC4-A03D-CFAA-F290-EF5E6319F2E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296150" y="5504519"/>
            <a:ext cx="45719" cy="1151041"/>
          </a:xfrm>
          <a:prstGeom prst="rect">
            <a:avLst/>
          </a:prstGeom>
        </p:spPr>
      </p:pic>
      <p:pic>
        <p:nvPicPr>
          <p:cNvPr id="99" name="Kép 98">
            <a:extLst>
              <a:ext uri="{FF2B5EF4-FFF2-40B4-BE49-F238E27FC236}">
                <a16:creationId xmlns:a16="http://schemas.microsoft.com/office/drawing/2014/main" id="{F228AD4D-730D-5DB7-9A9F-718DD1BB252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76550" y="5467631"/>
            <a:ext cx="42676" cy="1152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98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7" grpId="0" animBg="1"/>
      <p:bldP spid="48" grpId="0" animBg="1"/>
      <p:bldP spid="53" grpId="0" animBg="1"/>
      <p:bldP spid="54" grpId="0" animBg="1"/>
      <p:bldP spid="59" grpId="0" animBg="1"/>
      <p:bldP spid="60" grpId="0" animBg="1"/>
      <p:bldP spid="65" grpId="0" animBg="1"/>
      <p:bldP spid="66" grpId="0" animBg="1"/>
      <p:bldP spid="69" grpId="0" animBg="1"/>
      <p:bldP spid="73" grpId="0" animBg="1"/>
      <p:bldP spid="74" grpId="0" animBg="1"/>
      <p:bldP spid="87" grpId="0"/>
      <p:bldP spid="89" grpId="0"/>
      <p:bldP spid="9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C5AABF9-3E55-F3A8-9BA6-23573044A5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lide Number Placeholder 5">
            <a:extLst>
              <a:ext uri="{FF2B5EF4-FFF2-40B4-BE49-F238E27FC236}">
                <a16:creationId xmlns:a16="http://schemas.microsoft.com/office/drawing/2014/main" id="{5E44D93B-23B0-1119-E7FE-FE1DEBBD345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8A538159-30C0-6B19-BB44-04C7B91454E5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58815554-584A-ED27-DE04-D1279A0C1DC5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5AAD9E1-8169-B876-64D9-9A15094E4BC5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C7915735-0CFB-069F-A6E5-6EA6211FC29F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A2855046-5212-93F9-2F21-FCD48134E4C4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652C74BB-83B5-CB60-4EEB-38989C64DFDB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chemeClr val="accent5">
              <a:lumMod val="75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009A3899-CED0-F9DF-E449-115708D60B40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7CC495DD-940D-6CFA-878B-F63B2DE7903D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A0ECA7D-C445-36FF-72BD-402A71D59144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90F61DE-B3E0-9D3E-C464-3D2E8C382658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C610FE64-B9B7-436E-825F-6FAC862E62FE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9C749551-5496-BF16-E39C-108FBED79C22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6A2F328F-781F-D2CF-78C3-97E33BD51846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6DC87FE-7198-4E41-51A4-EF1D97B28FF1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62919AD4-D409-3420-510A-FB1AFC2D745B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898B4DEC-4453-D1E6-C9D0-65F4B9009E2E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15592FA1-95B7-FFB4-A8ED-D42D2FB7FF51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70549350-7527-3361-9BF6-ACDE799D1C15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1FC98A9B-8126-4EB9-D32B-5A3BEF88D909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65B45B0E-D448-9BF2-6C9D-AF7F698326A7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1BCBD693-49A8-5902-8347-227EBD881F78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B2354D42-DCCD-89FA-5431-3D7AA814B8C2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9DAAEE77-F1A8-CC2A-9469-BF7898076F26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FA6B5895-3DF3-728E-209E-371B489B8A42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65A5FC2-BACD-EA0E-812A-D58767840AEF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60A3888-E289-18E9-6B59-02EB9BB1D973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D91F7047-B972-EBC5-5AE9-E3869AC862FD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B97743DF-7D79-3182-8E7F-7F387A9D4AF0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C6062506-5112-30AD-8282-106D0AA4E0F7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3AC157CA-D1FD-932B-5F03-42BC5906438B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7496CD42-9AAD-1166-5E5A-39B6CD3E3DF4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CDC9ECC6-ABED-4C8C-451E-EA8F56B36A1A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KÖRMÖS SZAKMAI TANANYAG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9A0E4C95-F371-DA61-751D-6F17FAA20E05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01 / 15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E9AA6B23-85B8-4185-9944-EEA7ABA9A4FA}"/>
              </a:ext>
            </a:extLst>
          </p:cNvPr>
          <p:cNvSpPr>
            <a:spLocks noGrp="1"/>
          </p:cNvSpPr>
          <p:nvPr/>
        </p:nvSpPr>
        <p:spPr>
          <a:xfrm>
            <a:off x="4955177" y="1314450"/>
            <a:ext cx="6722473" cy="4667250"/>
          </a:xfrm>
          <a:prstGeom prst="roundRect">
            <a:avLst>
              <a:gd name="adj" fmla="val 2920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Téglalap 49">
            <a:extLst>
              <a:ext uri="{FF2B5EF4-FFF2-40B4-BE49-F238E27FC236}">
                <a16:creationId xmlns:a16="http://schemas.microsoft.com/office/drawing/2014/main" id="{1CA60549-86ED-82D1-48FA-7F0383A8B248}"/>
              </a:ext>
            </a:extLst>
          </p:cNvPr>
          <p:cNvSpPr>
            <a:spLocks noGrp="1"/>
          </p:cNvSpPr>
          <p:nvPr/>
        </p:nvSpPr>
        <p:spPr>
          <a:xfrm>
            <a:off x="4955177" y="1325005"/>
            <a:ext cx="609600" cy="47625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1" name="Kép 50">
            <a:extLst>
              <a:ext uri="{FF2B5EF4-FFF2-40B4-BE49-F238E27FC236}">
                <a16:creationId xmlns:a16="http://schemas.microsoft.com/office/drawing/2014/main" id="{583483EC-BF2F-0BBE-EAFC-C44C0DEC1B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" t="21119" r="-1326" b="9014"/>
          <a:stretch>
            <a:fillRect/>
          </a:stretch>
        </p:blipFill>
        <p:spPr>
          <a:xfrm>
            <a:off x="5117918" y="1362075"/>
            <a:ext cx="6464482" cy="4516437"/>
          </a:xfrm>
          <a:prstGeom prst="roundRect">
            <a:avLst/>
          </a:prstGeom>
        </p:spPr>
      </p:pic>
      <p:sp>
        <p:nvSpPr>
          <p:cNvPr id="52" name="Téglalap: lekerekített 51">
            <a:extLst>
              <a:ext uri="{FF2B5EF4-FFF2-40B4-BE49-F238E27FC236}">
                <a16:creationId xmlns:a16="http://schemas.microsoft.com/office/drawing/2014/main" id="{DFA07A63-CBBB-BBCB-DDB3-71C981EBC432}"/>
              </a:ext>
            </a:extLst>
          </p:cNvPr>
          <p:cNvSpPr>
            <a:spLocks noGrp="1"/>
          </p:cNvSpPr>
          <p:nvPr/>
        </p:nvSpPr>
        <p:spPr>
          <a:xfrm>
            <a:off x="1096464" y="4724400"/>
            <a:ext cx="4762500" cy="685800"/>
          </a:xfrm>
          <a:prstGeom prst="roundRect">
            <a:avLst>
              <a:gd name="adj" fmla="val 11111"/>
            </a:avLst>
          </a:prstGeom>
          <a:solidFill>
            <a:schemeClr val="accent5">
              <a:lumMod val="50000"/>
            </a:scheme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3" name="Téglalap 52">
            <a:extLst>
              <a:ext uri="{FF2B5EF4-FFF2-40B4-BE49-F238E27FC236}">
                <a16:creationId xmlns:a16="http://schemas.microsoft.com/office/drawing/2014/main" id="{D3D4DF6A-6AE6-86AE-0189-16F014D1C290}"/>
              </a:ext>
            </a:extLst>
          </p:cNvPr>
          <p:cNvSpPr>
            <a:spLocks noGrp="1"/>
          </p:cNvSpPr>
          <p:nvPr/>
        </p:nvSpPr>
        <p:spPr>
          <a:xfrm>
            <a:off x="1216954" y="4893518"/>
            <a:ext cx="4370751" cy="825058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75" b="1">
                <a:solidFill>
                  <a:srgbClr val="FFFFFF"/>
                </a:solidFill>
              </a:defRPr>
            </a:pPr>
            <a:r>
              <a:rPr lang="hu-HU" sz="1600" b="1" dirty="0">
                <a:solidFill>
                  <a:srgbClr val="FFFFFF"/>
                </a:solidFill>
              </a:rPr>
              <a:t>Köszönöm a figyelmet!</a:t>
            </a:r>
            <a:endParaRPr sz="16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3696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F320A718-E598-4EA4-A017-6D774F145E77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B04954F-D305-41CB-97E7-BEB118AA55AE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D39B99A9-94A7-4CFE-B214-7A04B31FE865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771AA19-59E3-41D9-94CE-594194AEA352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6EEA0E36-9786-40E2-AB67-1F114FCF52DD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C51A5BEF-D2DB-48D1-B558-5EE91BAFB7E6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6098B782-0464-4822-8FD7-3315AA87982F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6A17BAA7-2158-4579-ABC8-77F04C4EBB2B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35CE31D-6001-45A1-BFA7-FABB103E4A3C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3B0B0D74-B901-4BD3-B9F6-EE323AEF3B45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916CA480-1FA9-4E1A-8412-4AF3494347A6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81E4A578-9E52-493C-9E08-0782B04B380F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262C9BA-C36C-4191-86CD-91EE37DE6BEE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71B73A1-A193-40C3-82BA-F3E9CDA23758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B6AA81E8-0292-4055-BF1E-3E51601234DC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C22D03D9-FF6A-4A67-99D9-7EF231F16265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434164E9-5DE1-4AD4-9EC8-739827598B44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7244B241-C653-4952-AF27-810D3E51BA55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103D7B4B-A918-400D-938B-8893E057784A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6D91A3E4-4BF3-43C4-AB5C-3DE8AD7E8206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5CA11525-456E-4E38-BEF4-0CFA77E230F3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49498C35-5DB8-44A3-B182-BF6156E038FF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39450968-FB34-4014-9F6D-8E7A0E40B3B5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056F7EC6-E0ED-42A1-AA12-E63A7457DF0E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7951B3AF-80AC-4713-956A-98B9A31799A0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AE7763AE-D7B8-4416-81AD-4C73E813EBC5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9002764B-EE62-49C3-95C6-C0F568941C00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C3761FBC-8CB5-4C65-A94F-5A158E846EFB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C602E893-A365-429D-9910-6D593CD3863A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40DCD59E-8A99-435B-874F-3CF0DDD70E0E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E767D6E0-621F-40C5-A84D-71FCBB1536AB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C63629B2-E49F-4D38-8C8C-301EA944FC06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DIAGNOSZTIKAI LOGIKA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ED397838-6616-4966-B6CC-011030F633CE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02 / 15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7F44830F-68E3-476E-890F-893918126048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53721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A tünetből indulj ki, ne a megszokásból</a:t>
            </a:r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EC342DD6-FE3A-4682-91E6-55867D55D134}"/>
              </a:ext>
            </a:extLst>
          </p:cNvPr>
          <p:cNvSpPr>
            <a:spLocks noGrp="1"/>
          </p:cNvSpPr>
          <p:nvPr/>
        </p:nvSpPr>
        <p:spPr>
          <a:xfrm>
            <a:off x="1590675" y="1581150"/>
            <a:ext cx="4448175" cy="628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tartós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lang="hu-HU" sz="1200" b="0" dirty="0">
                <a:solidFill>
                  <a:srgbClr val="2A3D4F"/>
                </a:solidFill>
              </a:rPr>
              <a:t>korrekció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kulcsa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az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hogy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hiba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helyét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az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anyag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viselkedését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és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vendégterhelést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egyszerre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értelmezd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F00E3DFE-24D1-4562-93FA-B210A81A9A1D}"/>
              </a:ext>
            </a:extLst>
          </p:cNvPr>
          <p:cNvSpPr>
            <a:spLocks noGrp="1"/>
          </p:cNvSpPr>
          <p:nvPr/>
        </p:nvSpPr>
        <p:spPr>
          <a:xfrm>
            <a:off x="609600" y="2476500"/>
            <a:ext cx="4953000" cy="2057400"/>
          </a:xfrm>
          <a:prstGeom prst="roundRect">
            <a:avLst>
              <a:gd name="adj" fmla="val 3704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B84C5365-11E4-4087-9C5B-80EC54E29B63}"/>
              </a:ext>
            </a:extLst>
          </p:cNvPr>
          <p:cNvSpPr>
            <a:spLocks noGrp="1"/>
          </p:cNvSpPr>
          <p:nvPr/>
        </p:nvSpPr>
        <p:spPr>
          <a:xfrm>
            <a:off x="609600" y="2476500"/>
            <a:ext cx="57150" cy="2057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39621F38-2C32-4CB7-8F98-503D62C9C4C6}"/>
              </a:ext>
            </a:extLst>
          </p:cNvPr>
          <p:cNvSpPr>
            <a:spLocks noGrp="1"/>
          </p:cNvSpPr>
          <p:nvPr/>
        </p:nvSpPr>
        <p:spPr>
          <a:xfrm>
            <a:off x="819150" y="2647950"/>
            <a:ext cx="4533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Diagnosztikai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sorrend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1C1BAE8C-2871-4E67-A145-A6A2AE552369}"/>
              </a:ext>
            </a:extLst>
          </p:cNvPr>
          <p:cNvSpPr>
            <a:spLocks noGrp="1"/>
          </p:cNvSpPr>
          <p:nvPr/>
        </p:nvSpPr>
        <p:spPr>
          <a:xfrm>
            <a:off x="819150" y="3009900"/>
            <a:ext cx="4533900" cy="1352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1. </a:t>
            </a:r>
            <a:r>
              <a:rPr sz="1125" b="0" dirty="0" err="1">
                <a:solidFill>
                  <a:srgbClr val="2A3D4F"/>
                </a:solidFill>
              </a:rPr>
              <a:t>Nézd</a:t>
            </a:r>
            <a:r>
              <a:rPr sz="1125" b="0" dirty="0">
                <a:solidFill>
                  <a:srgbClr val="2A3D4F"/>
                </a:solidFill>
              </a:rPr>
              <a:t> meg, </a:t>
            </a:r>
            <a:r>
              <a:rPr sz="1125" b="0" dirty="0" err="1">
                <a:solidFill>
                  <a:srgbClr val="2A3D4F"/>
                </a:solidFill>
              </a:rPr>
              <a:t>hol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jelentkezik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hiba</a:t>
            </a:r>
            <a:r>
              <a:rPr sz="1125" b="0" dirty="0">
                <a:solidFill>
                  <a:srgbClr val="2A3D4F"/>
                </a:solidFill>
              </a:rPr>
              <a:t>: </a:t>
            </a:r>
            <a:r>
              <a:rPr sz="1125" b="0" dirty="0" err="1">
                <a:solidFill>
                  <a:srgbClr val="2A3D4F"/>
                </a:solidFill>
              </a:rPr>
              <a:t>szabad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szél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középmező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körömsánc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teljes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felület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2. </a:t>
            </a:r>
            <a:r>
              <a:rPr sz="1125" b="0" dirty="0" err="1">
                <a:solidFill>
                  <a:srgbClr val="2A3D4F"/>
                </a:solidFill>
              </a:rPr>
              <a:t>Döntsd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tapadási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rugalmassági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pigmentáltsági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kötési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probléma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látható</a:t>
            </a:r>
            <a:r>
              <a:rPr sz="1125" b="0" dirty="0">
                <a:solidFill>
                  <a:srgbClr val="2A3D4F"/>
                </a:solidFill>
              </a:rPr>
              <a:t>-e.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3. </a:t>
            </a:r>
            <a:r>
              <a:rPr sz="1125" b="0" dirty="0" err="1">
                <a:solidFill>
                  <a:srgbClr val="2A3D4F"/>
                </a:solidFill>
              </a:rPr>
              <a:t>Vizsgáld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körömlemez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állapotát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körömforma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mechanikai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terhelését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4. </a:t>
            </a:r>
            <a:r>
              <a:rPr sz="1125" b="0" dirty="0" err="1">
                <a:solidFill>
                  <a:srgbClr val="2A3D4F"/>
                </a:solidFill>
              </a:rPr>
              <a:t>Ellenőrizd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anyagvastagságot</a:t>
            </a:r>
            <a:r>
              <a:rPr sz="1125" b="0" dirty="0">
                <a:solidFill>
                  <a:srgbClr val="2A3D4F"/>
                </a:solidFill>
              </a:rPr>
              <a:t>, a </a:t>
            </a:r>
            <a:r>
              <a:rPr sz="1125" b="0" dirty="0" err="1">
                <a:solidFill>
                  <a:srgbClr val="2A3D4F"/>
                </a:solidFill>
              </a:rPr>
              <a:t>lámpát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köttetési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fegyelmet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5. </a:t>
            </a:r>
            <a:r>
              <a:rPr sz="1125" b="0" dirty="0" err="1">
                <a:solidFill>
                  <a:srgbClr val="2A3D4F"/>
                </a:solidFill>
              </a:rPr>
              <a:t>Zárd</a:t>
            </a:r>
            <a:r>
              <a:rPr sz="1125" b="0" dirty="0">
                <a:solidFill>
                  <a:srgbClr val="2A3D4F"/>
                </a:solidFill>
              </a:rPr>
              <a:t> le a </a:t>
            </a:r>
            <a:r>
              <a:rPr sz="1125" b="0" dirty="0" err="1">
                <a:solidFill>
                  <a:srgbClr val="2A3D4F"/>
                </a:solidFill>
              </a:rPr>
              <a:t>diagnózist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vendégtájékoztatással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célzott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megelőzéssel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55018FDD-C8B1-4342-90DA-E95A0E6BF6A7}"/>
              </a:ext>
            </a:extLst>
          </p:cNvPr>
          <p:cNvSpPr>
            <a:spLocks noGrp="1"/>
          </p:cNvSpPr>
          <p:nvPr/>
        </p:nvSpPr>
        <p:spPr>
          <a:xfrm>
            <a:off x="609600" y="4705350"/>
            <a:ext cx="4953000" cy="1524000"/>
          </a:xfrm>
          <a:prstGeom prst="roundRect">
            <a:avLst>
              <a:gd name="adj" fmla="val 5000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0203A5C2-708F-4291-8536-88EA8FCD53B2}"/>
              </a:ext>
            </a:extLst>
          </p:cNvPr>
          <p:cNvSpPr>
            <a:spLocks noGrp="1"/>
          </p:cNvSpPr>
          <p:nvPr/>
        </p:nvSpPr>
        <p:spPr>
          <a:xfrm>
            <a:off x="609600" y="4705350"/>
            <a:ext cx="57150" cy="152400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AC035542-A60C-4E70-9A15-835E142F7B17}"/>
              </a:ext>
            </a:extLst>
          </p:cNvPr>
          <p:cNvSpPr>
            <a:spLocks noGrp="1"/>
          </p:cNvSpPr>
          <p:nvPr/>
        </p:nvSpPr>
        <p:spPr>
          <a:xfrm>
            <a:off x="819150" y="4876800"/>
            <a:ext cx="45339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Hibacsoportok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C87E578B-42E2-41A4-B578-7C14EE9CE985}"/>
              </a:ext>
            </a:extLst>
          </p:cNvPr>
          <p:cNvSpPr>
            <a:spLocks noGrp="1"/>
          </p:cNvSpPr>
          <p:nvPr/>
        </p:nvSpPr>
        <p:spPr>
          <a:xfrm>
            <a:off x="819150" y="5238750"/>
            <a:ext cx="4533900" cy="819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fontScale="93935" lnSpcReduction="10000"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Tapadás</a:t>
            </a:r>
            <a:r>
              <a:rPr sz="1125" b="0" dirty="0">
                <a:solidFill>
                  <a:srgbClr val="2A3D4F"/>
                </a:solidFill>
              </a:rPr>
              <a:t>: </a:t>
            </a:r>
            <a:r>
              <a:rPr sz="1125" b="0" dirty="0" err="1">
                <a:solidFill>
                  <a:srgbClr val="2A3D4F"/>
                </a:solidFill>
              </a:rPr>
              <a:t>lepattogás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felválás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peremképződés</a:t>
            </a:r>
            <a:endParaRPr sz="1125" b="0" dirty="0">
              <a:solidFill>
                <a:srgbClr val="2A3D4F"/>
              </a:solidFill>
            </a:endParaRP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Rugalmasság</a:t>
            </a:r>
            <a:r>
              <a:rPr sz="1125" b="0" dirty="0">
                <a:solidFill>
                  <a:srgbClr val="2A3D4F"/>
                </a:solidFill>
              </a:rPr>
              <a:t>: </a:t>
            </a:r>
            <a:r>
              <a:rPr sz="1125" b="0" dirty="0" err="1">
                <a:solidFill>
                  <a:srgbClr val="2A3D4F"/>
                </a:solidFill>
              </a:rPr>
              <a:t>repedezés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anyagkompatibilitás</a:t>
            </a:r>
            <a:endParaRPr sz="1125" b="0" dirty="0">
              <a:solidFill>
                <a:srgbClr val="2A3D4F"/>
              </a:solidFill>
            </a:endParaRP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Pigment / </a:t>
            </a:r>
            <a:r>
              <a:rPr sz="1125" b="0" dirty="0" err="1">
                <a:solidFill>
                  <a:srgbClr val="2A3D4F"/>
                </a:solidFill>
              </a:rPr>
              <a:t>felület</a:t>
            </a:r>
            <a:r>
              <a:rPr sz="1125" b="0" dirty="0">
                <a:solidFill>
                  <a:srgbClr val="2A3D4F"/>
                </a:solidFill>
              </a:rPr>
              <a:t>: </a:t>
            </a:r>
            <a:r>
              <a:rPr sz="1125" b="0" dirty="0" err="1">
                <a:solidFill>
                  <a:srgbClr val="2A3D4F"/>
                </a:solidFill>
              </a:rPr>
              <a:t>foltosság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kifakulás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elszíneződés</a:t>
            </a:r>
            <a:endParaRPr sz="1125" b="0" dirty="0">
              <a:solidFill>
                <a:srgbClr val="2A3D4F"/>
              </a:solidFill>
            </a:endParaRP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Kötés</a:t>
            </a:r>
            <a:r>
              <a:rPr sz="1125" b="0" dirty="0">
                <a:solidFill>
                  <a:srgbClr val="2A3D4F"/>
                </a:solidFill>
              </a:rPr>
              <a:t> / UV: </a:t>
            </a:r>
            <a:r>
              <a:rPr sz="1125" b="0" dirty="0" err="1">
                <a:solidFill>
                  <a:srgbClr val="2A3D4F"/>
                </a:solidFill>
              </a:rPr>
              <a:t>kitörés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ráncosodás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alulkötés</a:t>
            </a:r>
            <a:endParaRPr sz="1125" b="0" dirty="0">
              <a:solidFill>
                <a:srgbClr val="2A3D4F"/>
              </a:solidFill>
            </a:endParaRP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Körömlemez-védelem</a:t>
            </a:r>
            <a:r>
              <a:rPr sz="1125" b="0" dirty="0">
                <a:solidFill>
                  <a:srgbClr val="2A3D4F"/>
                </a:solidFill>
              </a:rPr>
              <a:t>: </a:t>
            </a:r>
            <a:r>
              <a:rPr sz="1125" b="0" dirty="0" err="1">
                <a:solidFill>
                  <a:srgbClr val="2A3D4F"/>
                </a:solidFill>
              </a:rPr>
              <a:t>reszelési</a:t>
            </a:r>
            <a:r>
              <a:rPr sz="1125" b="0" dirty="0">
                <a:solidFill>
                  <a:srgbClr val="2A3D4F"/>
                </a:solidFill>
              </a:rPr>
              <a:t> trauma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megelőzés</a:t>
            </a:r>
            <a:endParaRPr sz="1125" b="0" dirty="0">
              <a:solidFill>
                <a:srgbClr val="2A3D4F"/>
              </a:solidFill>
            </a:endParaRP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017A161B-89A0-4A63-85C5-D760770E812F}"/>
              </a:ext>
            </a:extLst>
          </p:cNvPr>
          <p:cNvSpPr>
            <a:spLocks noGrp="1"/>
          </p:cNvSpPr>
          <p:nvPr/>
        </p:nvSpPr>
        <p:spPr>
          <a:xfrm>
            <a:off x="6229350" y="857250"/>
            <a:ext cx="5448300" cy="3200400"/>
          </a:xfrm>
          <a:prstGeom prst="roundRect">
            <a:avLst>
              <a:gd name="adj" fmla="val 2381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5B6F6379-968E-449A-ACEE-030464E6FA19}"/>
              </a:ext>
            </a:extLst>
          </p:cNvPr>
          <p:cNvSpPr>
            <a:spLocks noGrp="1"/>
          </p:cNvSpPr>
          <p:nvPr/>
        </p:nvSpPr>
        <p:spPr>
          <a:xfrm>
            <a:off x="6229350" y="8572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8" name="Téglalap: lekerekített 47">
            <a:extLst>
              <a:ext uri="{FF2B5EF4-FFF2-40B4-BE49-F238E27FC236}">
                <a16:creationId xmlns:a16="http://schemas.microsoft.com/office/drawing/2014/main" id="{D729481F-403C-4DDD-B0C3-9E8B18010D93}"/>
              </a:ext>
            </a:extLst>
          </p:cNvPr>
          <p:cNvSpPr>
            <a:spLocks noGrp="1"/>
          </p:cNvSpPr>
          <p:nvPr/>
        </p:nvSpPr>
        <p:spPr>
          <a:xfrm>
            <a:off x="7143750" y="4210050"/>
            <a:ext cx="3619500" cy="2114550"/>
          </a:xfrm>
          <a:prstGeom prst="roundRect">
            <a:avLst>
              <a:gd name="adj" fmla="val 3604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9" name="Téglalap 48">
            <a:extLst>
              <a:ext uri="{FF2B5EF4-FFF2-40B4-BE49-F238E27FC236}">
                <a16:creationId xmlns:a16="http://schemas.microsoft.com/office/drawing/2014/main" id="{6A5858FE-BB66-499B-BF92-13D0B3EEB09D}"/>
              </a:ext>
            </a:extLst>
          </p:cNvPr>
          <p:cNvSpPr>
            <a:spLocks noGrp="1"/>
          </p:cNvSpPr>
          <p:nvPr/>
        </p:nvSpPr>
        <p:spPr>
          <a:xfrm>
            <a:off x="7143750" y="4210050"/>
            <a:ext cx="609600" cy="47625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0" name="Kép 49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7837551" y="4305300"/>
            <a:ext cx="2231898" cy="1924050"/>
          </a:xfrm>
          <a:prstGeom prst="roundRect">
            <a:avLst/>
          </a:prstGeom>
        </p:spPr>
      </p:pic>
      <p:sp>
        <p:nvSpPr>
          <p:cNvPr id="51" name="Téglalap: lekerekített 50">
            <a:extLst>
              <a:ext uri="{FF2B5EF4-FFF2-40B4-BE49-F238E27FC236}">
                <a16:creationId xmlns:a16="http://schemas.microsoft.com/office/drawing/2014/main" id="{7CAC3ED5-DE92-4DBE-9079-991423840D98}"/>
              </a:ext>
            </a:extLst>
          </p:cNvPr>
          <p:cNvSpPr>
            <a:spLocks noGrp="1"/>
          </p:cNvSpPr>
          <p:nvPr/>
        </p:nvSpPr>
        <p:spPr>
          <a:xfrm>
            <a:off x="8591550" y="409575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8D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F2972917-D834-4063-88A6-2B194E651DA3}"/>
              </a:ext>
            </a:extLst>
          </p:cNvPr>
          <p:cNvSpPr>
            <a:spLocks noGrp="1"/>
          </p:cNvSpPr>
          <p:nvPr/>
        </p:nvSpPr>
        <p:spPr>
          <a:xfrm>
            <a:off x="8705850" y="415290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vizuális gyorsszótár</a:t>
            </a:r>
          </a:p>
        </p:txBody>
      </p:sp>
      <p:pic>
        <p:nvPicPr>
          <p:cNvPr id="55" name="Kép 54">
            <a:extLst>
              <a:ext uri="{FF2B5EF4-FFF2-40B4-BE49-F238E27FC236}">
                <a16:creationId xmlns:a16="http://schemas.microsoft.com/office/drawing/2014/main" id="{DC756738-6EC2-450C-1C77-5AC024CF8E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9850" y="971550"/>
            <a:ext cx="5105400" cy="2943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03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39" grpId="0" animBg="1"/>
      <p:bldP spid="40" grpId="0" animBg="1"/>
      <p:bldP spid="43" grpId="0" animBg="1"/>
      <p:bldP spid="4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CD89DEE-08B2-E8A5-7959-BD774B6F47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lide Number Placeholder 5">
            <a:extLst>
              <a:ext uri="{FF2B5EF4-FFF2-40B4-BE49-F238E27FC236}">
                <a16:creationId xmlns:a16="http://schemas.microsoft.com/office/drawing/2014/main" id="{24C6D134-CDA0-6892-387C-AE5D6749D50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2A4268C-7BFF-04C3-EBD1-5BADE1244A95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9E0A49B7-0586-6A2E-F0AF-AA06F3B8D7B8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CAB20496-3BFB-8037-7405-B6374FF78FB4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988DAEA-C372-8AD1-93E9-353FEABCC40F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050BC1E-EF95-230A-2F97-64150E4FD1DC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AABCFA46-E6FA-C7AF-20A0-FA19ACA6A2F9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6163E19A-680F-A3FC-1369-E2F6E233222F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3AD6A13D-1BE7-B3BE-EFB0-3351F5FD4F4F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90EBF734-246C-9617-1E8B-2268AB7F9E66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83910E0F-F7E9-BE5A-FA30-8F1DE323F4BB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7B129ED1-81CE-35AB-213A-17F9FDBBA169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EE2769AE-80F7-72E8-AEED-5D9EFA6BC1C6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52441A2C-2DFC-E63C-6AF6-E1896115A41A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F8E99D12-B702-1568-7EFE-2645921ACEF5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511B846D-D6D5-7FB0-1228-C4092E494F43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0FA41AAC-F9D9-823E-58D3-E335C764FF32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4DAF7A6B-B100-5F2F-9DDB-B792818671B0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C78195F5-13F2-F2F4-F61A-E2F17A0A48F3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F82362D6-131C-FB76-E057-E92F4CEB01D5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521EFCFA-74B2-69F2-8E6F-123B2F3DFEFA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2C0343B3-6DC7-CF19-5DFE-0E724C1A1D27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278D2089-4170-3C1D-9790-BFC9BAAC7893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6FA322BC-BCAC-2286-EA44-60264DA59E61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01B8023B-C8AA-68B7-80D8-425F9817F4D9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4C7390F-AB01-6ACB-BEC8-5631AA6F183B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298629E7-35A3-8C60-E019-F12DAB419700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08BA92E8-3566-F213-2147-BF67250CAC3D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5C16B322-3DB7-EEDC-8377-46FE0905E24D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C7C73455-D8F6-A315-2E13-7D4EDA0E01C2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02C8C8CA-E803-A0DA-FA38-AC02FB1CA6AB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7B8C7C64-7A1D-1585-ECFD-9ABB19B3CADC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3CB3CAC6-A2CE-F2FB-BD23-86121C312A42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DIAGNOSZTIKAI LOGIKA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C68B04BA-E03E-9EDF-5D04-D786DB73E533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02 / 15</a:t>
            </a:r>
          </a:p>
        </p:txBody>
      </p:sp>
      <p:sp>
        <p:nvSpPr>
          <p:cNvPr id="35" name="Téglalap 34">
            <a:extLst>
              <a:ext uri="{FF2B5EF4-FFF2-40B4-BE49-F238E27FC236}">
                <a16:creationId xmlns:a16="http://schemas.microsoft.com/office/drawing/2014/main" id="{80C3E77C-6616-6175-1491-D0815ABDC232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53721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lang="hu-HU" sz="2100" b="1" dirty="0">
                <a:solidFill>
                  <a:srgbClr val="13202B"/>
                </a:solidFill>
              </a:rPr>
              <a:t>Milyen hibák merülhetnek fel?</a:t>
            </a:r>
            <a:endParaRPr sz="2100" b="1" dirty="0">
              <a:solidFill>
                <a:srgbClr val="13202B"/>
              </a:solidFill>
            </a:endParaRP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26E72DD8-DECB-50F1-21FD-FAF108314728}"/>
              </a:ext>
            </a:extLst>
          </p:cNvPr>
          <p:cNvSpPr>
            <a:spLocks noGrp="1"/>
          </p:cNvSpPr>
          <p:nvPr/>
        </p:nvSpPr>
        <p:spPr>
          <a:xfrm>
            <a:off x="695324" y="1419224"/>
            <a:ext cx="6732651" cy="4762499"/>
          </a:xfrm>
          <a:prstGeom prst="roundRect">
            <a:avLst>
              <a:gd name="adj" fmla="val 2381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54FADD00-B4D8-5285-5E22-3CFC397A067B}"/>
              </a:ext>
            </a:extLst>
          </p:cNvPr>
          <p:cNvSpPr>
            <a:spLocks noGrp="1"/>
          </p:cNvSpPr>
          <p:nvPr/>
        </p:nvSpPr>
        <p:spPr>
          <a:xfrm>
            <a:off x="733425" y="1412601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>
            <a:extLst>
              <a:ext uri="{FF2B5EF4-FFF2-40B4-BE49-F238E27FC236}">
                <a16:creationId xmlns:a16="http://schemas.microsoft.com/office/drawing/2014/main" id="{8C463CDF-1531-2B48-6E9E-84587251C4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49" y="1562100"/>
            <a:ext cx="6476173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6573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19767917-FD88-4E82-AB66-29C7D44D41D6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83F0483B-4B8D-4E95-8345-7736FC92DC4A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268EF85A-D2AA-4522-9AF5-8C1E57D20D26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D52CE6D-E02B-4A8B-87C1-908E523C82EE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7287C682-9258-47DC-A120-F1EE7BBF4F12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9073D7EE-41BA-463E-B637-84C8DF6B0023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EF91990A-C8C8-4450-992E-9723B8FE948E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CD465F29-8C30-4274-97F0-31F9047B8747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ABE00315-D2E8-4888-A9F9-15CA3E101CB8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355311F5-0631-423C-A0DE-267A85E9842C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45DCF4BA-AE52-48C5-8A8E-EE8D5905F09F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00411FDF-BF4D-4EFD-AAF2-490DE85E7F9F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DB506260-A7B8-4290-BF85-95411AB6AABC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E42569BC-1E02-4505-A51B-BCB61C389547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53E57FD5-5DE9-4ABD-B9A2-DE1C6C71B6B7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5AE00A5A-9435-48D9-8C84-78D94C6DC73A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B2867CB1-9D0D-45C0-B81F-8C1BDAE38D3A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0419A70A-014C-4343-B913-C6F75CF273D5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EC8B13D9-C647-438B-B957-8F81E0A56CB4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73ED0FE0-381F-4219-9C33-6F5A756CF3A4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6466F4D0-D2C7-4DCE-A240-7664D7D41066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CC46998A-C096-4E39-8F91-475636542D9F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31E95F0D-0558-4BA3-8995-29E09864BA6E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F7D3EDF7-0115-4D49-B297-94D9BA727570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A9B9940B-0A2E-4C4D-BCBA-9EF502C1A446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A5D51BBD-8472-4AC8-BFF4-C6B44EAD04D2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8E945536-173B-4887-9542-6E02661C18BA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6CC77831-6A72-4EF4-B954-67FCB3C09309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7C17B1E7-8675-4DF1-8F20-E10F01C49B49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D18D186C-6E36-45B2-B7D1-0C4BC08CC37E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25456946-F940-4B77-AB2F-E7FBA7132967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FC638C6E-D658-48DB-BE5B-301218B59488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STRUKTURÁLIS TERHELÉS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4DC1C08F-AA06-43F2-B70B-64F605CD55DF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03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30D246E0-D4D2-4FC3-AD28-F0C340223928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6173FF9A-B326-4EA4-A9F3-C69406B8E917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01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77CBF2A1-796C-4DC1-B160-9D86B3597379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480B149A-F88B-4C9F-9EA2-1ACBE0499BAA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 dirty="0" err="1">
                <a:solidFill>
                  <a:srgbClr val="102131"/>
                </a:solidFill>
              </a:rPr>
              <a:t>Strukturális</a:t>
            </a:r>
            <a:r>
              <a:rPr sz="1000" b="1" dirty="0">
                <a:solidFill>
                  <a:srgbClr val="102131"/>
                </a:solidFill>
              </a:rPr>
              <a:t> </a:t>
            </a:r>
            <a:r>
              <a:rPr sz="1000" b="1" dirty="0" err="1">
                <a:solidFill>
                  <a:srgbClr val="102131"/>
                </a:solidFill>
              </a:rPr>
              <a:t>terhelés</a:t>
            </a:r>
            <a:endParaRPr sz="1000" b="1" dirty="0">
              <a:solidFill>
                <a:srgbClr val="102131"/>
              </a:solidFill>
            </a:endParaRP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E0679F3D-20CC-46B0-851A-7886545BAA96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 dirty="0" err="1">
                <a:solidFill>
                  <a:srgbClr val="13202B"/>
                </a:solidFill>
              </a:rPr>
              <a:t>Szabadszél</a:t>
            </a:r>
            <a:r>
              <a:rPr lang="hu-HU" sz="2100" b="1" dirty="0">
                <a:solidFill>
                  <a:srgbClr val="13202B"/>
                </a:solidFill>
              </a:rPr>
              <a:t> </a:t>
            </a:r>
            <a:r>
              <a:rPr lang="hu-HU" sz="2100" b="1" dirty="0" err="1">
                <a:solidFill>
                  <a:srgbClr val="13202B"/>
                </a:solidFill>
              </a:rPr>
              <a:t>ber</a:t>
            </a:r>
            <a:r>
              <a:rPr sz="2100" b="1" dirty="0" err="1">
                <a:solidFill>
                  <a:srgbClr val="13202B"/>
                </a:solidFill>
              </a:rPr>
              <a:t>epedés</a:t>
            </a:r>
            <a:r>
              <a:rPr lang="hu-HU" sz="2100" b="1" dirty="0">
                <a:solidFill>
                  <a:srgbClr val="13202B"/>
                </a:solidFill>
              </a:rPr>
              <a:t>e</a:t>
            </a:r>
            <a:r>
              <a:rPr sz="2100" b="1" dirty="0">
                <a:solidFill>
                  <a:srgbClr val="13202B"/>
                </a:solidFill>
              </a:rPr>
              <a:t> a </a:t>
            </a:r>
            <a:r>
              <a:rPr lang="hu-HU" sz="2100" b="1" dirty="0">
                <a:solidFill>
                  <a:srgbClr val="13202B"/>
                </a:solidFill>
              </a:rPr>
              <a:t>köröm </a:t>
            </a:r>
            <a:r>
              <a:rPr sz="2100" b="1" dirty="0" err="1">
                <a:solidFill>
                  <a:srgbClr val="13202B"/>
                </a:solidFill>
              </a:rPr>
              <a:t>sarka</a:t>
            </a:r>
            <a:r>
              <a:rPr lang="hu-HU" sz="2100" b="1" dirty="0">
                <a:solidFill>
                  <a:srgbClr val="13202B"/>
                </a:solidFill>
              </a:rPr>
              <a:t>i</a:t>
            </a:r>
            <a:r>
              <a:rPr sz="2100" b="1" dirty="0" err="1">
                <a:solidFill>
                  <a:srgbClr val="13202B"/>
                </a:solidFill>
              </a:rPr>
              <a:t>nál</a:t>
            </a:r>
            <a:endParaRPr sz="2100" b="1" dirty="0">
              <a:solidFill>
                <a:srgbClr val="13202B"/>
              </a:solidFill>
            </a:endParaRP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070F8C80-9014-4066-B264-305B6DC5D804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géllakk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köröm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sarkainál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bereped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különösen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gyenge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körömlemezen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vagy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kocka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formán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5A455A16-A69A-4882-9709-2262E95D3C6A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E24A2EF3-7D97-4252-9CFD-0A9D51315B92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17884705-95C5-4674-9AAF-786534C58624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5A9B24A0-ECF5-4428-A360-EFC43BE54FC8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Gyenge, </a:t>
            </a:r>
            <a:r>
              <a:rPr sz="1125" b="0" dirty="0" err="1">
                <a:solidFill>
                  <a:srgbClr val="2A3D4F"/>
                </a:solidFill>
              </a:rPr>
              <a:t>vékony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természetes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köröm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kocka</a:t>
            </a:r>
            <a:r>
              <a:rPr sz="1125" b="0" dirty="0">
                <a:solidFill>
                  <a:srgbClr val="2A3D4F"/>
                </a:solidFill>
              </a:rPr>
              <a:t> forma </a:t>
            </a:r>
            <a:r>
              <a:rPr sz="1125" b="0" dirty="0" err="1">
                <a:solidFill>
                  <a:srgbClr val="2A3D4F"/>
                </a:solidFill>
              </a:rPr>
              <a:t>fokozza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sarkokra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jutó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terhelést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Az </a:t>
            </a:r>
            <a:r>
              <a:rPr sz="1125" b="0" dirty="0" err="1">
                <a:solidFill>
                  <a:srgbClr val="2A3D4F"/>
                </a:solidFill>
              </a:rPr>
              <a:t>anyagcsoport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ad </a:t>
            </a:r>
            <a:r>
              <a:rPr sz="1125" b="0" dirty="0" err="1">
                <a:solidFill>
                  <a:srgbClr val="2A3D4F"/>
                </a:solidFill>
              </a:rPr>
              <a:t>elegendő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statikai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tartást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BEC076D7-DA19-4545-B2A2-7BE816FE436D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AF88F835-5CA7-41AD-8803-08F1D6B2E3F4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BB570E6B-FFD7-4F7A-A90E-AC72D42B8E45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CCE8AFE3-F0BD-49BE-BB49-FE987F40D31D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Erősítéshez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válts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zselére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műkörömre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Kocka forma </a:t>
            </a:r>
            <a:r>
              <a:rPr sz="1125" b="0" dirty="0" err="1">
                <a:solidFill>
                  <a:srgbClr val="2A3D4F"/>
                </a:solidFill>
              </a:rPr>
              <a:t>helyett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kerekített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mandula</a:t>
            </a:r>
            <a:r>
              <a:rPr sz="1125" b="0" dirty="0">
                <a:solidFill>
                  <a:srgbClr val="2A3D4F"/>
                </a:solidFill>
              </a:rPr>
              <a:t> forma </a:t>
            </a:r>
            <a:r>
              <a:rPr sz="1125" b="0" dirty="0" err="1">
                <a:solidFill>
                  <a:srgbClr val="2A3D4F"/>
                </a:solidFill>
              </a:rPr>
              <a:t>javasolt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köröm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adottságához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igazítsd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anyagrendszert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0DBBCFA3-3330-484A-94CB-6CFCF9782430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82F8CBEE-5447-4DC8-A557-DD42647BAD32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2179" b="12179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16E3A31B-DACA-43D3-B53E-4CDFE75775B7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B797FA82-989C-4252-B250-6879A577EAD3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  <p:sp>
        <p:nvSpPr>
          <p:cNvPr id="60" name="Ellipszis 59">
            <a:extLst>
              <a:ext uri="{FF2B5EF4-FFF2-40B4-BE49-F238E27FC236}">
                <a16:creationId xmlns:a16="http://schemas.microsoft.com/office/drawing/2014/main" id="{6E36E0D5-362E-D250-3771-83E0E22C5A62}"/>
              </a:ext>
            </a:extLst>
          </p:cNvPr>
          <p:cNvSpPr>
            <a:spLocks noGrp="1"/>
          </p:cNvSpPr>
          <p:nvPr/>
        </p:nvSpPr>
        <p:spPr>
          <a:xfrm>
            <a:off x="3163128" y="6191250"/>
            <a:ext cx="228600" cy="22860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1" name="Téglalap 60">
            <a:extLst>
              <a:ext uri="{FF2B5EF4-FFF2-40B4-BE49-F238E27FC236}">
                <a16:creationId xmlns:a16="http://schemas.microsoft.com/office/drawing/2014/main" id="{3DCEAD2D-F715-0FD3-6913-2CBD9AEBD29A}"/>
              </a:ext>
            </a:extLst>
          </p:cNvPr>
          <p:cNvSpPr>
            <a:spLocks noGrp="1"/>
          </p:cNvSpPr>
          <p:nvPr/>
        </p:nvSpPr>
        <p:spPr>
          <a:xfrm>
            <a:off x="3600450" y="6134100"/>
            <a:ext cx="7258050" cy="571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lang="hu-HU" sz="1200" b="0" dirty="0">
                <a:solidFill>
                  <a:srgbClr val="102131"/>
                </a:solidFill>
              </a:rPr>
              <a:t>Előfordulhat mechanikai igénybevétel következtében is, ezért célszerű a vendéggel a műkörömviseléssel kapcsolatos szabályokról is beszélgetni – ne kapirgáljon vele, ne használja tűzőkapocs szétszedéséhez a körmét!</a:t>
            </a:r>
            <a:endParaRPr sz="1200" b="0" dirty="0">
              <a:solidFill>
                <a:srgbClr val="10213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324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60" grpId="0" animBg="1"/>
      <p:bldP spid="6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D21022CE-B9B5-4B8A-B9E2-1653D1594560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68E1D94-5B40-405C-89A2-99DB778AFB6D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BD78DE1F-595D-4551-9F63-B2B54E8CD02E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1E44F2C2-A710-4DD6-8F10-4E23DD5FAEB8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C08EA199-16B7-4D37-8A2D-6B50BE169D8D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F578D8BE-EE79-4FF7-A139-99105DD6E98F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7E4EB630-F7FA-4A04-AB28-6CB3235A0F6C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EC240C45-FAD0-42EC-BABC-9B9A5DB9F84E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C769D67-9971-4C94-BADF-1E3C73A80699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AB8FDA8A-70F4-49C6-BC4A-7C9D8D76159A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3B09D480-88DD-4863-A2A2-3A8D6133E700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B1F5F0CA-1BB1-4B41-8FC2-B14DD7C61897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F05D15D8-E098-45D5-9820-7A5C2C570C05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EEF5D412-574C-48CD-9D4B-AD7EC3C3F791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EE5AAD66-AEC6-4D2A-BEE3-4ECEA85723FF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325E670F-FAF5-4C21-A4BD-2C5435894265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67CF5CE5-DF98-4D91-B921-8FCF39ED529B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9BBF414A-84E6-4B4F-B1EC-7EE2DD047567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D655B831-617D-428C-B047-805AB3597061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DA9184A3-BDF6-4ACB-91A9-18E74312FA1D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A128E308-E7F1-496D-A96D-39DB4C83EA97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1B01010D-F88C-4080-83BE-60403BCC7411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72CBA85A-D8E5-46D3-AE57-4260208317BC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31105EA5-EC6B-404B-A5F8-865D075E1C3C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029A29E2-2856-478A-9BD8-0150F273D1CD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A96BA84-37E3-4BC7-B896-5DCA232D6241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A483C913-9409-451D-8F1B-8FD331562A2E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6C017D2E-F668-4717-94E0-36B833C8D899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7FAC0978-7C0F-4883-8624-B0A968FC3053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1AF5A8E3-FA25-49C1-A986-EDC301B54075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13049456-430E-496A-B0D4-1151D3846A04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1FD3A9A6-6715-4818-B895-F0B63DE5763B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TAPADÁSI HIBA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81B21AA5-52AD-4535-BD4A-3F51EF7C02DC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04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E715CD69-6953-4595-8CC2-A176D4C2E159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76E7C8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64A3FE61-CB29-46D0-A95E-05C52A6A5676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02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C4F4C967-F32D-494D-AFEA-B7327D085B2D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76E7C8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8B7EA698-4B60-4141-A388-541D117D2348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>
                <a:solidFill>
                  <a:srgbClr val="102131"/>
                </a:solidFill>
              </a:rPr>
              <a:t>Tapadási hiba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A68E7A35-DBF3-44C3-B8DC-FE95DED8935A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Lepattogó géllakk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EB4AA071-5AEC-460C-B439-A3BC96BECBAE}"/>
              </a:ext>
            </a:extLst>
          </p:cNvPr>
          <p:cNvSpPr>
            <a:spLocks noGrp="1"/>
          </p:cNvSpPr>
          <p:nvPr/>
        </p:nvSpPr>
        <p:spPr>
          <a:xfrm>
            <a:off x="1771650" y="1933575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bevonat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nagyobb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darabban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válik</a:t>
            </a:r>
            <a:r>
              <a:rPr sz="1200" b="0" dirty="0">
                <a:solidFill>
                  <a:srgbClr val="2A3D4F"/>
                </a:solidFill>
              </a:rPr>
              <a:t> le a </a:t>
            </a:r>
            <a:r>
              <a:rPr sz="1200" b="0" dirty="0" err="1">
                <a:solidFill>
                  <a:srgbClr val="2A3D4F"/>
                </a:solidFill>
              </a:rPr>
              <a:t>körömlemezről</a:t>
            </a:r>
            <a:r>
              <a:rPr sz="1200" b="0" dirty="0">
                <a:solidFill>
                  <a:srgbClr val="2A3D4F"/>
                </a:solidFill>
              </a:rPr>
              <a:t>, </a:t>
            </a:r>
            <a:r>
              <a:rPr sz="1200" b="0" dirty="0" err="1">
                <a:solidFill>
                  <a:srgbClr val="2A3D4F"/>
                </a:solidFill>
              </a:rPr>
              <a:t>nedvességbejutási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kockázatot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hagyva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maga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után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95CE6397-82E5-4B83-BD1E-02AF0CFB797D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587F4334-C872-4854-B74B-9A4EDDB8AD58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BB472064-6E4F-46D0-90A5-79A21F63855B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BD5B2E9B-4974-4488-B928-1EBD653F8991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Körömmel </a:t>
            </a:r>
            <a:r>
              <a:rPr sz="1125" b="0" dirty="0" err="1">
                <a:solidFill>
                  <a:srgbClr val="2A3D4F"/>
                </a:solidFill>
              </a:rPr>
              <a:t>végzett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fizikai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munka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kapirgálás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erős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billentyűhasználat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vendég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kíméli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körmét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viselés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során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BA3F4173-62C8-45EB-8717-901F3D8C2FB4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673AD69A-8B65-410D-8E99-D7FEF5EE0EC9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8A35A44E-F0EF-4C81-9581-061C21891076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1E3E57E1-CF5F-4ED6-BF7A-911D0E664647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Adj </a:t>
            </a:r>
            <a:r>
              <a:rPr sz="1125" b="0" dirty="0" err="1">
                <a:solidFill>
                  <a:srgbClr val="2A3D4F"/>
                </a:solidFill>
              </a:rPr>
              <a:t>pontos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otthoni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tanácsokat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kesztyűről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kímélő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használatról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Szükség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esetén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készíts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erősített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géllakkot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zselés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megerősítést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kerekített</a:t>
            </a:r>
            <a:r>
              <a:rPr sz="1125" b="0" dirty="0">
                <a:solidFill>
                  <a:srgbClr val="2A3D4F"/>
                </a:solidFill>
              </a:rPr>
              <a:t> forma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ujjbegyes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gépelés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csökkenti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terhelést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FF1DAE16-75D3-4909-ADBF-42D153725AF0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D30617FD-9BAA-4EBD-A44A-713932B24D1E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66F7E67F-5325-4CB2-95F6-593700262DEF}"/>
              </a:ext>
            </a:extLst>
          </p:cNvPr>
          <p:cNvSpPr>
            <a:spLocks noGrp="1"/>
          </p:cNvSpPr>
          <p:nvPr/>
        </p:nvSpPr>
        <p:spPr>
          <a:xfrm>
            <a:off x="1104900" y="6104732"/>
            <a:ext cx="5276850" cy="571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 err="1">
                <a:solidFill>
                  <a:srgbClr val="102131"/>
                </a:solidFill>
              </a:rPr>
              <a:t>Felválásnál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mindig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beszél</a:t>
            </a:r>
            <a:r>
              <a:rPr lang="hu-HU" sz="1200" b="0" dirty="0" err="1">
                <a:solidFill>
                  <a:srgbClr val="102131"/>
                </a:solidFill>
              </a:rPr>
              <a:t>gess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lang="hu-HU" sz="1200" b="0" dirty="0">
                <a:solidFill>
                  <a:srgbClr val="102131"/>
                </a:solidFill>
              </a:rPr>
              <a:t>vendéggel a műköröm</a:t>
            </a:r>
            <a:r>
              <a:rPr sz="1200" b="0" dirty="0" err="1">
                <a:solidFill>
                  <a:srgbClr val="102131"/>
                </a:solidFill>
              </a:rPr>
              <a:t>viselési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szokásokról</a:t>
            </a:r>
            <a:r>
              <a:rPr sz="1200" b="0" dirty="0">
                <a:solidFill>
                  <a:srgbClr val="102131"/>
                </a:solidFill>
              </a:rPr>
              <a:t> is, ne </a:t>
            </a:r>
            <a:r>
              <a:rPr sz="1200" b="0" dirty="0" err="1">
                <a:solidFill>
                  <a:srgbClr val="102131"/>
                </a:solidFill>
              </a:rPr>
              <a:t>csak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az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anyagról</a:t>
            </a:r>
            <a:r>
              <a:rPr lang="hu-HU" sz="1200" dirty="0">
                <a:solidFill>
                  <a:srgbClr val="102131"/>
                </a:solidFill>
              </a:rPr>
              <a:t>!</a:t>
            </a:r>
            <a:endParaRPr sz="12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E4FA8556-9D61-448A-82EE-1D18F78BC001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8988C19E-4EE7-46F7-A169-F80644F74A5D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76E7C8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l="16883" r="16883"/>
          <a:stretch>
            <a:fillRect/>
          </a:stretch>
        </p:blipFill>
        <p:spPr>
          <a:xfrm>
            <a:off x="7143750" y="12192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FFAB26BA-F456-45A1-B97D-78C3249CB403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76E7C8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37B6DCD8-0F17-4923-8DA6-62E7B8040018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38139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691EBA8-D84F-42C3-97FF-6D495F6CA5B6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E04B52B1-8483-43AF-86AA-3498A30AB398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79D71CEA-E2DD-4252-AF56-422593CE1650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BC575F1F-7BDC-4207-B313-D0E5995DD8D6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3B42FE98-6CE4-4E55-AEB2-A0356E001200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700B7E7-4204-4057-B5B3-E12F77B0AAE0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7E7431D-2DD9-4B1C-ABF4-8EEDAFE8BFC2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5E0D6F77-3E7E-495A-8C3D-E2C98772A041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7E6E1A55-954A-4DEA-982B-7565618B1C51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EE9C486-7ECF-4B9A-92A5-CBDBF9B29DC3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1B58D6C0-A028-4901-A3A7-F9FB4227D20A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5ACC002-DA91-42E0-BF2A-B496211D1FD6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C98A52E0-94E0-4EED-AA59-9EB19F68517D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24B388C0-4EAE-4994-9FE7-768989D84B77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52DE6E53-B98C-4911-B385-6C6A0FBC8907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8708C38E-4916-4FF6-9B8F-9580C9AD8E96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1CD31211-7990-437F-AAE0-A96BE81FB24D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60364560-EED8-4851-961E-EB99A706FA7F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6ECF4D5A-FD81-4C82-8D89-655B2212CEC4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55C3A1DF-2DF8-427E-BEA7-88605685D2FD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E9AC1203-14D5-4CEB-BF40-5A1E7AACA721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B2738E30-A159-4F74-AA49-856D99A28916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5681A877-3D05-4DA9-809F-3781CA62F773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E72F226A-260A-4002-9F80-BE8B94CF5CCD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C9CD0FF7-288A-46C5-B2CD-12D4B538EB39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DDC6990E-8169-4D24-9798-CFFB6877211F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BBFF7120-4C21-414B-A848-0591ED5DCA1C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6077C496-BBFF-4342-9704-A1ADCF539F33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4BD2711A-D2EA-479D-90E6-71644AD45745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FBA7183B-35DA-48DA-AAA7-B246A08402A0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85F4C605-1DC8-4E1D-8A53-6AF797A943B1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DE8DE3B8-55F2-4F59-9114-8B77BBA042EA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RUGALMASSÁGI INKOMPATIBILITÁS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2B22E733-FB76-4E45-B8A8-2F6AC3C91D7E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05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D54B6C7D-19C2-410F-9DC8-07D7FC18EACB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8E71A4FC-CFC1-429E-9A8C-C0766C259AEF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03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4C2B974E-D378-4DD5-BE2E-2CEA376F47AF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3853FB7D-15B2-4D9F-B53D-CE02AAFA04B0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 dirty="0" err="1">
                <a:solidFill>
                  <a:srgbClr val="102131"/>
                </a:solidFill>
              </a:rPr>
              <a:t>Rugalmassági</a:t>
            </a:r>
            <a:r>
              <a:rPr sz="750" b="1" dirty="0">
                <a:solidFill>
                  <a:srgbClr val="102131"/>
                </a:solidFill>
              </a:rPr>
              <a:t> </a:t>
            </a:r>
            <a:r>
              <a:rPr sz="1000" b="1" dirty="0" err="1">
                <a:solidFill>
                  <a:srgbClr val="102131"/>
                </a:solidFill>
              </a:rPr>
              <a:t>inkompatibilitás</a:t>
            </a:r>
            <a:endParaRPr sz="750" b="1" dirty="0">
              <a:solidFill>
                <a:srgbClr val="102131"/>
              </a:solidFill>
            </a:endParaRP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860AD95B-796F-463A-935C-D04AD694E334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Pókhálószerű repedezés a teljes felületen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B67107BB-16E3-45A3-B098-0057D3937314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fedőréteg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teljes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géllakkfelületen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finom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hálós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mintázatban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berepedezik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EAE1A161-BA68-4AA2-8AF2-F2F0B7B75380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C774972E-E80F-4538-B5B9-47A8392A73CF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733011AE-E403-4330-8F03-E6E68BADF809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A3C1FB49-EE60-4AC9-B234-E1E0B4B1758C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fényzselé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túl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merev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rugalmas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alapú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bevonathoz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képest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204FF6BF-F373-43D8-8764-848DE912DC1D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C802DE44-66A6-4984-ACC9-0AB1B8C341A9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B1C1A368-59B1-40FD-94C2-EB674457694C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0E7A2883-8682-48F1-8DA6-74C127861610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Rugalmas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fényzselét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használj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rugalmas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rendszerekhez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Az </a:t>
            </a:r>
            <a:r>
              <a:rPr sz="1125" b="0" dirty="0" err="1">
                <a:solidFill>
                  <a:srgbClr val="2A3D4F"/>
                </a:solidFill>
              </a:rPr>
              <a:t>alap</a:t>
            </a:r>
            <a:r>
              <a:rPr sz="1125" b="0" dirty="0">
                <a:solidFill>
                  <a:srgbClr val="2A3D4F"/>
                </a:solidFill>
              </a:rPr>
              <a:t>, a </a:t>
            </a:r>
            <a:r>
              <a:rPr sz="1125" b="0" dirty="0" err="1">
                <a:solidFill>
                  <a:srgbClr val="2A3D4F"/>
                </a:solidFill>
              </a:rPr>
              <a:t>szín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fedő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kompatibilitását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mindig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rendszerben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gondold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5479D047-E626-4C74-AAB9-DDFD28A0EDFB}"/>
              </a:ext>
            </a:extLst>
          </p:cNvPr>
          <p:cNvSpPr>
            <a:spLocks noGrp="1"/>
          </p:cNvSpPr>
          <p:nvPr/>
        </p:nvSpPr>
        <p:spPr>
          <a:xfrm>
            <a:off x="57150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F7C51420-3387-4332-8D34-447E8A6B3EBC}"/>
              </a:ext>
            </a:extLst>
          </p:cNvPr>
          <p:cNvSpPr>
            <a:spLocks noGrp="1"/>
          </p:cNvSpPr>
          <p:nvPr/>
        </p:nvSpPr>
        <p:spPr>
          <a:xfrm>
            <a:off x="5867400" y="6153150"/>
            <a:ext cx="228600" cy="22860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5CBA21BA-1154-4705-AD1E-E52D57E7A5C0}"/>
              </a:ext>
            </a:extLst>
          </p:cNvPr>
          <p:cNvSpPr>
            <a:spLocks noGrp="1"/>
          </p:cNvSpPr>
          <p:nvPr/>
        </p:nvSpPr>
        <p:spPr>
          <a:xfrm>
            <a:off x="6210300" y="6115050"/>
            <a:ext cx="5200650" cy="4572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400" b="0" dirty="0">
                <a:solidFill>
                  <a:srgbClr val="102131"/>
                </a:solidFill>
              </a:rPr>
              <a:t>Ez </a:t>
            </a:r>
            <a:r>
              <a:rPr sz="1400" b="0" dirty="0" err="1">
                <a:solidFill>
                  <a:srgbClr val="102131"/>
                </a:solidFill>
              </a:rPr>
              <a:t>tipikus</a:t>
            </a:r>
            <a:r>
              <a:rPr sz="1400" b="0" dirty="0">
                <a:solidFill>
                  <a:srgbClr val="102131"/>
                </a:solidFill>
              </a:rPr>
              <a:t> </a:t>
            </a:r>
            <a:r>
              <a:rPr sz="1400" b="0" dirty="0" err="1">
                <a:solidFill>
                  <a:srgbClr val="102131"/>
                </a:solidFill>
              </a:rPr>
              <a:t>kompatibilitási</a:t>
            </a:r>
            <a:r>
              <a:rPr sz="1400" b="0" dirty="0">
                <a:solidFill>
                  <a:srgbClr val="102131"/>
                </a:solidFill>
              </a:rPr>
              <a:t> </a:t>
            </a:r>
            <a:r>
              <a:rPr sz="1400" b="0" dirty="0" err="1">
                <a:solidFill>
                  <a:srgbClr val="102131"/>
                </a:solidFill>
              </a:rPr>
              <a:t>hiba</a:t>
            </a:r>
            <a:r>
              <a:rPr sz="1400" b="0" dirty="0">
                <a:solidFill>
                  <a:srgbClr val="102131"/>
                </a:solidFill>
              </a:rPr>
              <a:t>: </a:t>
            </a:r>
            <a:r>
              <a:rPr sz="1400" b="0" dirty="0" err="1">
                <a:solidFill>
                  <a:srgbClr val="102131"/>
                </a:solidFill>
              </a:rPr>
              <a:t>nem</a:t>
            </a:r>
            <a:r>
              <a:rPr sz="1400" b="0" dirty="0">
                <a:solidFill>
                  <a:srgbClr val="102131"/>
                </a:solidFill>
              </a:rPr>
              <a:t> </a:t>
            </a:r>
            <a:r>
              <a:rPr sz="1400" b="0" dirty="0" err="1">
                <a:solidFill>
                  <a:srgbClr val="102131"/>
                </a:solidFill>
              </a:rPr>
              <a:t>vastagsági</a:t>
            </a:r>
            <a:r>
              <a:rPr sz="1400" b="0" dirty="0">
                <a:solidFill>
                  <a:srgbClr val="102131"/>
                </a:solidFill>
              </a:rPr>
              <a:t>, </a:t>
            </a:r>
            <a:r>
              <a:rPr sz="1400" b="0" dirty="0" err="1">
                <a:solidFill>
                  <a:srgbClr val="102131"/>
                </a:solidFill>
              </a:rPr>
              <a:t>hanem</a:t>
            </a:r>
            <a:r>
              <a:rPr sz="1400" b="0" dirty="0">
                <a:solidFill>
                  <a:srgbClr val="102131"/>
                </a:solidFill>
              </a:rPr>
              <a:t> </a:t>
            </a:r>
            <a:r>
              <a:rPr sz="1400" b="0" dirty="0" err="1">
                <a:solidFill>
                  <a:srgbClr val="102131"/>
                </a:solidFill>
              </a:rPr>
              <a:t>anyagtulajdonság-probléma</a:t>
            </a:r>
            <a:r>
              <a:rPr sz="1400" b="0" dirty="0">
                <a:solidFill>
                  <a:srgbClr val="102131"/>
                </a:solidFill>
              </a:rPr>
              <a:t>.</a:t>
            </a:r>
            <a:r>
              <a:rPr lang="hu-HU" sz="1400" b="0" dirty="0">
                <a:solidFill>
                  <a:srgbClr val="102131"/>
                </a:solidFill>
              </a:rPr>
              <a:t> A vendég nem tehet róla!</a:t>
            </a:r>
            <a:endParaRPr sz="14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3B8D41FF-2D91-49A3-978E-D97ADD3E48F2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F5158A33-F8C6-432A-A470-3356BA0502E6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l="21161" r="21161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50DA1CB4-DF85-4601-B8EB-57452A2BC34D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8416D09D-1D1C-4041-B013-19D4EBE00456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998869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74A503B8-80D2-4A56-B638-6433C81317A0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971BE9BF-9BB9-4F0E-B5BB-97993A5E0AE8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F8AA6BED-B59F-4D2F-9A7C-CC2A7969999C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97855489-2CE6-4354-BDB3-E7D787E8644E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812DE33F-EEC7-4CF0-A67D-4041D650CA26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D276ED62-9EFC-4948-AEAF-862325145CD4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F0BD312B-C733-46CA-8EA9-7921F96A26F6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8F23A71E-64B3-4B3B-A901-06E66FA81977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D0572CEB-8F18-468E-AA2E-232DC8FE7C39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1519AB9B-8809-4A0C-98BA-F505ADFA3DF8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84D608E4-F62A-4619-9DB2-05EA01A7BDC1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A9682D90-55C8-46C8-810F-1FD421CD7FE5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1C56CDBE-16A4-4810-A7AB-0C664A822687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66BA4C74-0A68-4CC6-AFFE-C1E5143549BA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17BBE3DD-BB33-43C2-81B9-A219A9B7E77E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4D8349C3-06FD-4E78-ACE6-24E41BD6D107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AC414DE1-51B1-4BA1-AD54-DC2D9BF7E26B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874EAD9D-EB68-465F-AFF6-5DB5DF5B5686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4FBE3606-5A5E-45A8-AFE5-94A19C39FB25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E88A9045-6B6B-4EDE-AB62-28BF8C87ECC3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BE0F588A-8F1E-4D4C-A4F8-82DDD2993A17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5E1B29C4-22FF-4906-848F-7535928AABB3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912973D4-7760-4C00-A12B-7DC82EA033C0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C77322C7-4557-462E-9841-9AAAE47EB493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FC480664-F7FA-4396-8F69-D74FB3AABDAD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70C66932-C35F-4F48-AEF5-FFC7D4D4ACBD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B0AE180A-4146-40EB-BE7C-7BF26D775B7F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B77382FF-DE6C-4153-9656-AE032CB1DB2D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A9D8E101-B00C-4ABE-AD2E-9147A9860012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ACBF078B-2B4F-4E91-9488-D0029850523B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DECCBB74-2A04-447E-86B7-C1685B8681D1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BAA891D3-00B4-4EEE-9047-FDE61ACE6C93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DÍSZÍTÉSI TECHNOLÓGIA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C9D36C3D-63FF-4455-B130-481280764447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06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29D49C50-B174-47E4-BD3A-099A40476932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FCAA9614-BD8D-46F4-9BAB-9B30E8792EE7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04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06B78E1F-3F3C-44D0-AB8C-3725110E6EBE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B677EB16-5A55-4D2B-9E8C-FBC4BFE1369A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 dirty="0" err="1">
                <a:solidFill>
                  <a:srgbClr val="102131"/>
                </a:solidFill>
              </a:rPr>
              <a:t>Díszítési</a:t>
            </a:r>
            <a:r>
              <a:rPr sz="750" b="1" dirty="0">
                <a:solidFill>
                  <a:srgbClr val="102131"/>
                </a:solidFill>
              </a:rPr>
              <a:t> </a:t>
            </a:r>
            <a:r>
              <a:rPr sz="1000" b="1" dirty="0" err="1">
                <a:solidFill>
                  <a:srgbClr val="102131"/>
                </a:solidFill>
              </a:rPr>
              <a:t>technológia</a:t>
            </a:r>
            <a:endParaRPr sz="750" b="1" dirty="0">
              <a:solidFill>
                <a:srgbClr val="102131"/>
              </a:solidFill>
            </a:endParaRP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9CC977DE-3F95-4D25-88A6-9C64862F1008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Babyboomer / ombre felkopó fehér festőzselével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B147E2B3-2CFB-478F-A043-63DB6C965395}"/>
              </a:ext>
            </a:extLst>
          </p:cNvPr>
          <p:cNvSpPr>
            <a:spLocks noGrp="1"/>
          </p:cNvSpPr>
          <p:nvPr/>
        </p:nvSpPr>
        <p:spPr>
          <a:xfrm>
            <a:off x="1733550" y="2047875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 dirty="0">
                <a:solidFill>
                  <a:srgbClr val="2A3D4F"/>
                </a:solidFill>
              </a:rPr>
              <a:t>A </a:t>
            </a:r>
            <a:r>
              <a:rPr sz="1200" b="0" dirty="0" err="1">
                <a:solidFill>
                  <a:srgbClr val="2A3D4F"/>
                </a:solidFill>
              </a:rPr>
              <a:t>fehér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festőanyag</a:t>
            </a:r>
            <a:r>
              <a:rPr sz="1200" b="0" dirty="0">
                <a:solidFill>
                  <a:srgbClr val="2A3D4F"/>
                </a:solidFill>
              </a:rPr>
              <a:t> a </a:t>
            </a:r>
            <a:r>
              <a:rPr sz="1200" b="0" dirty="0" err="1">
                <a:solidFill>
                  <a:srgbClr val="2A3D4F"/>
                </a:solidFill>
              </a:rPr>
              <a:t>szabad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szél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élén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felkopik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vagy</a:t>
            </a:r>
            <a:r>
              <a:rPr sz="1200" b="0" dirty="0">
                <a:solidFill>
                  <a:srgbClr val="2A3D4F"/>
                </a:solidFill>
              </a:rPr>
              <a:t> </a:t>
            </a:r>
            <a:r>
              <a:rPr sz="1200" b="0" dirty="0" err="1">
                <a:solidFill>
                  <a:srgbClr val="2A3D4F"/>
                </a:solidFill>
              </a:rPr>
              <a:t>felpattog</a:t>
            </a:r>
            <a:r>
              <a:rPr sz="1200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128A71C9-9A92-4002-8D6A-804548E61554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DEFCFCC3-9F82-47C2-B517-668F666AB4B3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9A0D7DC3-2E67-4372-A757-E6D14D04B632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42B9F1F9-0F0D-4F66-B8B0-3C6ABCB84B93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Nem </a:t>
            </a:r>
            <a:r>
              <a:rPr sz="1125" b="0" dirty="0" err="1">
                <a:solidFill>
                  <a:srgbClr val="2A3D4F"/>
                </a:solidFill>
              </a:rPr>
              <a:t>megfelelő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alapra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készül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színátmenet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Túl </a:t>
            </a:r>
            <a:r>
              <a:rPr sz="1125" b="0" dirty="0" err="1">
                <a:solidFill>
                  <a:srgbClr val="2A3D4F"/>
                </a:solidFill>
              </a:rPr>
              <a:t>sok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rugalmatlan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festőzselé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kerül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rugalmas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alapra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Anyag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marad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élrészen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3C2B8278-94A5-49EE-8448-029F545E54AD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FF5A018D-3237-4F97-BFCD-B417BAF1D167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90AF5A7F-EDF6-46F8-A210-5D594885CA11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F60963E3-A1EF-4F42-A9D4-C7C602AC58A2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Matt,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ragacsos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alapra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dolgozz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bufferezz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finoman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Vékonyan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használd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festőzselét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éleket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tisztázd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Rugalmas </a:t>
            </a:r>
            <a:r>
              <a:rPr sz="1125" b="0" dirty="0" err="1">
                <a:solidFill>
                  <a:srgbClr val="2A3D4F"/>
                </a:solidFill>
              </a:rPr>
              <a:t>fényzselével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zárj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fizikai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munkánál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akár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két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rétegben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Matt </a:t>
            </a:r>
            <a:r>
              <a:rPr sz="1125" b="0" dirty="0" err="1">
                <a:solidFill>
                  <a:srgbClr val="2A3D4F"/>
                </a:solidFill>
              </a:rPr>
              <a:t>hatásnál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előbb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rugalmas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fényzselé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sz="1125" b="0" dirty="0" err="1">
                <a:solidFill>
                  <a:srgbClr val="2A3D4F"/>
                </a:solidFill>
              </a:rPr>
              <a:t>utána</a:t>
            </a:r>
            <a:r>
              <a:rPr sz="1125" b="0" dirty="0">
                <a:solidFill>
                  <a:srgbClr val="2A3D4F"/>
                </a:solidFill>
              </a:rPr>
              <a:t> matt </a:t>
            </a:r>
            <a:r>
              <a:rPr sz="1125" b="0" dirty="0" err="1">
                <a:solidFill>
                  <a:srgbClr val="2A3D4F"/>
                </a:solidFill>
              </a:rPr>
              <a:t>fedő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jöjjön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A1B9B24B-0BC9-4455-A695-C7ED0A47CAF6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0655D126-6BF0-4E48-8092-3BE37E458809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69AAAB7E-8146-4797-A682-2C84C7E9F29F}"/>
              </a:ext>
            </a:extLst>
          </p:cNvPr>
          <p:cNvSpPr>
            <a:spLocks noGrp="1"/>
          </p:cNvSpPr>
          <p:nvPr/>
        </p:nvSpPr>
        <p:spPr>
          <a:xfrm>
            <a:off x="1104899" y="6093619"/>
            <a:ext cx="5334002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>
              <a:defRPr sz="900" b="0">
                <a:solidFill>
                  <a:srgbClr val="102131"/>
                </a:solidFill>
              </a:defRPr>
            </a:pPr>
            <a:r>
              <a:rPr sz="1200" b="0" dirty="0">
                <a:solidFill>
                  <a:srgbClr val="102131"/>
                </a:solidFill>
              </a:rPr>
              <a:t>A </a:t>
            </a:r>
            <a:r>
              <a:rPr sz="1200" b="0" dirty="0" err="1">
                <a:solidFill>
                  <a:srgbClr val="102131"/>
                </a:solidFill>
              </a:rPr>
              <a:t>szabad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szél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zárása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ennél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hibánál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döntő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minőségi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pont</a:t>
            </a:r>
            <a:r>
              <a:rPr sz="1200" b="0" dirty="0">
                <a:solidFill>
                  <a:srgbClr val="102131"/>
                </a:solidFill>
              </a:rPr>
              <a:t>.</a:t>
            </a:r>
            <a:r>
              <a:rPr lang="hu-HU" sz="1200" b="0" dirty="0">
                <a:solidFill>
                  <a:srgbClr val="102131"/>
                </a:solidFill>
              </a:rPr>
              <a:t> </a:t>
            </a:r>
            <a:r>
              <a:rPr lang="hu-HU" sz="1200" dirty="0">
                <a:solidFill>
                  <a:srgbClr val="102131"/>
                </a:solidFill>
              </a:rPr>
              <a:t>Esetleg célszerű felhívni a vendég figyelmét a kesztyű használatára a </a:t>
            </a:r>
            <a:r>
              <a:rPr lang="hu-HU" sz="1200" b="0" dirty="0">
                <a:solidFill>
                  <a:srgbClr val="102131"/>
                </a:solidFill>
              </a:rPr>
              <a:t>háztartási tevékenységeknél.</a:t>
            </a:r>
            <a:endParaRPr sz="1200" b="0" dirty="0">
              <a:solidFill>
                <a:srgbClr val="102131"/>
              </a:solidFill>
            </a:endParaRP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F542CEFA-40CE-4F0C-B451-477FC022E90F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764926D0-EDFE-4270-917E-73652B7354E0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l="11500" r="11500"/>
          <a:stretch>
            <a:fillRect/>
          </a:stretch>
        </p:blipFill>
        <p:spPr>
          <a:xfrm rot="5400000">
            <a:off x="706755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68C1C4BF-3E8F-4ABB-88B5-55C3CBC0524F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90F21B2A-48EA-4B6F-AD81-FABF0FC3FC0A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7098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A98CA96-504F-4ADC-A341-D7C8D24FE78F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6C766901-A8A6-45B3-AC5B-58978FCFE8D5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A105965B-579C-48F2-AD90-025FCDC9194A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6F89EE64-EFC5-447B-A82B-6CE14DADB687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916049DB-2263-4759-80AE-788913F18445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43529AD0-FED1-4445-B205-7E254D5D862B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124BDCE4-C919-496E-B6DD-240D67AA8499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48323B58-3219-40E6-A435-19614B13C076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CB0D7855-010F-4421-B45A-3181DCAEEEDE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E66DE0F9-3F3F-4C0A-A807-CAEFAEB96354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58489F54-2294-43A7-9ED7-33DD3B8B5221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4FFB746A-189A-48F7-A4F6-53F066A4B227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25454B78-827E-460E-9C9C-93ADC6CED524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E6887B8E-A7C0-4320-8B0F-48B6C6640608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7E642973-8E10-491C-B5C0-773D8D720BD7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167F0057-14DB-4D8E-B1CA-48952F950955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C8DDB033-F336-4D3A-944F-C8067DCDDF5B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C9AFB202-FA8E-4C04-A329-0C23D28F1641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2CBB0611-E78A-4693-9479-05F9899D8016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34A6297-5EAC-48AF-A2BA-8CB9D67B9127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4039B56A-B331-4AF0-A77E-4E4E24FA1422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7EC64480-0930-4D20-9758-0F9565087BDB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9B16F200-B0B4-4184-8989-8C2E7C8F7D1A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6C8702FF-C704-4D11-82B8-9F8E1363B653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9BACA1EF-F9D6-4CFB-A913-547E900D14AD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7FAE3895-29A7-47A8-BCDB-4F013DA4DAF0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DEA659DD-3D2A-4C47-9EC5-84A633ADD585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FE028E4E-2E3A-4C1F-B6D8-9BACC2CBFB5C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BA1A5C61-F979-4DB9-8B94-080ACE9C5DCA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9E5123EA-025A-483F-A652-47A020F0A090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BC927990-4739-4A80-950C-E305E299D7DD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F8BC451E-03C6-4054-A42A-3A3662991B1D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BŐRVÉDELEM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CD5910D4-8CE0-4B4E-B4DA-A6E36BD8DB3A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07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A4493344-4EBB-4025-846C-E52B84AF01B2}"/>
              </a:ext>
            </a:extLst>
          </p:cNvPr>
          <p:cNvSpPr>
            <a:spLocks noGrp="1"/>
          </p:cNvSpPr>
          <p:nvPr/>
        </p:nvSpPr>
        <p:spPr>
          <a:xfrm>
            <a:off x="57150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8D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439BBA5C-0E2F-404A-B10A-FBDE8E07BEFC}"/>
              </a:ext>
            </a:extLst>
          </p:cNvPr>
          <p:cNvSpPr>
            <a:spLocks noGrp="1"/>
          </p:cNvSpPr>
          <p:nvPr/>
        </p:nvSpPr>
        <p:spPr>
          <a:xfrm>
            <a:off x="58293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05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8B64B3AD-3852-4D99-822A-279CAAE62642}"/>
              </a:ext>
            </a:extLst>
          </p:cNvPr>
          <p:cNvSpPr>
            <a:spLocks noGrp="1"/>
          </p:cNvSpPr>
          <p:nvPr/>
        </p:nvSpPr>
        <p:spPr>
          <a:xfrm>
            <a:off x="69151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F2C8D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BDB631B8-6C30-4BCA-9B7A-1567AAD27599}"/>
              </a:ext>
            </a:extLst>
          </p:cNvPr>
          <p:cNvSpPr>
            <a:spLocks noGrp="1"/>
          </p:cNvSpPr>
          <p:nvPr/>
        </p:nvSpPr>
        <p:spPr>
          <a:xfrm>
            <a:off x="70294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>
                <a:solidFill>
                  <a:srgbClr val="102131"/>
                </a:solidFill>
              </a:rPr>
              <a:t>Bőrvédelem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28FAC376-806F-41E3-8613-21136FDE3664}"/>
              </a:ext>
            </a:extLst>
          </p:cNvPr>
          <p:cNvSpPr>
            <a:spLocks noGrp="1"/>
          </p:cNvSpPr>
          <p:nvPr/>
        </p:nvSpPr>
        <p:spPr>
          <a:xfrm>
            <a:off x="57150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Bőrre kötött festékanyag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1625FAD9-F947-4746-B00D-2E4AAC141945}"/>
              </a:ext>
            </a:extLst>
          </p:cNvPr>
          <p:cNvSpPr>
            <a:spLocks noGrp="1"/>
          </p:cNvSpPr>
          <p:nvPr/>
        </p:nvSpPr>
        <p:spPr>
          <a:xfrm>
            <a:off x="5715000" y="1962150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>
                <a:solidFill>
                  <a:srgbClr val="2A3D4F"/>
                </a:solidFill>
              </a:rPr>
              <a:t>A készítés után festékmaradvány látható a köröm körüli bőrfelületen.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31A380C2-3A4C-4CE5-877B-4CA90294AB2C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C538924E-D952-4D47-B660-1B369CB69707}"/>
              </a:ext>
            </a:extLst>
          </p:cNvPr>
          <p:cNvSpPr>
            <a:spLocks noGrp="1"/>
          </p:cNvSpPr>
          <p:nvPr/>
        </p:nvSpPr>
        <p:spPr>
          <a:xfrm>
            <a:off x="5715000" y="2667000"/>
            <a:ext cx="57150" cy="1390650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003B5322-C27E-40AB-8B8E-C3F2E769FC49}"/>
              </a:ext>
            </a:extLst>
          </p:cNvPr>
          <p:cNvSpPr>
            <a:spLocks noGrp="1"/>
          </p:cNvSpPr>
          <p:nvPr/>
        </p:nvSpPr>
        <p:spPr>
          <a:xfrm>
            <a:off x="59245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D1306E93-FE1E-45DF-A1DF-5202F8AD66AC}"/>
              </a:ext>
            </a:extLst>
          </p:cNvPr>
          <p:cNvSpPr>
            <a:spLocks noGrp="1"/>
          </p:cNvSpPr>
          <p:nvPr/>
        </p:nvSpPr>
        <p:spPr>
          <a:xfrm>
            <a:off x="59245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A </a:t>
            </a:r>
            <a:r>
              <a:rPr sz="1125" b="0" dirty="0" err="1">
                <a:solidFill>
                  <a:srgbClr val="2A3D4F"/>
                </a:solidFill>
              </a:rPr>
              <a:t>bőrre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került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géllakk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vagy</a:t>
            </a:r>
            <a:r>
              <a:rPr sz="1125" b="0" dirty="0">
                <a:solidFill>
                  <a:srgbClr val="2A3D4F"/>
                </a:solidFill>
              </a:rPr>
              <a:t> pigment </a:t>
            </a:r>
            <a:r>
              <a:rPr sz="1125" b="0" dirty="0" err="1">
                <a:solidFill>
                  <a:srgbClr val="2A3D4F"/>
                </a:solidFill>
              </a:rPr>
              <a:t>nem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lett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eltávolítva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köttetés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előtt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A33806E3-FDBE-4383-A4B6-125AF960EDFA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248417C9-639D-4726-9F39-2078B00DB0B5}"/>
              </a:ext>
            </a:extLst>
          </p:cNvPr>
          <p:cNvSpPr>
            <a:spLocks noGrp="1"/>
          </p:cNvSpPr>
          <p:nvPr/>
        </p:nvSpPr>
        <p:spPr>
          <a:xfrm>
            <a:off x="5715000" y="4210050"/>
            <a:ext cx="57150" cy="1676400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7FB41DD5-46B5-4AA5-B741-52F81A042635}"/>
              </a:ext>
            </a:extLst>
          </p:cNvPr>
          <p:cNvSpPr>
            <a:spLocks noGrp="1"/>
          </p:cNvSpPr>
          <p:nvPr/>
        </p:nvSpPr>
        <p:spPr>
          <a:xfrm>
            <a:off x="59245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780B778C-AF2A-43BA-B80E-5ED2C82FF15F}"/>
              </a:ext>
            </a:extLst>
          </p:cNvPr>
          <p:cNvSpPr>
            <a:spLocks noGrp="1"/>
          </p:cNvSpPr>
          <p:nvPr/>
        </p:nvSpPr>
        <p:spPr>
          <a:xfrm>
            <a:off x="59245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Minden </a:t>
            </a:r>
            <a:r>
              <a:rPr sz="1125" b="0" dirty="0" err="1">
                <a:solidFill>
                  <a:srgbClr val="2A3D4F"/>
                </a:solidFill>
              </a:rPr>
              <a:t>köttetés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előtt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tisztítsd</a:t>
            </a:r>
            <a:r>
              <a:rPr sz="1125" b="0" dirty="0">
                <a:solidFill>
                  <a:srgbClr val="2A3D4F"/>
                </a:solidFill>
              </a:rPr>
              <a:t> le a </a:t>
            </a:r>
            <a:r>
              <a:rPr sz="1125" b="0" dirty="0" err="1">
                <a:solidFill>
                  <a:srgbClr val="2A3D4F"/>
                </a:solidFill>
              </a:rPr>
              <a:t>bőrre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jutott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anyagot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Bőrvédő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folyadék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lang="hu-HU" sz="1125" dirty="0">
                <a:solidFill>
                  <a:srgbClr val="2A3D4F"/>
                </a:solidFill>
              </a:rPr>
              <a:t>is </a:t>
            </a:r>
            <a:r>
              <a:rPr sz="1125" b="0" dirty="0" err="1">
                <a:solidFill>
                  <a:srgbClr val="2A3D4F"/>
                </a:solidFill>
              </a:rPr>
              <a:t>használható</a:t>
            </a:r>
            <a:r>
              <a:rPr sz="1125" b="0" dirty="0">
                <a:solidFill>
                  <a:srgbClr val="2A3D4F"/>
                </a:solidFill>
              </a:rPr>
              <a:t>, </a:t>
            </a:r>
            <a:r>
              <a:rPr lang="hu-HU" sz="1125" b="0" dirty="0">
                <a:solidFill>
                  <a:srgbClr val="2A3D4F"/>
                </a:solidFill>
              </a:rPr>
              <a:t>de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nehézkes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lehet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eltávolítása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A9732219-F423-4D02-8BCC-4AA5D227E158}"/>
              </a:ext>
            </a:extLst>
          </p:cNvPr>
          <p:cNvSpPr>
            <a:spLocks noGrp="1"/>
          </p:cNvSpPr>
          <p:nvPr/>
        </p:nvSpPr>
        <p:spPr>
          <a:xfrm>
            <a:off x="57150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FA914EA9-033E-459F-AF3D-8834CECA7C9E}"/>
              </a:ext>
            </a:extLst>
          </p:cNvPr>
          <p:cNvSpPr>
            <a:spLocks noGrp="1"/>
          </p:cNvSpPr>
          <p:nvPr/>
        </p:nvSpPr>
        <p:spPr>
          <a:xfrm>
            <a:off x="5867400" y="6153150"/>
            <a:ext cx="228600" cy="2286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5848470D-7772-4764-A429-3BBDBEC3D61E}"/>
              </a:ext>
            </a:extLst>
          </p:cNvPr>
          <p:cNvSpPr>
            <a:spLocks noGrp="1"/>
          </p:cNvSpPr>
          <p:nvPr/>
        </p:nvSpPr>
        <p:spPr>
          <a:xfrm>
            <a:off x="6267450" y="6191250"/>
            <a:ext cx="44958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 lnSpcReduction="10000"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 err="1">
                <a:solidFill>
                  <a:srgbClr val="102131"/>
                </a:solidFill>
              </a:rPr>
              <a:t>Esztétikai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hiba</a:t>
            </a:r>
            <a:r>
              <a:rPr sz="1200" b="0" dirty="0">
                <a:solidFill>
                  <a:srgbClr val="102131"/>
                </a:solidFill>
              </a:rPr>
              <a:t> is, </a:t>
            </a:r>
            <a:r>
              <a:rPr sz="1200" b="0" dirty="0" err="1">
                <a:solidFill>
                  <a:srgbClr val="102131"/>
                </a:solidFill>
              </a:rPr>
              <a:t>ezért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vizsgán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különösen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feltűnő</a:t>
            </a:r>
            <a:r>
              <a:rPr sz="1200" b="0" dirty="0">
                <a:solidFill>
                  <a:srgbClr val="102131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CF463E78-BFCB-455F-82A9-9C1EFB7F5D77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86F997EF-6912-4883-9AA5-E2133AE50DC1}"/>
              </a:ext>
            </a:extLst>
          </p:cNvPr>
          <p:cNvSpPr>
            <a:spLocks noGrp="1"/>
          </p:cNvSpPr>
          <p:nvPr/>
        </p:nvSpPr>
        <p:spPr>
          <a:xfrm>
            <a:off x="514350" y="1162050"/>
            <a:ext cx="609600" cy="47625"/>
          </a:xfrm>
          <a:prstGeom prst="rect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8216" b="8216"/>
          <a:stretch>
            <a:fillRect/>
          </a:stretch>
        </p:blipFill>
        <p:spPr>
          <a:xfrm>
            <a:off x="60960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4ED5A32B-3513-4F9B-BDE1-D148E3C6D515}"/>
              </a:ext>
            </a:extLst>
          </p:cNvPr>
          <p:cNvSpPr>
            <a:spLocks noGrp="1"/>
          </p:cNvSpPr>
          <p:nvPr/>
        </p:nvSpPr>
        <p:spPr>
          <a:xfrm>
            <a:off x="78105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F2C8D4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EDB9C3B4-9C31-4EB0-A375-10A0E5C412C5}"/>
              </a:ext>
            </a:extLst>
          </p:cNvPr>
          <p:cNvSpPr>
            <a:spLocks noGrp="1"/>
          </p:cNvSpPr>
          <p:nvPr/>
        </p:nvSpPr>
        <p:spPr>
          <a:xfrm>
            <a:off x="89535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255988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4FAF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lide Number Placeholder 5">
            <a:extLst>
              <a:ext uri="{FF2B5EF4-FFF2-40B4-BE49-F238E27FC236}">
                <a16:creationId xmlns:a16="http://schemas.microsoft.com/office/drawing/2014/main" id="{184F073F-61C8-4884-B476-C2392645B49A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524000" y="1122363"/>
            <a:ext cx="9144000" cy="2387600"/>
          </a:xfrm>
        </p:spPr>
        <p:txBody>
          <a:bodyPr/>
          <a:lstStyle/>
          <a:p>
            <a:endParaRPr/>
          </a:p>
        </p:txBody>
      </p:sp>
      <p:sp>
        <p:nvSpPr>
          <p:cNvPr id="2" name="Ellipszis 1">
            <a:extLst>
              <a:ext uri="{FF2B5EF4-FFF2-40B4-BE49-F238E27FC236}">
                <a16:creationId xmlns:a16="http://schemas.microsoft.com/office/drawing/2014/main" id="{E2E26306-7590-4BF8-932F-B69EDE99A184}"/>
              </a:ext>
            </a:extLst>
          </p:cNvPr>
          <p:cNvSpPr>
            <a:spLocks noGrp="1"/>
          </p:cNvSpPr>
          <p:nvPr/>
        </p:nvSpPr>
        <p:spPr>
          <a:xfrm>
            <a:off x="8858250" y="-1143000"/>
            <a:ext cx="3619500" cy="3619500"/>
          </a:xfrm>
          <a:prstGeom prst="ellipse">
            <a:avLst/>
          </a:prstGeom>
          <a:solidFill>
            <a:srgbClr val="DDF6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" name="Ellipszis 2">
            <a:extLst>
              <a:ext uri="{FF2B5EF4-FFF2-40B4-BE49-F238E27FC236}">
                <a16:creationId xmlns:a16="http://schemas.microsoft.com/office/drawing/2014/main" id="{D94A0F7C-AD95-4427-99A1-CD067EF6BDC5}"/>
              </a:ext>
            </a:extLst>
          </p:cNvPr>
          <p:cNvSpPr>
            <a:spLocks noGrp="1"/>
          </p:cNvSpPr>
          <p:nvPr/>
        </p:nvSpPr>
        <p:spPr>
          <a:xfrm>
            <a:off x="-1047750" y="4476750"/>
            <a:ext cx="3048000" cy="3048000"/>
          </a:xfrm>
          <a:prstGeom prst="ellipse">
            <a:avLst/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" name="Téglalap: lekerekített 3">
            <a:extLst>
              <a:ext uri="{FF2B5EF4-FFF2-40B4-BE49-F238E27FC236}">
                <a16:creationId xmlns:a16="http://schemas.microsoft.com/office/drawing/2014/main" id="{598DB2E1-CECE-463F-9E0F-C9F06860EAEA}"/>
              </a:ext>
            </a:extLst>
          </p:cNvPr>
          <p:cNvSpPr>
            <a:spLocks noGrp="1"/>
          </p:cNvSpPr>
          <p:nvPr/>
        </p:nvSpPr>
        <p:spPr>
          <a:xfrm>
            <a:off x="342900" y="209550"/>
            <a:ext cx="11506200" cy="6438900"/>
          </a:xfrm>
          <a:prstGeom prst="roundRect">
            <a:avLst>
              <a:gd name="adj" fmla="val 1183"/>
            </a:avLst>
          </a:prstGeom>
          <a:solidFill>
            <a:srgbClr val="000000">
              <a:alpha val="0"/>
            </a:srgbClr>
          </a:solidFill>
          <a:ln w="10478">
            <a:solidFill>
              <a:srgbClr val="E3EDF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" name="Téglalap 4">
            <a:extLst>
              <a:ext uri="{FF2B5EF4-FFF2-40B4-BE49-F238E27FC236}">
                <a16:creationId xmlns:a16="http://schemas.microsoft.com/office/drawing/2014/main" id="{DC4C3F28-A5F4-46BC-BE52-1B52B4EA47DD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10972800" cy="19050"/>
          </a:xfrm>
          <a:prstGeom prst="rect">
            <a:avLst/>
          </a:prstGeom>
          <a:solidFill>
            <a:srgbClr val="BFD2D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6" name="Téglalap 5">
            <a:extLst>
              <a:ext uri="{FF2B5EF4-FFF2-40B4-BE49-F238E27FC236}">
                <a16:creationId xmlns:a16="http://schemas.microsoft.com/office/drawing/2014/main" id="{4FCC56C2-8867-4885-BB7F-8F614610F322}"/>
              </a:ext>
            </a:extLst>
          </p:cNvPr>
          <p:cNvSpPr>
            <a:spLocks noGrp="1"/>
          </p:cNvSpPr>
          <p:nvPr/>
        </p:nvSpPr>
        <p:spPr>
          <a:xfrm>
            <a:off x="609600" y="590550"/>
            <a:ext cx="2095500" cy="190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7" name="Ellipszis 6">
            <a:extLst>
              <a:ext uri="{FF2B5EF4-FFF2-40B4-BE49-F238E27FC236}">
                <a16:creationId xmlns:a16="http://schemas.microsoft.com/office/drawing/2014/main" id="{839F9EB7-5EA9-4F35-8840-12217E4DA8E2}"/>
              </a:ext>
            </a:extLst>
          </p:cNvPr>
          <p:cNvSpPr>
            <a:spLocks noGrp="1"/>
          </p:cNvSpPr>
          <p:nvPr/>
        </p:nvSpPr>
        <p:spPr>
          <a:xfrm>
            <a:off x="504825" y="514350"/>
            <a:ext cx="171450" cy="17145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8" name="Ellipszis 7">
            <a:extLst>
              <a:ext uri="{FF2B5EF4-FFF2-40B4-BE49-F238E27FC236}">
                <a16:creationId xmlns:a16="http://schemas.microsoft.com/office/drawing/2014/main" id="{DDD36786-C8F4-4240-84B3-618111C2B1B7}"/>
              </a:ext>
            </a:extLst>
          </p:cNvPr>
          <p:cNvSpPr>
            <a:spLocks noGrp="1"/>
          </p:cNvSpPr>
          <p:nvPr/>
        </p:nvSpPr>
        <p:spPr>
          <a:xfrm>
            <a:off x="695325" y="514350"/>
            <a:ext cx="76200" cy="76200"/>
          </a:xfrm>
          <a:prstGeom prst="ellipse">
            <a:avLst/>
          </a:prstGeom>
          <a:solidFill>
            <a:srgbClr val="F2C8D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9" name="Ellipszis 8">
            <a:extLst>
              <a:ext uri="{FF2B5EF4-FFF2-40B4-BE49-F238E27FC236}">
                <a16:creationId xmlns:a16="http://schemas.microsoft.com/office/drawing/2014/main" id="{25A5BFC1-58EF-46BD-886F-F82456FE33BD}"/>
              </a:ext>
            </a:extLst>
          </p:cNvPr>
          <p:cNvSpPr>
            <a:spLocks noGrp="1"/>
          </p:cNvSpPr>
          <p:nvPr/>
        </p:nvSpPr>
        <p:spPr>
          <a:xfrm>
            <a:off x="104584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0" name="Ellipszis 9">
            <a:extLst>
              <a:ext uri="{FF2B5EF4-FFF2-40B4-BE49-F238E27FC236}">
                <a16:creationId xmlns:a16="http://schemas.microsoft.com/office/drawing/2014/main" id="{5F3AED57-0035-4136-8016-A3C1BA2D0191}"/>
              </a:ext>
            </a:extLst>
          </p:cNvPr>
          <p:cNvSpPr>
            <a:spLocks noGrp="1"/>
          </p:cNvSpPr>
          <p:nvPr/>
        </p:nvSpPr>
        <p:spPr>
          <a:xfrm>
            <a:off x="105918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1" name="Ellipszis 10">
            <a:extLst>
              <a:ext uri="{FF2B5EF4-FFF2-40B4-BE49-F238E27FC236}">
                <a16:creationId xmlns:a16="http://schemas.microsoft.com/office/drawing/2014/main" id="{0F4821C3-93E7-4539-B775-1DF9D986A928}"/>
              </a:ext>
            </a:extLst>
          </p:cNvPr>
          <p:cNvSpPr>
            <a:spLocks noGrp="1"/>
          </p:cNvSpPr>
          <p:nvPr/>
        </p:nvSpPr>
        <p:spPr>
          <a:xfrm>
            <a:off x="107251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2" name="Ellipszis 11">
            <a:extLst>
              <a:ext uri="{FF2B5EF4-FFF2-40B4-BE49-F238E27FC236}">
                <a16:creationId xmlns:a16="http://schemas.microsoft.com/office/drawing/2014/main" id="{73619022-2A75-4377-A43F-02228EDEA748}"/>
              </a:ext>
            </a:extLst>
          </p:cNvPr>
          <p:cNvSpPr>
            <a:spLocks noGrp="1"/>
          </p:cNvSpPr>
          <p:nvPr/>
        </p:nvSpPr>
        <p:spPr>
          <a:xfrm>
            <a:off x="108585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3" name="Ellipszis 12">
            <a:extLst>
              <a:ext uri="{FF2B5EF4-FFF2-40B4-BE49-F238E27FC236}">
                <a16:creationId xmlns:a16="http://schemas.microsoft.com/office/drawing/2014/main" id="{3CDD7710-CF97-4B15-B957-61F57AF881E5}"/>
              </a:ext>
            </a:extLst>
          </p:cNvPr>
          <p:cNvSpPr>
            <a:spLocks noGrp="1"/>
          </p:cNvSpPr>
          <p:nvPr/>
        </p:nvSpPr>
        <p:spPr>
          <a:xfrm>
            <a:off x="1099185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4" name="Ellipszis 13">
            <a:extLst>
              <a:ext uri="{FF2B5EF4-FFF2-40B4-BE49-F238E27FC236}">
                <a16:creationId xmlns:a16="http://schemas.microsoft.com/office/drawing/2014/main" id="{B880E7E9-13D7-458D-8EB6-9934733ED0B1}"/>
              </a:ext>
            </a:extLst>
          </p:cNvPr>
          <p:cNvSpPr>
            <a:spLocks noGrp="1"/>
          </p:cNvSpPr>
          <p:nvPr/>
        </p:nvSpPr>
        <p:spPr>
          <a:xfrm>
            <a:off x="11125200" y="8763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5" name="Ellipszis 14">
            <a:extLst>
              <a:ext uri="{FF2B5EF4-FFF2-40B4-BE49-F238E27FC236}">
                <a16:creationId xmlns:a16="http://schemas.microsoft.com/office/drawing/2014/main" id="{049D9DB2-ECF1-4592-AAB4-512B5DB89C79}"/>
              </a:ext>
            </a:extLst>
          </p:cNvPr>
          <p:cNvSpPr>
            <a:spLocks noGrp="1"/>
          </p:cNvSpPr>
          <p:nvPr/>
        </p:nvSpPr>
        <p:spPr>
          <a:xfrm>
            <a:off x="104584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6" name="Ellipszis 15">
            <a:extLst>
              <a:ext uri="{FF2B5EF4-FFF2-40B4-BE49-F238E27FC236}">
                <a16:creationId xmlns:a16="http://schemas.microsoft.com/office/drawing/2014/main" id="{8D8559FC-2FD7-4D00-B0BF-93EA32970032}"/>
              </a:ext>
            </a:extLst>
          </p:cNvPr>
          <p:cNvSpPr>
            <a:spLocks noGrp="1"/>
          </p:cNvSpPr>
          <p:nvPr/>
        </p:nvSpPr>
        <p:spPr>
          <a:xfrm>
            <a:off x="105918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7" name="Ellipszis 16">
            <a:extLst>
              <a:ext uri="{FF2B5EF4-FFF2-40B4-BE49-F238E27FC236}">
                <a16:creationId xmlns:a16="http://schemas.microsoft.com/office/drawing/2014/main" id="{F994C51A-860D-4C99-A7AA-E012F932B21D}"/>
              </a:ext>
            </a:extLst>
          </p:cNvPr>
          <p:cNvSpPr>
            <a:spLocks noGrp="1"/>
          </p:cNvSpPr>
          <p:nvPr/>
        </p:nvSpPr>
        <p:spPr>
          <a:xfrm>
            <a:off x="107251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8" name="Ellipszis 17">
            <a:extLst>
              <a:ext uri="{FF2B5EF4-FFF2-40B4-BE49-F238E27FC236}">
                <a16:creationId xmlns:a16="http://schemas.microsoft.com/office/drawing/2014/main" id="{4A299A43-9F12-4B3A-BC51-D8DAF6F80F21}"/>
              </a:ext>
            </a:extLst>
          </p:cNvPr>
          <p:cNvSpPr>
            <a:spLocks noGrp="1"/>
          </p:cNvSpPr>
          <p:nvPr/>
        </p:nvSpPr>
        <p:spPr>
          <a:xfrm>
            <a:off x="108585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19" name="Ellipszis 18">
            <a:extLst>
              <a:ext uri="{FF2B5EF4-FFF2-40B4-BE49-F238E27FC236}">
                <a16:creationId xmlns:a16="http://schemas.microsoft.com/office/drawing/2014/main" id="{EB941DE8-1B32-4688-91F2-77EC10497C95}"/>
              </a:ext>
            </a:extLst>
          </p:cNvPr>
          <p:cNvSpPr>
            <a:spLocks noGrp="1"/>
          </p:cNvSpPr>
          <p:nvPr/>
        </p:nvSpPr>
        <p:spPr>
          <a:xfrm>
            <a:off x="1099185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0" name="Ellipszis 19">
            <a:extLst>
              <a:ext uri="{FF2B5EF4-FFF2-40B4-BE49-F238E27FC236}">
                <a16:creationId xmlns:a16="http://schemas.microsoft.com/office/drawing/2014/main" id="{E5A62FF5-33A3-469F-93B5-9B4EAAC7C221}"/>
              </a:ext>
            </a:extLst>
          </p:cNvPr>
          <p:cNvSpPr>
            <a:spLocks noGrp="1"/>
          </p:cNvSpPr>
          <p:nvPr/>
        </p:nvSpPr>
        <p:spPr>
          <a:xfrm>
            <a:off x="11125200" y="10096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1" name="Ellipszis 20">
            <a:extLst>
              <a:ext uri="{FF2B5EF4-FFF2-40B4-BE49-F238E27FC236}">
                <a16:creationId xmlns:a16="http://schemas.microsoft.com/office/drawing/2014/main" id="{43E1E54B-5254-4C7F-97C8-37E262157665}"/>
              </a:ext>
            </a:extLst>
          </p:cNvPr>
          <p:cNvSpPr>
            <a:spLocks noGrp="1"/>
          </p:cNvSpPr>
          <p:nvPr/>
        </p:nvSpPr>
        <p:spPr>
          <a:xfrm>
            <a:off x="104584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2" name="Ellipszis 21">
            <a:extLst>
              <a:ext uri="{FF2B5EF4-FFF2-40B4-BE49-F238E27FC236}">
                <a16:creationId xmlns:a16="http://schemas.microsoft.com/office/drawing/2014/main" id="{91DC464D-026C-4BA7-96A9-1840218C6BAF}"/>
              </a:ext>
            </a:extLst>
          </p:cNvPr>
          <p:cNvSpPr>
            <a:spLocks noGrp="1"/>
          </p:cNvSpPr>
          <p:nvPr/>
        </p:nvSpPr>
        <p:spPr>
          <a:xfrm>
            <a:off x="105918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3" name="Ellipszis 22">
            <a:extLst>
              <a:ext uri="{FF2B5EF4-FFF2-40B4-BE49-F238E27FC236}">
                <a16:creationId xmlns:a16="http://schemas.microsoft.com/office/drawing/2014/main" id="{655B670B-6F54-41D6-9750-2867308744FB}"/>
              </a:ext>
            </a:extLst>
          </p:cNvPr>
          <p:cNvSpPr>
            <a:spLocks noGrp="1"/>
          </p:cNvSpPr>
          <p:nvPr/>
        </p:nvSpPr>
        <p:spPr>
          <a:xfrm>
            <a:off x="107251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4" name="Ellipszis 23">
            <a:extLst>
              <a:ext uri="{FF2B5EF4-FFF2-40B4-BE49-F238E27FC236}">
                <a16:creationId xmlns:a16="http://schemas.microsoft.com/office/drawing/2014/main" id="{8CBDBDC0-5F60-45EC-8B52-9B4D2DE7ED23}"/>
              </a:ext>
            </a:extLst>
          </p:cNvPr>
          <p:cNvSpPr>
            <a:spLocks noGrp="1"/>
          </p:cNvSpPr>
          <p:nvPr/>
        </p:nvSpPr>
        <p:spPr>
          <a:xfrm>
            <a:off x="108585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5" name="Ellipszis 24">
            <a:extLst>
              <a:ext uri="{FF2B5EF4-FFF2-40B4-BE49-F238E27FC236}">
                <a16:creationId xmlns:a16="http://schemas.microsoft.com/office/drawing/2014/main" id="{2E692117-C80C-4F0E-80C4-38FA843F8C88}"/>
              </a:ext>
            </a:extLst>
          </p:cNvPr>
          <p:cNvSpPr>
            <a:spLocks noGrp="1"/>
          </p:cNvSpPr>
          <p:nvPr/>
        </p:nvSpPr>
        <p:spPr>
          <a:xfrm>
            <a:off x="1099185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6" name="Ellipszis 25">
            <a:extLst>
              <a:ext uri="{FF2B5EF4-FFF2-40B4-BE49-F238E27FC236}">
                <a16:creationId xmlns:a16="http://schemas.microsoft.com/office/drawing/2014/main" id="{3488778A-2856-44B9-B594-9CB2F6EC9098}"/>
              </a:ext>
            </a:extLst>
          </p:cNvPr>
          <p:cNvSpPr>
            <a:spLocks noGrp="1"/>
          </p:cNvSpPr>
          <p:nvPr/>
        </p:nvSpPr>
        <p:spPr>
          <a:xfrm>
            <a:off x="11125200" y="114300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7" name="Ellipszis 26">
            <a:extLst>
              <a:ext uri="{FF2B5EF4-FFF2-40B4-BE49-F238E27FC236}">
                <a16:creationId xmlns:a16="http://schemas.microsoft.com/office/drawing/2014/main" id="{6DCC1D3C-5424-4C22-91D4-D4D1F35BAEC2}"/>
              </a:ext>
            </a:extLst>
          </p:cNvPr>
          <p:cNvSpPr>
            <a:spLocks noGrp="1"/>
          </p:cNvSpPr>
          <p:nvPr/>
        </p:nvSpPr>
        <p:spPr>
          <a:xfrm>
            <a:off x="104584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8" name="Ellipszis 27">
            <a:extLst>
              <a:ext uri="{FF2B5EF4-FFF2-40B4-BE49-F238E27FC236}">
                <a16:creationId xmlns:a16="http://schemas.microsoft.com/office/drawing/2014/main" id="{C1CBB71E-6B72-40B5-9823-8D7495EEFD07}"/>
              </a:ext>
            </a:extLst>
          </p:cNvPr>
          <p:cNvSpPr>
            <a:spLocks noGrp="1"/>
          </p:cNvSpPr>
          <p:nvPr/>
        </p:nvSpPr>
        <p:spPr>
          <a:xfrm>
            <a:off x="105918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29" name="Ellipszis 28">
            <a:extLst>
              <a:ext uri="{FF2B5EF4-FFF2-40B4-BE49-F238E27FC236}">
                <a16:creationId xmlns:a16="http://schemas.microsoft.com/office/drawing/2014/main" id="{9CA7D6B4-2601-4517-ADB7-A9BFA1AC7D30}"/>
              </a:ext>
            </a:extLst>
          </p:cNvPr>
          <p:cNvSpPr>
            <a:spLocks noGrp="1"/>
          </p:cNvSpPr>
          <p:nvPr/>
        </p:nvSpPr>
        <p:spPr>
          <a:xfrm>
            <a:off x="107251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0" name="Ellipszis 29">
            <a:extLst>
              <a:ext uri="{FF2B5EF4-FFF2-40B4-BE49-F238E27FC236}">
                <a16:creationId xmlns:a16="http://schemas.microsoft.com/office/drawing/2014/main" id="{F1F1AD1B-2BF8-476C-B42C-0509415D0DF0}"/>
              </a:ext>
            </a:extLst>
          </p:cNvPr>
          <p:cNvSpPr>
            <a:spLocks noGrp="1"/>
          </p:cNvSpPr>
          <p:nvPr/>
        </p:nvSpPr>
        <p:spPr>
          <a:xfrm>
            <a:off x="108585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1" name="Ellipszis 30">
            <a:extLst>
              <a:ext uri="{FF2B5EF4-FFF2-40B4-BE49-F238E27FC236}">
                <a16:creationId xmlns:a16="http://schemas.microsoft.com/office/drawing/2014/main" id="{EF7B7043-592E-486B-8769-A6FBD7FF771E}"/>
              </a:ext>
            </a:extLst>
          </p:cNvPr>
          <p:cNvSpPr>
            <a:spLocks noGrp="1"/>
          </p:cNvSpPr>
          <p:nvPr/>
        </p:nvSpPr>
        <p:spPr>
          <a:xfrm>
            <a:off x="1099185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2" name="Ellipszis 31">
            <a:extLst>
              <a:ext uri="{FF2B5EF4-FFF2-40B4-BE49-F238E27FC236}">
                <a16:creationId xmlns:a16="http://schemas.microsoft.com/office/drawing/2014/main" id="{3146AC64-812A-42C3-8B6F-C047D34C1CCC}"/>
              </a:ext>
            </a:extLst>
          </p:cNvPr>
          <p:cNvSpPr>
            <a:spLocks noGrp="1"/>
          </p:cNvSpPr>
          <p:nvPr/>
        </p:nvSpPr>
        <p:spPr>
          <a:xfrm>
            <a:off x="11125200" y="1276350"/>
            <a:ext cx="38100" cy="38100"/>
          </a:xfrm>
          <a:prstGeom prst="ellipse">
            <a:avLst/>
          </a:prstGeom>
          <a:solidFill>
            <a:srgbClr val="D2E6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3" name="Téglalap 32">
            <a:extLst>
              <a:ext uri="{FF2B5EF4-FFF2-40B4-BE49-F238E27FC236}">
                <a16:creationId xmlns:a16="http://schemas.microsoft.com/office/drawing/2014/main" id="{F0039B3B-9EDD-46C3-A968-606AE509CE1A}"/>
              </a:ext>
            </a:extLst>
          </p:cNvPr>
          <p:cNvSpPr>
            <a:spLocks noGrp="1"/>
          </p:cNvSpPr>
          <p:nvPr/>
        </p:nvSpPr>
        <p:spPr>
          <a:xfrm>
            <a:off x="609600" y="285750"/>
            <a:ext cx="4000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FELÜLETI ELSZÍNEZŐDÉS</a:t>
            </a:r>
          </a:p>
        </p:txBody>
      </p:sp>
      <p:sp>
        <p:nvSpPr>
          <p:cNvPr id="34" name="Téglalap 33">
            <a:extLst>
              <a:ext uri="{FF2B5EF4-FFF2-40B4-BE49-F238E27FC236}">
                <a16:creationId xmlns:a16="http://schemas.microsoft.com/office/drawing/2014/main" id="{A2C01A49-F53D-4AC8-9066-09112A962671}"/>
              </a:ext>
            </a:extLst>
          </p:cNvPr>
          <p:cNvSpPr>
            <a:spLocks noGrp="1"/>
          </p:cNvSpPr>
          <p:nvPr/>
        </p:nvSpPr>
        <p:spPr>
          <a:xfrm>
            <a:off x="10363200" y="285750"/>
            <a:ext cx="12192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825" b="1">
                <a:solidFill>
                  <a:srgbClr val="607587"/>
                </a:solidFill>
              </a:defRPr>
            </a:pPr>
            <a:r>
              <a:rPr sz="825" b="1">
                <a:solidFill>
                  <a:srgbClr val="607587"/>
                </a:solidFill>
              </a:rPr>
              <a:t>08 / 15</a:t>
            </a:r>
          </a:p>
        </p:txBody>
      </p:sp>
      <p:sp>
        <p:nvSpPr>
          <p:cNvPr id="35" name="Téglalap: lekerekített 34">
            <a:extLst>
              <a:ext uri="{FF2B5EF4-FFF2-40B4-BE49-F238E27FC236}">
                <a16:creationId xmlns:a16="http://schemas.microsoft.com/office/drawing/2014/main" id="{358E9B0E-156C-4216-920B-9AAD2FBF0D99}"/>
              </a:ext>
            </a:extLst>
          </p:cNvPr>
          <p:cNvSpPr>
            <a:spLocks noGrp="1"/>
          </p:cNvSpPr>
          <p:nvPr/>
        </p:nvSpPr>
        <p:spPr>
          <a:xfrm>
            <a:off x="609600" y="876300"/>
            <a:ext cx="1047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6" name="Téglalap 35">
            <a:extLst>
              <a:ext uri="{FF2B5EF4-FFF2-40B4-BE49-F238E27FC236}">
                <a16:creationId xmlns:a16="http://schemas.microsoft.com/office/drawing/2014/main" id="{81D470A0-7BBE-4CFD-8420-ADCE44731980}"/>
              </a:ext>
            </a:extLst>
          </p:cNvPr>
          <p:cNvSpPr>
            <a:spLocks noGrp="1"/>
          </p:cNvSpPr>
          <p:nvPr/>
        </p:nvSpPr>
        <p:spPr>
          <a:xfrm>
            <a:off x="723900" y="933450"/>
            <a:ext cx="819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HIBA 06</a:t>
            </a:r>
          </a:p>
        </p:txBody>
      </p:sp>
      <p:sp>
        <p:nvSpPr>
          <p:cNvPr id="37" name="Téglalap: lekerekített 36">
            <a:extLst>
              <a:ext uri="{FF2B5EF4-FFF2-40B4-BE49-F238E27FC236}">
                <a16:creationId xmlns:a16="http://schemas.microsoft.com/office/drawing/2014/main" id="{48C6FB9F-EBBD-4DB9-A8E4-8B7C3D23CFCB}"/>
              </a:ext>
            </a:extLst>
          </p:cNvPr>
          <p:cNvSpPr>
            <a:spLocks noGrp="1"/>
          </p:cNvSpPr>
          <p:nvPr/>
        </p:nvSpPr>
        <p:spPr>
          <a:xfrm>
            <a:off x="1809750" y="876300"/>
            <a:ext cx="180975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4706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38" name="Téglalap 37">
            <a:extLst>
              <a:ext uri="{FF2B5EF4-FFF2-40B4-BE49-F238E27FC236}">
                <a16:creationId xmlns:a16="http://schemas.microsoft.com/office/drawing/2014/main" id="{89788B8B-C9E5-47EF-AA09-942D9E043F5C}"/>
              </a:ext>
            </a:extLst>
          </p:cNvPr>
          <p:cNvSpPr>
            <a:spLocks noGrp="1"/>
          </p:cNvSpPr>
          <p:nvPr/>
        </p:nvSpPr>
        <p:spPr>
          <a:xfrm>
            <a:off x="1924050" y="933450"/>
            <a:ext cx="15811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1000" b="1">
                <a:solidFill>
                  <a:srgbClr val="102131"/>
                </a:solidFill>
              </a:rPr>
              <a:t>Felületi elszíneződés</a:t>
            </a:r>
          </a:p>
        </p:txBody>
      </p:sp>
      <p:sp>
        <p:nvSpPr>
          <p:cNvPr id="39" name="Téglalap 38">
            <a:extLst>
              <a:ext uri="{FF2B5EF4-FFF2-40B4-BE49-F238E27FC236}">
                <a16:creationId xmlns:a16="http://schemas.microsoft.com/office/drawing/2014/main" id="{E0AB484B-4890-44DA-B63A-2AA510DBE458}"/>
              </a:ext>
            </a:extLst>
          </p:cNvPr>
          <p:cNvSpPr>
            <a:spLocks noGrp="1"/>
          </p:cNvSpPr>
          <p:nvPr/>
        </p:nvSpPr>
        <p:spPr>
          <a:xfrm>
            <a:off x="609600" y="1257300"/>
            <a:ext cx="49530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2100" b="1">
                <a:solidFill>
                  <a:srgbClr val="13202B"/>
                </a:solidFill>
              </a:defRPr>
            </a:pPr>
            <a:r>
              <a:rPr sz="2100" b="1">
                <a:solidFill>
                  <a:srgbClr val="13202B"/>
                </a:solidFill>
              </a:rPr>
              <a:t>Elszíneződő matt felület</a:t>
            </a:r>
          </a:p>
        </p:txBody>
      </p:sp>
      <p:sp>
        <p:nvSpPr>
          <p:cNvPr id="40" name="Téglalap 39">
            <a:extLst>
              <a:ext uri="{FF2B5EF4-FFF2-40B4-BE49-F238E27FC236}">
                <a16:creationId xmlns:a16="http://schemas.microsoft.com/office/drawing/2014/main" id="{436C4558-791D-496E-998F-B11B9A026EE5}"/>
              </a:ext>
            </a:extLst>
          </p:cNvPr>
          <p:cNvSpPr>
            <a:spLocks noGrp="1"/>
          </p:cNvSpPr>
          <p:nvPr/>
        </p:nvSpPr>
        <p:spPr>
          <a:xfrm>
            <a:off x="1695450" y="1912938"/>
            <a:ext cx="5143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200" b="0">
                <a:solidFill>
                  <a:srgbClr val="2A3D4F"/>
                </a:solidFill>
              </a:defRPr>
            </a:pPr>
            <a:r>
              <a:rPr sz="1200" b="0">
                <a:solidFill>
                  <a:srgbClr val="2A3D4F"/>
                </a:solidFill>
              </a:rPr>
              <a:t>A matt top narancsos, barnás vagy kékes pigmenteket vesz fel a hordás során.</a:t>
            </a:r>
          </a:p>
        </p:txBody>
      </p:sp>
      <p:sp>
        <p:nvSpPr>
          <p:cNvPr id="41" name="Téglalap: lekerekített 40">
            <a:extLst>
              <a:ext uri="{FF2B5EF4-FFF2-40B4-BE49-F238E27FC236}">
                <a16:creationId xmlns:a16="http://schemas.microsoft.com/office/drawing/2014/main" id="{1A4BF026-CB46-4D1C-B75F-1B6BBA3C40C9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143500" cy="1390650"/>
          </a:xfrm>
          <a:prstGeom prst="roundRect">
            <a:avLst>
              <a:gd name="adj" fmla="val 5479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2" name="Téglalap 41">
            <a:extLst>
              <a:ext uri="{FF2B5EF4-FFF2-40B4-BE49-F238E27FC236}">
                <a16:creationId xmlns:a16="http://schemas.microsoft.com/office/drawing/2014/main" id="{400D6A81-6AE8-4C5A-873D-1C87359B5336}"/>
              </a:ext>
            </a:extLst>
          </p:cNvPr>
          <p:cNvSpPr>
            <a:spLocks noGrp="1"/>
          </p:cNvSpPr>
          <p:nvPr/>
        </p:nvSpPr>
        <p:spPr>
          <a:xfrm>
            <a:off x="609600" y="2667000"/>
            <a:ext cx="57150" cy="139065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3" name="Téglalap 42">
            <a:extLst>
              <a:ext uri="{FF2B5EF4-FFF2-40B4-BE49-F238E27FC236}">
                <a16:creationId xmlns:a16="http://schemas.microsoft.com/office/drawing/2014/main" id="{E3416D12-3DDA-4DB8-B144-1B8BA7F04307}"/>
              </a:ext>
            </a:extLst>
          </p:cNvPr>
          <p:cNvSpPr>
            <a:spLocks noGrp="1"/>
          </p:cNvSpPr>
          <p:nvPr/>
        </p:nvSpPr>
        <p:spPr>
          <a:xfrm>
            <a:off x="819150" y="283845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Fő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okok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4" name="Téglalap 43">
            <a:extLst>
              <a:ext uri="{FF2B5EF4-FFF2-40B4-BE49-F238E27FC236}">
                <a16:creationId xmlns:a16="http://schemas.microsoft.com/office/drawing/2014/main" id="{1F7EFEFD-F330-42F1-8260-633A33207FC3}"/>
              </a:ext>
            </a:extLst>
          </p:cNvPr>
          <p:cNvSpPr>
            <a:spLocks noGrp="1"/>
          </p:cNvSpPr>
          <p:nvPr/>
        </p:nvSpPr>
        <p:spPr>
          <a:xfrm>
            <a:off x="819150" y="3200400"/>
            <a:ext cx="472440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Sötét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ruhák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pigmentje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megfogja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világos</a:t>
            </a:r>
            <a:r>
              <a:rPr sz="1125" b="0" dirty="0">
                <a:solidFill>
                  <a:srgbClr val="2A3D4F"/>
                </a:solidFill>
              </a:rPr>
              <a:t> matt </a:t>
            </a:r>
            <a:r>
              <a:rPr sz="1125" b="0" dirty="0" err="1">
                <a:solidFill>
                  <a:srgbClr val="2A3D4F"/>
                </a:solidFill>
              </a:rPr>
              <a:t>felületet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Erős </a:t>
            </a:r>
            <a:r>
              <a:rPr sz="1125" b="0" dirty="0" err="1">
                <a:solidFill>
                  <a:srgbClr val="2A3D4F"/>
                </a:solidFill>
              </a:rPr>
              <a:t>színező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ételek</a:t>
            </a:r>
            <a:r>
              <a:rPr sz="1125" b="0" dirty="0">
                <a:solidFill>
                  <a:srgbClr val="2A3D4F"/>
                </a:solidFill>
              </a:rPr>
              <a:t> is </a:t>
            </a:r>
            <a:r>
              <a:rPr sz="1125" b="0" dirty="0" err="1">
                <a:solidFill>
                  <a:srgbClr val="2A3D4F"/>
                </a:solidFill>
              </a:rPr>
              <a:t>okozhatnak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átmeneti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elszíneződést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5" name="Téglalap: lekerekített 44">
            <a:extLst>
              <a:ext uri="{FF2B5EF4-FFF2-40B4-BE49-F238E27FC236}">
                <a16:creationId xmlns:a16="http://schemas.microsoft.com/office/drawing/2014/main" id="{20561875-AD39-41ED-BF46-0EEA9C9DD56F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143500" cy="1676400"/>
          </a:xfrm>
          <a:prstGeom prst="roundRect">
            <a:avLst>
              <a:gd name="adj" fmla="val 4545"/>
            </a:avLst>
          </a:prstGeom>
          <a:solidFill>
            <a:srgbClr val="FFFFFF">
              <a:alpha val="90980"/>
            </a:srgbClr>
          </a:solidFill>
          <a:ln w="11430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6" name="Téglalap 45">
            <a:extLst>
              <a:ext uri="{FF2B5EF4-FFF2-40B4-BE49-F238E27FC236}">
                <a16:creationId xmlns:a16="http://schemas.microsoft.com/office/drawing/2014/main" id="{8BC89DD4-F6FE-4B17-AFA9-4E534C618BDB}"/>
              </a:ext>
            </a:extLst>
          </p:cNvPr>
          <p:cNvSpPr>
            <a:spLocks noGrp="1"/>
          </p:cNvSpPr>
          <p:nvPr/>
        </p:nvSpPr>
        <p:spPr>
          <a:xfrm>
            <a:off x="609600" y="4210050"/>
            <a:ext cx="57150" cy="1676400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87BD813D-179E-4AEF-AAA3-05EB273081B0}"/>
              </a:ext>
            </a:extLst>
          </p:cNvPr>
          <p:cNvSpPr>
            <a:spLocks noGrp="1"/>
          </p:cNvSpPr>
          <p:nvPr/>
        </p:nvSpPr>
        <p:spPr>
          <a:xfrm>
            <a:off x="819150" y="4381500"/>
            <a:ext cx="47244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102131"/>
                </a:solidFill>
              </a:defRPr>
            </a:pPr>
            <a:r>
              <a:rPr sz="1350" b="1" dirty="0" err="1">
                <a:solidFill>
                  <a:srgbClr val="102131"/>
                </a:solidFill>
              </a:rPr>
              <a:t>Szakmai</a:t>
            </a:r>
            <a:r>
              <a:rPr sz="1350" b="1" dirty="0">
                <a:solidFill>
                  <a:srgbClr val="102131"/>
                </a:solidFill>
              </a:rPr>
              <a:t> </a:t>
            </a:r>
            <a:r>
              <a:rPr sz="1350" b="1" dirty="0" err="1">
                <a:solidFill>
                  <a:srgbClr val="102131"/>
                </a:solidFill>
              </a:rPr>
              <a:t>megoldás</a:t>
            </a:r>
            <a:endParaRPr sz="1350" b="1" dirty="0">
              <a:solidFill>
                <a:srgbClr val="102131"/>
              </a:solidFill>
            </a:endParaRPr>
          </a:p>
        </p:txBody>
      </p:sp>
      <p:sp>
        <p:nvSpPr>
          <p:cNvPr id="48" name="Téglalap 47">
            <a:extLst>
              <a:ext uri="{FF2B5EF4-FFF2-40B4-BE49-F238E27FC236}">
                <a16:creationId xmlns:a16="http://schemas.microsoft.com/office/drawing/2014/main" id="{A45081B7-CDBD-4AE3-8E89-215A211370CA}"/>
              </a:ext>
            </a:extLst>
          </p:cNvPr>
          <p:cNvSpPr>
            <a:spLocks noGrp="1"/>
          </p:cNvSpPr>
          <p:nvPr/>
        </p:nvSpPr>
        <p:spPr>
          <a:xfrm>
            <a:off x="819150" y="4743450"/>
            <a:ext cx="4724400" cy="971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Téli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időszakban</a:t>
            </a:r>
            <a:r>
              <a:rPr sz="1125" b="0" dirty="0">
                <a:solidFill>
                  <a:srgbClr val="2A3D4F"/>
                </a:solidFill>
              </a:rPr>
              <a:t> a </a:t>
            </a:r>
            <a:r>
              <a:rPr sz="1125" b="0" dirty="0" err="1">
                <a:solidFill>
                  <a:srgbClr val="2A3D4F"/>
                </a:solidFill>
              </a:rPr>
              <a:t>nagyon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világos</a:t>
            </a:r>
            <a:r>
              <a:rPr sz="1125" b="0" dirty="0">
                <a:solidFill>
                  <a:srgbClr val="2A3D4F"/>
                </a:solidFill>
              </a:rPr>
              <a:t> matt </a:t>
            </a:r>
            <a:r>
              <a:rPr sz="1125" b="0" dirty="0" err="1">
                <a:solidFill>
                  <a:srgbClr val="2A3D4F"/>
                </a:solidFill>
              </a:rPr>
              <a:t>árnyalatokat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körültekintően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ajánld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Használj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kevésbé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érzékeny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fedőlakkot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  <a:p>
            <a:pPr algn="l">
              <a:defRPr sz="1125" b="0">
                <a:solidFill>
                  <a:srgbClr val="2A3D4F"/>
                </a:solidFill>
              </a:defRPr>
            </a:pPr>
            <a:r>
              <a:rPr sz="1125" b="0" dirty="0">
                <a:solidFill>
                  <a:srgbClr val="2A3D4F"/>
                </a:solidFill>
              </a:rPr>
              <a:t>• </a:t>
            </a:r>
            <a:r>
              <a:rPr sz="1125" b="0" dirty="0" err="1">
                <a:solidFill>
                  <a:srgbClr val="2A3D4F"/>
                </a:solidFill>
              </a:rPr>
              <a:t>Teljes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világos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fedés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helyett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alkalmazz</a:t>
            </a:r>
            <a:r>
              <a:rPr sz="1125" b="0" dirty="0">
                <a:solidFill>
                  <a:srgbClr val="2A3D4F"/>
                </a:solidFill>
              </a:rPr>
              <a:t> </a:t>
            </a:r>
            <a:r>
              <a:rPr sz="1125" b="0" dirty="0" err="1">
                <a:solidFill>
                  <a:srgbClr val="2A3D4F"/>
                </a:solidFill>
              </a:rPr>
              <a:t>hangsúlyos</a:t>
            </a:r>
            <a:r>
              <a:rPr sz="1125" b="0" dirty="0">
                <a:solidFill>
                  <a:srgbClr val="2A3D4F"/>
                </a:solidFill>
              </a:rPr>
              <a:t> accent </a:t>
            </a:r>
            <a:r>
              <a:rPr sz="1125" b="0" dirty="0" err="1">
                <a:solidFill>
                  <a:srgbClr val="2A3D4F"/>
                </a:solidFill>
              </a:rPr>
              <a:t>körmöt</a:t>
            </a:r>
            <a:r>
              <a:rPr sz="1125" b="0" dirty="0">
                <a:solidFill>
                  <a:srgbClr val="2A3D4F"/>
                </a:solidFill>
              </a:rPr>
              <a:t>.</a:t>
            </a:r>
          </a:p>
        </p:txBody>
      </p:sp>
      <p:sp>
        <p:nvSpPr>
          <p:cNvPr id="49" name="Téglalap: lekerekített 48">
            <a:extLst>
              <a:ext uri="{FF2B5EF4-FFF2-40B4-BE49-F238E27FC236}">
                <a16:creationId xmlns:a16="http://schemas.microsoft.com/office/drawing/2014/main" id="{9DFE1908-D63A-464C-911C-E5138406DD23}"/>
              </a:ext>
            </a:extLst>
          </p:cNvPr>
          <p:cNvSpPr>
            <a:spLocks noGrp="1"/>
          </p:cNvSpPr>
          <p:nvPr/>
        </p:nvSpPr>
        <p:spPr>
          <a:xfrm>
            <a:off x="609600" y="6019800"/>
            <a:ext cx="5143500" cy="495300"/>
          </a:xfrm>
          <a:prstGeom prst="roundRect">
            <a:avLst>
              <a:gd name="adj" fmla="val 15385"/>
            </a:avLst>
          </a:prstGeom>
          <a:solidFill>
            <a:srgbClr val="EEF7FB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0" name="Ellipszis 49">
            <a:extLst>
              <a:ext uri="{FF2B5EF4-FFF2-40B4-BE49-F238E27FC236}">
                <a16:creationId xmlns:a16="http://schemas.microsoft.com/office/drawing/2014/main" id="{A5D23FC3-D53A-47B0-8146-D67523C71ACD}"/>
              </a:ext>
            </a:extLst>
          </p:cNvPr>
          <p:cNvSpPr>
            <a:spLocks noGrp="1"/>
          </p:cNvSpPr>
          <p:nvPr/>
        </p:nvSpPr>
        <p:spPr>
          <a:xfrm>
            <a:off x="762000" y="6153150"/>
            <a:ext cx="228600" cy="228600"/>
          </a:xfrm>
          <a:prstGeom prst="ellipse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2" name="Téglalap 51">
            <a:extLst>
              <a:ext uri="{FF2B5EF4-FFF2-40B4-BE49-F238E27FC236}">
                <a16:creationId xmlns:a16="http://schemas.microsoft.com/office/drawing/2014/main" id="{40CB4C3A-1570-47D5-8C6F-93D1F22DD3BD}"/>
              </a:ext>
            </a:extLst>
          </p:cNvPr>
          <p:cNvSpPr>
            <a:spLocks noGrp="1"/>
          </p:cNvSpPr>
          <p:nvPr/>
        </p:nvSpPr>
        <p:spPr>
          <a:xfrm>
            <a:off x="1123950" y="6174685"/>
            <a:ext cx="49911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>
            <a:normAutofit/>
          </a:bodyPr>
          <a:lstStyle/>
          <a:p>
            <a:pPr algn="l">
              <a:defRPr sz="900" b="0">
                <a:solidFill>
                  <a:srgbClr val="102131"/>
                </a:solidFill>
              </a:defRPr>
            </a:pPr>
            <a:r>
              <a:rPr sz="1200" b="0" dirty="0" err="1">
                <a:solidFill>
                  <a:srgbClr val="102131"/>
                </a:solidFill>
              </a:rPr>
              <a:t>Itt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vendégtájékoztatás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legalább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olyan</a:t>
            </a:r>
            <a:r>
              <a:rPr sz="1200" b="0" dirty="0">
                <a:solidFill>
                  <a:srgbClr val="102131"/>
                </a:solidFill>
              </a:rPr>
              <a:t> </a:t>
            </a:r>
            <a:r>
              <a:rPr sz="1200" b="0" dirty="0" err="1">
                <a:solidFill>
                  <a:srgbClr val="102131"/>
                </a:solidFill>
              </a:rPr>
              <a:t>fontos</a:t>
            </a:r>
            <a:r>
              <a:rPr sz="1200" b="0" dirty="0">
                <a:solidFill>
                  <a:srgbClr val="102131"/>
                </a:solidFill>
              </a:rPr>
              <a:t>, mint </a:t>
            </a:r>
            <a:r>
              <a:rPr sz="1200" b="0" dirty="0" err="1">
                <a:solidFill>
                  <a:srgbClr val="102131"/>
                </a:solidFill>
              </a:rPr>
              <a:t>maga</a:t>
            </a:r>
            <a:r>
              <a:rPr sz="1200" b="0" dirty="0">
                <a:solidFill>
                  <a:srgbClr val="102131"/>
                </a:solidFill>
              </a:rPr>
              <a:t> a </a:t>
            </a:r>
            <a:r>
              <a:rPr sz="1200" b="0" dirty="0" err="1">
                <a:solidFill>
                  <a:srgbClr val="102131"/>
                </a:solidFill>
              </a:rPr>
              <a:t>termékválasztás</a:t>
            </a:r>
            <a:r>
              <a:rPr sz="1200" b="0" dirty="0">
                <a:solidFill>
                  <a:srgbClr val="102131"/>
                </a:solidFill>
              </a:rPr>
              <a:t>.</a:t>
            </a:r>
          </a:p>
        </p:txBody>
      </p:sp>
      <p:sp>
        <p:nvSpPr>
          <p:cNvPr id="53" name="Téglalap: lekerekített 52">
            <a:extLst>
              <a:ext uri="{FF2B5EF4-FFF2-40B4-BE49-F238E27FC236}">
                <a16:creationId xmlns:a16="http://schemas.microsoft.com/office/drawing/2014/main" id="{B0AE2545-606D-4958-94AF-9DD29699CB77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4705350" cy="4705350"/>
          </a:xfrm>
          <a:prstGeom prst="roundRect">
            <a:avLst>
              <a:gd name="adj" fmla="val 1619"/>
            </a:avLst>
          </a:prstGeom>
          <a:solidFill>
            <a:srgbClr val="FFFFFF"/>
          </a:solidFill>
          <a:ln w="13335">
            <a:solidFill>
              <a:srgbClr val="CAD9E3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4" name="Téglalap 53">
            <a:extLst>
              <a:ext uri="{FF2B5EF4-FFF2-40B4-BE49-F238E27FC236}">
                <a16:creationId xmlns:a16="http://schemas.microsoft.com/office/drawing/2014/main" id="{A219F060-44F7-4750-A7CF-7A7AFCC5C2F9}"/>
              </a:ext>
            </a:extLst>
          </p:cNvPr>
          <p:cNvSpPr>
            <a:spLocks noGrp="1"/>
          </p:cNvSpPr>
          <p:nvPr/>
        </p:nvSpPr>
        <p:spPr>
          <a:xfrm>
            <a:off x="6972300" y="1162050"/>
            <a:ext cx="609600" cy="47625"/>
          </a:xfrm>
          <a:prstGeom prst="rect">
            <a:avLst/>
          </a:prstGeom>
          <a:solidFill>
            <a:srgbClr val="50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pic>
        <p:nvPicPr>
          <p:cNvPr id="55" name="Kép 54"/>
          <p:cNvPicPr>
            <a:picLocks noChangeAspect="1"/>
          </p:cNvPicPr>
          <p:nvPr/>
        </p:nvPicPr>
        <p:blipFill>
          <a:blip r:embed="rId3"/>
          <a:srcRect t="12655" b="12655"/>
          <a:stretch>
            <a:fillRect/>
          </a:stretch>
        </p:blipFill>
        <p:spPr>
          <a:xfrm>
            <a:off x="7067550" y="1257300"/>
            <a:ext cx="4514850" cy="4514850"/>
          </a:xfrm>
          <a:prstGeom prst="roundRect">
            <a:avLst/>
          </a:prstGeom>
        </p:spPr>
      </p:pic>
      <p:sp>
        <p:nvSpPr>
          <p:cNvPr id="56" name="Téglalap: lekerekített 55">
            <a:extLst>
              <a:ext uri="{FF2B5EF4-FFF2-40B4-BE49-F238E27FC236}">
                <a16:creationId xmlns:a16="http://schemas.microsoft.com/office/drawing/2014/main" id="{CF3D1BE8-4ECB-46C1-AAD8-49BF136E9F03}"/>
              </a:ext>
            </a:extLst>
          </p:cNvPr>
          <p:cNvSpPr>
            <a:spLocks noGrp="1"/>
          </p:cNvSpPr>
          <p:nvPr/>
        </p:nvSpPr>
        <p:spPr>
          <a:xfrm>
            <a:off x="7239000" y="5924550"/>
            <a:ext cx="1676400" cy="266700"/>
          </a:xfrm>
          <a:prstGeom prst="roundRect">
            <a:avLst>
              <a:gd name="adj" fmla="val 28571"/>
            </a:avLst>
          </a:prstGeom>
          <a:solidFill>
            <a:srgbClr val="FFFFFF">
              <a:alpha val="80000"/>
            </a:srgbClr>
          </a:solidFill>
          <a:ln w="9525">
            <a:solidFill>
              <a:srgbClr val="50D4FF"/>
            </a:solidFill>
            <a:prstDash val="solid"/>
          </a:ln>
        </p:spPr>
        <p:txBody>
          <a:bodyPr/>
          <a:lstStyle/>
          <a:p>
            <a:endParaRPr lang="hu-HU"/>
          </a:p>
        </p:txBody>
      </p:sp>
      <p:sp>
        <p:nvSpPr>
          <p:cNvPr id="57" name="Téglalap 56">
            <a:extLst>
              <a:ext uri="{FF2B5EF4-FFF2-40B4-BE49-F238E27FC236}">
                <a16:creationId xmlns:a16="http://schemas.microsoft.com/office/drawing/2014/main" id="{146D9AED-7CAB-4989-9100-ECFCB23F26EE}"/>
              </a:ext>
            </a:extLst>
          </p:cNvPr>
          <p:cNvSpPr>
            <a:spLocks noGrp="1"/>
          </p:cNvSpPr>
          <p:nvPr/>
        </p:nvSpPr>
        <p:spPr>
          <a:xfrm>
            <a:off x="7353300" y="5981700"/>
            <a:ext cx="144780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1">
                <a:solidFill>
                  <a:srgbClr val="102131"/>
                </a:solidFill>
              </a:defRPr>
            </a:pPr>
            <a:r>
              <a:rPr sz="750" b="1">
                <a:solidFill>
                  <a:srgbClr val="102131"/>
                </a:solidFill>
              </a:rPr>
              <a:t>fotóalapú diagnosztika</a:t>
            </a:r>
          </a:p>
        </p:txBody>
      </p:sp>
    </p:spTree>
    <p:extLst>
      <p:ext uri="{BB962C8B-B14F-4D97-AF65-F5344CB8AC3E}">
        <p14:creationId xmlns:p14="http://schemas.microsoft.com/office/powerpoint/2010/main" val="1759807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 animBg="1"/>
      <p:bldP spid="47" grpId="0" animBg="1"/>
      <p:bldP spid="48" grpId="0" animBg="1"/>
      <p:bldP spid="50" grpId="0" animBg="1"/>
      <p:bldP spid="52" grpId="0" animBg="1"/>
    </p:bldLst>
  </p:timing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</TotalTime>
  <Words>2646</Words>
  <Application>Microsoft Office PowerPoint</Application>
  <DocSecurity>0</DocSecurity>
  <PresentationFormat>Szélesvásznú</PresentationFormat>
  <Paragraphs>361</Paragraphs>
  <Slides>18</Slides>
  <Notes>18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3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18</vt:i4>
      </vt:variant>
    </vt:vector>
  </HeadingPairs>
  <TitlesOfParts>
    <vt:vector size="22" baseType="lpstr">
      <vt:lpstr>Calibri</vt:lpstr>
      <vt:lpstr>Monotype Corsiva</vt:lpstr>
      <vt:lpstr>Symbol</vt:lpstr>
      <vt:lpstr>ChatGPT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Walnut Exporter</dc:creator>
  <cp:lastModifiedBy>Krisztina Kisházy</cp:lastModifiedBy>
  <cp:revision>4</cp:revision>
  <dcterms:created xsi:type="dcterms:W3CDTF">2026-05-07T08:59:21Z</dcterms:created>
  <dcterms:modified xsi:type="dcterms:W3CDTF">2026-05-11T06:51:29Z</dcterms:modified>
</cp:coreProperties>
</file>