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Címdi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 hidden="1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" name="Rectangle 8" hidden="1"/>
          <p:cNvSpPr/>
          <p:nvPr/>
        </p:nvSpPr>
        <p:spPr>
          <a:xfrm>
            <a:off x="0" y="6334200"/>
            <a:ext cx="12191760" cy="6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0880" rIns="90000" bIns="208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4" name="Straight Connector 9"/>
          <p:cNvCxnSpPr/>
          <p:nvPr/>
        </p:nvCxnSpPr>
        <p:spPr>
          <a:xfrm>
            <a:off x="1193400" y="1737720"/>
            <a:ext cx="9967320" cy="360"/>
          </a:xfrm>
          <a:prstGeom prst="straightConnector1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</p:cxnSp>
      <p:sp>
        <p:nvSpPr>
          <p:cNvPr id="5" name="Rectangle 6"/>
          <p:cNvSpPr/>
          <p:nvPr/>
        </p:nvSpPr>
        <p:spPr>
          <a:xfrm>
            <a:off x="3240" y="6400800"/>
            <a:ext cx="1218852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" name="Rectangle 7"/>
          <p:cNvSpPr/>
          <p:nvPr/>
        </p:nvSpPr>
        <p:spPr>
          <a:xfrm>
            <a:off x="0" y="6334200"/>
            <a:ext cx="1218852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9080" rIns="90000" bIns="190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097280" y="758880"/>
            <a:ext cx="10058040" cy="3565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>
            <a:lvl1pPr indent="0" algn="l" defTabSz="914400">
              <a:lnSpc>
                <a:spcPct val="85000"/>
              </a:lnSpc>
              <a:buNone/>
              <a:defRPr lang="hu-HU" sz="8000" b="0" u="none" spc="-51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85000"/>
              </a:lnSpc>
              <a:buNone/>
            </a:pPr>
            <a:r>
              <a:rPr lang="hu-HU" sz="8000" b="0" u="none" spc="-51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Calibri Light"/>
              </a:rPr>
              <a:t>Mintacím szerkesztése</a:t>
            </a:r>
            <a:endParaRPr lang="en-US" sz="8000" b="0" u="none" spc="-51" strike="noStrike">
              <a:solidFill>
                <a:schemeClr val="dk1">
                  <a:lumMod val="85000"/>
                  <a:lumOff val="1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dt" idx="1"/>
          </p:nvPr>
        </p:nvSpPr>
        <p:spPr>
          <a:xfrm>
            <a:off x="1097280" y="6459840"/>
            <a:ext cx="2471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&lt;dátum/idő&gt;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ftr" idx="2"/>
          </p:nvPr>
        </p:nvSpPr>
        <p:spPr>
          <a:xfrm>
            <a:off x="3686040" y="6459840"/>
            <a:ext cx="48225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&lt;élőláb&gt;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sldNum" idx="3"/>
          </p:nvPr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73D6758-2A64-49BD-9494-2FDDDD5FE9B7}" type="slidenum">
              <a: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&lt;szám&gt;</a:t>
            </a:fld>
            <a:endParaRPr lang="hu-HU" sz="10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cxnSp>
        <p:nvCxnSpPr>
          <p:cNvPr id="11" name="Straight Connector 8"/>
          <p:cNvCxnSpPr/>
          <p:nvPr/>
        </p:nvCxnSpPr>
        <p:spPr>
          <a:xfrm>
            <a:off x="1207440" y="4343400"/>
            <a:ext cx="9875880" cy="360"/>
          </a:xfrm>
          <a:prstGeom prst="straightConnector1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</p:cxnSp>
      <p:sp>
        <p:nvSpPr>
          <p:cNvPr id="1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  <a:defRPr lang="en-US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75000"/>
              <a:buFont typeface="Symbol" charset="2"/>
              <a:buChar char=""/>
              <a:defRPr lang="en-US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75000"/>
              <a:buFont typeface="Symbol" charset="2"/>
              <a:buChar char=""/>
              <a:def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7pPr>
          </a:lstStyle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en-US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Vázlatszöveg formátumának szerkesztése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Második vázlatszint</a:t>
            </a:r>
            <a:endParaRPr lang="en-US" sz="1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Harmadik vázlatszint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Negyedik vázlatszint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Ötödik vázlatszint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2592000" lvl="5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Hatodik vázlatszint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3024000" lvl="6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Hetedik vázlatszint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artalomrész képaláíráss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6" hidden="1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8" name="Rectangle 8" hidden="1"/>
          <p:cNvSpPr/>
          <p:nvPr/>
        </p:nvSpPr>
        <p:spPr>
          <a:xfrm>
            <a:off x="0" y="6334200"/>
            <a:ext cx="12191760" cy="6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0880" rIns="90000" bIns="208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89" name="Straight Connector 9"/>
          <p:cNvCxnSpPr/>
          <p:nvPr/>
        </p:nvCxnSpPr>
        <p:spPr>
          <a:xfrm>
            <a:off x="1193400" y="1737720"/>
            <a:ext cx="9967320" cy="360"/>
          </a:xfrm>
          <a:prstGeom prst="straightConnector1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</p:cxnSp>
      <p:sp>
        <p:nvSpPr>
          <p:cNvPr id="90" name="Rectangle 7"/>
          <p:cNvSpPr/>
          <p:nvPr/>
        </p:nvSpPr>
        <p:spPr>
          <a:xfrm>
            <a:off x="0" y="0"/>
            <a:ext cx="4050360" cy="6857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1" name="Rectangle 8"/>
          <p:cNvSpPr/>
          <p:nvPr/>
        </p:nvSpPr>
        <p:spPr>
          <a:xfrm>
            <a:off x="4039920" y="0"/>
            <a:ext cx="6372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3200040" cy="228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>
            <a:lvl1pPr indent="0" algn="l" defTabSz="914400">
              <a:lnSpc>
                <a:spcPct val="85000"/>
              </a:lnSpc>
              <a:buNone/>
              <a:defRPr lang="hu-HU" sz="3600" b="0" u="none" spc="-51" strike="noStrike">
                <a:solidFill>
                  <a:srgbClr val="FFFFFF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85000"/>
              </a:lnSpc>
              <a:buNone/>
            </a:pPr>
            <a:r>
              <a:rPr lang="hu-HU" sz="3600" b="0" u="none" spc="-51" strike="noStrike">
                <a:solidFill>
                  <a:srgbClr val="FFFFFF"/>
                </a:solidFill>
                <a:effectLst/>
                <a:uFillTx/>
                <a:latin typeface="Calibri Light"/>
              </a:rPr>
              <a:t>Mintacím szerkesztése</a:t>
            </a:r>
            <a:endParaRPr lang="en-US" sz="3600" b="0" u="none" spc="-51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800600" y="731520"/>
            <a:ext cx="6491880" cy="52574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  <a:def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5pPr>
          </a:lstStyle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Mintaszöveg szerkesztése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384120" lvl="1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Második szint</a:t>
            </a:r>
            <a:endParaRPr lang="en-US" sz="1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567000" lvl="2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Harmadik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749880" lvl="3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Negyedik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32760" lvl="4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Ötödik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57200" y="2926080"/>
            <a:ext cx="3200040" cy="3378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  <a:defRPr lang="hu-HU" sz="15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hu-HU" sz="15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Mintaszöveg szerkesztése</a:t>
            </a:r>
            <a:endParaRPr lang="en-US" sz="15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dt" idx="28"/>
          </p:nvPr>
        </p:nvSpPr>
        <p:spPr>
          <a:xfrm>
            <a:off x="465480" y="6459840"/>
            <a:ext cx="2618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&lt;dátum/idő&gt;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ftr" idx="29"/>
          </p:nvPr>
        </p:nvSpPr>
        <p:spPr>
          <a:xfrm>
            <a:off x="4800600" y="6459840"/>
            <a:ext cx="46479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&lt;élőláb&gt;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 type="sldNum" idx="30"/>
          </p:nvPr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050" b="0" u="none" strike="noStrike">
                <a:solidFill>
                  <a:schemeClr val="dk2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624ABE8-7132-4077-B45A-3100CBA04836}" type="slidenum">
              <a:rPr lang="en-US" sz="1050" b="0" u="none" strike="noStrike">
                <a:solidFill>
                  <a:schemeClr val="dk2"/>
                </a:solidFill>
                <a:effectLst/>
                <a:uFillTx/>
                <a:latin typeface="Calibri"/>
              </a:rPr>
              <a:t>&lt;szám&gt;</a:t>
            </a:fld>
            <a:endParaRPr lang="hu-HU" sz="10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Kép képaláíráss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6" hidden="1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9" name="Rectangle 8" hidden="1"/>
          <p:cNvSpPr/>
          <p:nvPr/>
        </p:nvSpPr>
        <p:spPr>
          <a:xfrm>
            <a:off x="0" y="6334200"/>
            <a:ext cx="12191760" cy="6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0880" rIns="90000" bIns="208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100" name="Straight Connector 9"/>
          <p:cNvCxnSpPr/>
          <p:nvPr/>
        </p:nvCxnSpPr>
        <p:spPr>
          <a:xfrm>
            <a:off x="1193400" y="1737720"/>
            <a:ext cx="9967320" cy="360"/>
          </a:xfrm>
          <a:prstGeom prst="straightConnector1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</p:cxnSp>
      <p:sp>
        <p:nvSpPr>
          <p:cNvPr id="101" name="Rectangle 7"/>
          <p:cNvSpPr/>
          <p:nvPr/>
        </p:nvSpPr>
        <p:spPr>
          <a:xfrm>
            <a:off x="0" y="4952880"/>
            <a:ext cx="12188520" cy="1904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2" name="Rectangle 8"/>
          <p:cNvSpPr/>
          <p:nvPr/>
        </p:nvSpPr>
        <p:spPr>
          <a:xfrm>
            <a:off x="0" y="4915080"/>
            <a:ext cx="1218852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9080" rIns="90000" bIns="190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2760" cy="822600"/>
          </a:xfrm>
          <a:prstGeom prst="rect">
            <a:avLst/>
          </a:prstGeom>
          <a:noFill/>
          <a:ln w="0">
            <a:noFill/>
          </a:ln>
        </p:spPr>
        <p:txBody>
          <a:bodyPr lIns="91440" tIns="0" rIns="91440" bIns="0" anchor="b">
            <a:noAutofit/>
          </a:bodyPr>
          <a:lstStyle>
            <a:lvl1pPr indent="0" algn="l" defTabSz="914400">
              <a:lnSpc>
                <a:spcPct val="85000"/>
              </a:lnSpc>
              <a:buNone/>
              <a:defRPr lang="hu-HU" sz="3600" b="0" u="none" spc="-51" strike="noStrike">
                <a:solidFill>
                  <a:srgbClr val="FFFFFF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85000"/>
              </a:lnSpc>
              <a:buNone/>
            </a:pPr>
            <a:r>
              <a:rPr lang="hu-HU" sz="3600" b="0" u="none" spc="-51" strike="noStrike">
                <a:solidFill>
                  <a:srgbClr val="FFFFFF"/>
                </a:solidFill>
                <a:effectLst/>
                <a:uFillTx/>
                <a:latin typeface="Calibri Light"/>
              </a:rPr>
              <a:t>Mintacím szerkesztése</a:t>
            </a:r>
            <a:endParaRPr lang="en-US" sz="3600" b="0" u="none" spc="-51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12191760" cy="491472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txBody>
          <a:bodyPr lIns="457200" tIns="457200" rIns="90000" bIns="45000" anchor="t">
            <a:noAutofit/>
          </a:bodyPr>
          <a:lstStyle>
            <a:lvl1pPr indent="0" algn="l" defTabSz="457200">
              <a:lnSpc>
                <a:spcPct val="100000"/>
              </a:lnSpc>
              <a:buNone/>
              <a:tabLst>
                <a:tab pos="0" algn="l"/>
              </a:tabLst>
              <a:defRPr lang="hu-HU" sz="3200" b="0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32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Kép beszúrásához kattintson az ikonra</a:t>
            </a:r>
            <a:endParaRPr lang="en-US" sz="3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1097280" y="5906880"/>
            <a:ext cx="10112760" cy="594000"/>
          </a:xfrm>
          <a:prstGeom prst="rect">
            <a:avLst/>
          </a:prstGeom>
          <a:noFill/>
          <a:ln w="0">
            <a:noFill/>
          </a:ln>
        </p:spPr>
        <p:txBody>
          <a:bodyPr lIns="91440" tIns="0" rIns="91440" bIns="0" anchor="t">
            <a:normAutofit/>
          </a:bodyPr>
          <a:lstStyle>
            <a:lvl1pPr indent="0" algn="l" defTabSz="914400">
              <a:lnSpc>
                <a:spcPct val="90000"/>
              </a:lnSpc>
              <a:spcAft>
                <a:spcPts val="601"/>
              </a:spcAft>
              <a:buNone/>
              <a:tabLst>
                <a:tab pos="0" algn="l"/>
              </a:tabLst>
              <a:defRPr lang="hu-HU" sz="15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9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hu-HU" sz="15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Mintaszöveg szerkesztése</a:t>
            </a:r>
            <a:endParaRPr lang="en-US" sz="15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dt" idx="31"/>
          </p:nvPr>
        </p:nvSpPr>
        <p:spPr>
          <a:xfrm>
            <a:off x="1097280" y="6459840"/>
            <a:ext cx="2471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&lt;dátum/idő&gt;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ftr" idx="32"/>
          </p:nvPr>
        </p:nvSpPr>
        <p:spPr>
          <a:xfrm>
            <a:off x="3686040" y="6459840"/>
            <a:ext cx="48225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&lt;élőláb&gt;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8" name="PlaceHolder 6"/>
          <p:cNvSpPr>
            <a:spLocks noGrp="1"/>
          </p:cNvSpPr>
          <p:nvPr>
            <p:ph type="sldNum" idx="33"/>
          </p:nvPr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F05070F-7DC3-4B47-8A91-B454BFAB3B98}" type="slidenum">
              <a: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&lt;szám&gt;</a:t>
            </a:fld>
            <a:endParaRPr lang="hu-HU" sz="10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Cím és függőleges szöveg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" name="Rectangle 8"/>
          <p:cNvSpPr/>
          <p:nvPr/>
        </p:nvSpPr>
        <p:spPr>
          <a:xfrm>
            <a:off x="0" y="6334200"/>
            <a:ext cx="12191760" cy="6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0880" rIns="90000" bIns="208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15" name="Straight Connector 9"/>
          <p:cNvCxnSpPr/>
          <p:nvPr/>
        </p:nvCxnSpPr>
        <p:spPr>
          <a:xfrm>
            <a:off x="1193400" y="1737720"/>
            <a:ext cx="9967320" cy="360"/>
          </a:xfrm>
          <a:prstGeom prst="straightConnector1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</p:cxnSp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85000"/>
              </a:lnSpc>
              <a:buNone/>
              <a:def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85000"/>
              </a:lnSpc>
              <a:buNone/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Mintacím szerkesztése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097280" y="1845720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45720" tIns="0" rIns="45720" bIns="0" anchor="t" vert="eaVert">
            <a:noAutofit/>
          </a:bodyPr>
          <a:lstStyle>
            <a:lvl1pPr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  <a:def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5pPr>
          </a:lstStyle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Mintaszöveg szerkesztése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384120" lvl="1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Második szint</a:t>
            </a:r>
            <a:endParaRPr lang="en-US" sz="1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567000" lvl="2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Harmadik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749880" lvl="3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Negyedik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32760" lvl="4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Ötödik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4"/>
          </p:nvPr>
        </p:nvSpPr>
        <p:spPr>
          <a:xfrm>
            <a:off x="1097280" y="6459840"/>
            <a:ext cx="2471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&lt;dátum/idő&gt;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5"/>
          </p:nvPr>
        </p:nvSpPr>
        <p:spPr>
          <a:xfrm>
            <a:off x="3686040" y="6459840"/>
            <a:ext cx="48225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&lt;élőláb&gt;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sldNum" idx="6"/>
          </p:nvPr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CC4393A-F454-4541-8364-9D9DE8DB3427}" type="slidenum">
              <a: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&lt;szám&gt;</a:t>
            </a:fld>
            <a:endParaRPr lang="hu-HU" sz="10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Függőleges cím és szöveg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 hidden="1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" name="Rectangle 8" hidden="1"/>
          <p:cNvSpPr/>
          <p:nvPr/>
        </p:nvSpPr>
        <p:spPr>
          <a:xfrm>
            <a:off x="0" y="6334200"/>
            <a:ext cx="12191760" cy="6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0880" rIns="90000" bIns="208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23" name="Straight Connector 9"/>
          <p:cNvCxnSpPr/>
          <p:nvPr/>
        </p:nvCxnSpPr>
        <p:spPr>
          <a:xfrm>
            <a:off x="1193400" y="1737720"/>
            <a:ext cx="9967320" cy="360"/>
          </a:xfrm>
          <a:prstGeom prst="straightConnector1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</p:cxnSp>
      <p:sp>
        <p:nvSpPr>
          <p:cNvPr id="24" name="Rectangle 6"/>
          <p:cNvSpPr/>
          <p:nvPr/>
        </p:nvSpPr>
        <p:spPr>
          <a:xfrm>
            <a:off x="3240" y="6400800"/>
            <a:ext cx="1218852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5" name="Rectangle 7"/>
          <p:cNvSpPr/>
          <p:nvPr/>
        </p:nvSpPr>
        <p:spPr>
          <a:xfrm>
            <a:off x="0" y="6334200"/>
            <a:ext cx="1218852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9080" rIns="90000" bIns="190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724960" y="414720"/>
            <a:ext cx="2628720" cy="5757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 vert="eaVert">
            <a:noAutofit/>
          </a:bodyPr>
          <a:lstStyle>
            <a:lvl1pPr indent="0" algn="l" defTabSz="914400">
              <a:lnSpc>
                <a:spcPct val="85000"/>
              </a:lnSpc>
              <a:buNone/>
              <a:def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85000"/>
              </a:lnSpc>
              <a:buNone/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Mintacím szerkesztése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414720"/>
            <a:ext cx="7733880" cy="5757120"/>
          </a:xfrm>
          <a:prstGeom prst="rect">
            <a:avLst/>
          </a:prstGeom>
          <a:noFill/>
          <a:ln w="0">
            <a:noFill/>
          </a:ln>
        </p:spPr>
        <p:txBody>
          <a:bodyPr lIns="45720" tIns="0" rIns="45720" bIns="0" anchor="t" vert="eaVert">
            <a:noAutofit/>
          </a:bodyPr>
          <a:lstStyle>
            <a:lvl1pPr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  <a:def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5pPr>
          </a:lstStyle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Mintaszöveg szerkesztése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384120" lvl="1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Második szint</a:t>
            </a:r>
            <a:endParaRPr lang="en-US" sz="1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567000" lvl="2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Harmadik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749880" lvl="3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Negyedik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32760" lvl="4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Ötödik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dt" idx="7"/>
          </p:nvPr>
        </p:nvSpPr>
        <p:spPr>
          <a:xfrm>
            <a:off x="1097280" y="6459840"/>
            <a:ext cx="2471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&lt;dátum/idő&gt;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ftr" idx="8"/>
          </p:nvPr>
        </p:nvSpPr>
        <p:spPr>
          <a:xfrm>
            <a:off x="3686040" y="6459840"/>
            <a:ext cx="48225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&lt;élőláb&gt;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sldNum" idx="9"/>
          </p:nvPr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CF5CBD6-8332-4808-9F64-3E6E57038966}" type="slidenum">
              <a: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&lt;szám&gt;</a:t>
            </a:fld>
            <a:endParaRPr lang="hu-HU" sz="10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Cím és tartalom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6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2" name="Rectangle 8"/>
          <p:cNvSpPr/>
          <p:nvPr/>
        </p:nvSpPr>
        <p:spPr>
          <a:xfrm>
            <a:off x="0" y="6334200"/>
            <a:ext cx="12191760" cy="6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0880" rIns="90000" bIns="208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33" name="Straight Connector 9"/>
          <p:cNvCxnSpPr/>
          <p:nvPr/>
        </p:nvCxnSpPr>
        <p:spPr>
          <a:xfrm>
            <a:off x="1193400" y="1737720"/>
            <a:ext cx="9967320" cy="360"/>
          </a:xfrm>
          <a:prstGeom prst="straightConnector1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</p:cxnSp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85000"/>
              </a:lnSpc>
              <a:buNone/>
              <a:def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85000"/>
              </a:lnSpc>
              <a:buNone/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Mintacím szerkesztése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097280" y="1845720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  <a:def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5pPr>
          </a:lstStyle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Mintaszöveg szerkesztése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384120" lvl="1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Második szint</a:t>
            </a:r>
            <a:endParaRPr lang="en-US" sz="1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567000" lvl="2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Harmadik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749880" lvl="3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Negyedik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32760" lvl="4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Ötödik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dt" idx="10"/>
          </p:nvPr>
        </p:nvSpPr>
        <p:spPr>
          <a:xfrm>
            <a:off x="1097280" y="6459840"/>
            <a:ext cx="2471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&lt;dátum/idő&gt;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ftr" idx="11"/>
          </p:nvPr>
        </p:nvSpPr>
        <p:spPr>
          <a:xfrm>
            <a:off x="3686040" y="6459840"/>
            <a:ext cx="48225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&lt;élőláb&gt;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sldNum" idx="12"/>
          </p:nvPr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4F64C97-70A2-414D-BEE1-1571218E9E81}" type="slidenum">
              <a: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&lt;szám&gt;</a:t>
            </a:fld>
            <a:endParaRPr lang="hu-HU" sz="10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zakaszfejléc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6" hidden="1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0" name="Rectangle 8" hidden="1"/>
          <p:cNvSpPr/>
          <p:nvPr/>
        </p:nvSpPr>
        <p:spPr>
          <a:xfrm>
            <a:off x="0" y="6334200"/>
            <a:ext cx="12191760" cy="6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0880" rIns="90000" bIns="208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41" name="Straight Connector 9"/>
          <p:cNvCxnSpPr/>
          <p:nvPr/>
        </p:nvCxnSpPr>
        <p:spPr>
          <a:xfrm>
            <a:off x="1193400" y="1737720"/>
            <a:ext cx="9967320" cy="360"/>
          </a:xfrm>
          <a:prstGeom prst="straightConnector1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</p:cxnSp>
      <p:sp>
        <p:nvSpPr>
          <p:cNvPr id="42" name="Rectangle 6"/>
          <p:cNvSpPr/>
          <p:nvPr/>
        </p:nvSpPr>
        <p:spPr>
          <a:xfrm>
            <a:off x="3240" y="6400800"/>
            <a:ext cx="1218852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3" name="Rectangle 7"/>
          <p:cNvSpPr/>
          <p:nvPr/>
        </p:nvSpPr>
        <p:spPr>
          <a:xfrm>
            <a:off x="0" y="6334200"/>
            <a:ext cx="1218852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9080" rIns="90000" bIns="190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097280" y="758880"/>
            <a:ext cx="10058040" cy="3565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>
            <a:lvl1pPr indent="0" algn="l" defTabSz="914400">
              <a:lnSpc>
                <a:spcPct val="85000"/>
              </a:lnSpc>
              <a:buNone/>
              <a:defRPr lang="hu-HU" sz="8000" b="0" u="none" spc="-51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85000"/>
              </a:lnSpc>
              <a:buNone/>
            </a:pPr>
            <a:r>
              <a:rPr lang="hu-HU" sz="8000" b="0" u="none" spc="-51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Calibri Light"/>
              </a:rPr>
              <a:t>Mintacím szerkesztése</a:t>
            </a:r>
            <a:endParaRPr lang="en-US" sz="8000" b="0" u="none" spc="-51" strike="noStrike">
              <a:solidFill>
                <a:schemeClr val="dk1">
                  <a:lumMod val="85000"/>
                  <a:lumOff val="1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097280" y="4453200"/>
            <a:ext cx="100580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  <a:defRPr lang="hu-HU" sz="2400" b="0" u="none" spc="201" strike="noStrike" cap="all">
                <a:solidFill>
                  <a:schemeClr val="dk2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hu-HU" sz="2400" b="0" u="none" spc="201" strike="noStrike" cap="all">
                <a:solidFill>
                  <a:schemeClr val="dk2"/>
                </a:solidFill>
                <a:effectLst/>
                <a:uFillTx/>
                <a:latin typeface="Calibri Light"/>
              </a:rPr>
              <a:t>Mintaszöveg szerkesztése</a:t>
            </a:r>
            <a:endParaRPr lang="en-US" sz="2400" b="0" u="none" spc="201" strike="noStrike" cap="all">
              <a:solidFill>
                <a:schemeClr val="dk2"/>
              </a:solidFill>
              <a:effectLst/>
              <a:uFillTx/>
              <a:latin typeface="Calibri Light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13"/>
          </p:nvPr>
        </p:nvSpPr>
        <p:spPr>
          <a:xfrm>
            <a:off x="1097280" y="6459840"/>
            <a:ext cx="2471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&lt;dátum/idő&gt;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ftr" idx="14"/>
          </p:nvPr>
        </p:nvSpPr>
        <p:spPr>
          <a:xfrm>
            <a:off x="3686040" y="6459840"/>
            <a:ext cx="48225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&lt;élőláb&gt;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sldNum" idx="15"/>
          </p:nvPr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4ED4624-2C85-4E77-B8E9-341AB34A78A9}" type="slidenum">
              <a: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&lt;szám&gt;</a:t>
            </a:fld>
            <a:endParaRPr lang="hu-HU" sz="10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cxnSp>
        <p:nvCxnSpPr>
          <p:cNvPr id="49" name="Straight Connector 8"/>
          <p:cNvCxnSpPr/>
          <p:nvPr/>
        </p:nvCxnSpPr>
        <p:spPr>
          <a:xfrm>
            <a:off x="1207440" y="4343400"/>
            <a:ext cx="9875880" cy="360"/>
          </a:xfrm>
          <a:prstGeom prst="straightConnector1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</p:cxn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2 tartalomrész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6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1" name="Rectangle 8"/>
          <p:cNvSpPr/>
          <p:nvPr/>
        </p:nvSpPr>
        <p:spPr>
          <a:xfrm>
            <a:off x="0" y="6334200"/>
            <a:ext cx="12191760" cy="6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0880" rIns="90000" bIns="208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52" name="Straight Connector 9"/>
          <p:cNvCxnSpPr/>
          <p:nvPr/>
        </p:nvCxnSpPr>
        <p:spPr>
          <a:xfrm>
            <a:off x="1193400" y="1737720"/>
            <a:ext cx="9967320" cy="360"/>
          </a:xfrm>
          <a:prstGeom prst="straightConnector1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</p:cxnSp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85000"/>
              </a:lnSpc>
              <a:buNone/>
              <a:def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85000"/>
              </a:lnSpc>
              <a:buNone/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Mintacím szerkesztése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097280" y="1845720"/>
            <a:ext cx="4937400" cy="40230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  <a:def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5pPr>
          </a:lstStyle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Mintaszöveg szerkesztése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384120" lvl="1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Második szint</a:t>
            </a:r>
            <a:endParaRPr lang="en-US" sz="1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567000" lvl="2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Harmadik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749880" lvl="3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Negyedik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32760" lvl="4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Ötödik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17920" y="1845720"/>
            <a:ext cx="4937400" cy="40230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  <a:def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5pPr>
          </a:lstStyle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Mintaszöveg szerkesztése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384120" lvl="1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Második szint</a:t>
            </a:r>
            <a:endParaRPr lang="en-US" sz="1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567000" lvl="2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Harmadik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749880" lvl="3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Negyedik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32760" lvl="4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Ötödik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dt" idx="16"/>
          </p:nvPr>
        </p:nvSpPr>
        <p:spPr>
          <a:xfrm>
            <a:off x="1097280" y="6459840"/>
            <a:ext cx="2471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&lt;dátum/idő&gt;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ftr" idx="17"/>
          </p:nvPr>
        </p:nvSpPr>
        <p:spPr>
          <a:xfrm>
            <a:off x="3686040" y="6459840"/>
            <a:ext cx="48225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&lt;élőláb&gt;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sldNum" idx="18"/>
          </p:nvPr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0E2F941-9C47-4A87-8B34-32BC7A502FD5}" type="slidenum">
              <a: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&lt;szám&gt;</a:t>
            </a:fld>
            <a:endParaRPr lang="hu-HU" sz="10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Összehasonlítá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6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0" name="Rectangle 8"/>
          <p:cNvSpPr/>
          <p:nvPr/>
        </p:nvSpPr>
        <p:spPr>
          <a:xfrm>
            <a:off x="0" y="6334200"/>
            <a:ext cx="12191760" cy="6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0880" rIns="90000" bIns="208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61" name="Straight Connector 9"/>
          <p:cNvCxnSpPr/>
          <p:nvPr/>
        </p:nvCxnSpPr>
        <p:spPr>
          <a:xfrm>
            <a:off x="1193400" y="1737720"/>
            <a:ext cx="9967320" cy="360"/>
          </a:xfrm>
          <a:prstGeom prst="straightConnector1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</p:cxnSp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85000"/>
              </a:lnSpc>
              <a:buNone/>
              <a:def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85000"/>
              </a:lnSpc>
              <a:buNone/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Mintacím szerkesztése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097280" y="1846080"/>
            <a:ext cx="4937400" cy="735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  <a:defRPr lang="hu-HU" sz="2000" b="0" u="none" strike="noStrike" cap="all">
                <a:solidFill>
                  <a:schemeClr val="dk2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hu-HU" sz="2000" b="0" u="none" strike="noStrike" cap="all">
                <a:solidFill>
                  <a:schemeClr val="dk2"/>
                </a:solidFill>
                <a:effectLst/>
                <a:uFillTx/>
                <a:latin typeface="Calibri"/>
              </a:rPr>
              <a:t>Mintaszöveg szerkesztése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1097280" y="2582280"/>
            <a:ext cx="4937400" cy="33778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  <a:tabLst>
                <a:tab pos="0" algn="l"/>
              </a:tabLst>
              <a:def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  <a:def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5pPr>
          </a:lstStyle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Mintaszöveg szerkesztése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384120" lvl="1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</a:pPr>
            <a:r>
              <a: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Második szint</a:t>
            </a:r>
            <a:endParaRPr lang="en-US" sz="1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567000" lvl="2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Harmadik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749880" lvl="3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Negyedik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32760" lvl="4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Ötödik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17920" y="1846080"/>
            <a:ext cx="4937400" cy="735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  <a:defRPr lang="hu-HU" sz="2000" b="0" u="none" strike="noStrike" cap="all">
                <a:solidFill>
                  <a:schemeClr val="dk2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hu-HU" sz="2000" b="0" u="none" strike="noStrike" cap="all">
                <a:solidFill>
                  <a:schemeClr val="dk2"/>
                </a:solidFill>
                <a:effectLst/>
                <a:uFillTx/>
                <a:latin typeface="Calibri"/>
              </a:rPr>
              <a:t>Mintaszöveg szerkesztése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217920" y="2582280"/>
            <a:ext cx="4937400" cy="33778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  <a:tabLst>
                <a:tab pos="0" algn="l"/>
              </a:tabLst>
              <a:def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  <a:def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  <a:def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5pPr>
          </a:lstStyle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Mintaszöveg szerkesztése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384120" lvl="1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</a:pPr>
            <a:r>
              <a:rPr lang="hu-HU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Második szint</a:t>
            </a:r>
            <a:endParaRPr lang="en-US" sz="1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567000" lvl="2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Harmadik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749880" lvl="3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Negyedik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32760" lvl="4" indent="-18288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E48312"/>
              </a:buClr>
              <a:buFont typeface="Calibri"/>
              <a:buChar char="◦"/>
              <a:tabLst>
                <a:tab pos="0" algn="l"/>
              </a:tabLst>
            </a:pPr>
            <a:r>
              <a:rPr lang="hu-H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Ötödik 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 type="dt" idx="19"/>
          </p:nvPr>
        </p:nvSpPr>
        <p:spPr>
          <a:xfrm>
            <a:off x="1097280" y="6459840"/>
            <a:ext cx="2471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&lt;dátum/idő&gt;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7"/>
          <p:cNvSpPr>
            <a:spLocks noGrp="1"/>
          </p:cNvSpPr>
          <p:nvPr>
            <p:ph type="ftr" idx="20"/>
          </p:nvPr>
        </p:nvSpPr>
        <p:spPr>
          <a:xfrm>
            <a:off x="3686040" y="6459840"/>
            <a:ext cx="48225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&lt;élőláb&gt;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" name="PlaceHolder 8"/>
          <p:cNvSpPr>
            <a:spLocks noGrp="1"/>
          </p:cNvSpPr>
          <p:nvPr>
            <p:ph type="sldNum" idx="21"/>
          </p:nvPr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D2B822E-0736-4FB4-AAF8-D209AE728479}" type="slidenum">
              <a: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&lt;szám&gt;</a:t>
            </a:fld>
            <a:endParaRPr lang="hu-HU" sz="10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Csak cím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1" name="Rectangle 8"/>
          <p:cNvSpPr/>
          <p:nvPr/>
        </p:nvSpPr>
        <p:spPr>
          <a:xfrm>
            <a:off x="0" y="6334200"/>
            <a:ext cx="12191760" cy="6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0880" rIns="90000" bIns="208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72" name="Straight Connector 9"/>
          <p:cNvCxnSpPr/>
          <p:nvPr/>
        </p:nvCxnSpPr>
        <p:spPr>
          <a:xfrm>
            <a:off x="1193400" y="1737720"/>
            <a:ext cx="9967320" cy="360"/>
          </a:xfrm>
          <a:prstGeom prst="straightConnector1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</p:cxnSp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85000"/>
              </a:lnSpc>
              <a:buNone/>
              <a:def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85000"/>
              </a:lnSpc>
              <a:buNone/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Mintacím szerkesztése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dt" idx="22"/>
          </p:nvPr>
        </p:nvSpPr>
        <p:spPr>
          <a:xfrm>
            <a:off x="1097280" y="6459840"/>
            <a:ext cx="2471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&lt;dátum/idő&gt;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ftr" idx="23"/>
          </p:nvPr>
        </p:nvSpPr>
        <p:spPr>
          <a:xfrm>
            <a:off x="3686040" y="6459840"/>
            <a:ext cx="48225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&lt;élőláb&gt;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sldNum" idx="24"/>
          </p:nvPr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7B8BD34-7B3A-4594-BD1E-0A7B4658B68B}" type="slidenum">
              <a: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&lt;szám&gt;</a:t>
            </a:fld>
            <a:endParaRPr lang="hu-HU" sz="10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Ür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6" hidden="1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8" name="Rectangle 8" hidden="1"/>
          <p:cNvSpPr/>
          <p:nvPr/>
        </p:nvSpPr>
        <p:spPr>
          <a:xfrm>
            <a:off x="0" y="6334200"/>
            <a:ext cx="12191760" cy="6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0880" rIns="90000" bIns="208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79" name="Straight Connector 9"/>
          <p:cNvCxnSpPr/>
          <p:nvPr/>
        </p:nvCxnSpPr>
        <p:spPr>
          <a:xfrm>
            <a:off x="1193400" y="1737720"/>
            <a:ext cx="9967320" cy="360"/>
          </a:xfrm>
          <a:prstGeom prst="straightConnector1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</p:cxnSp>
      <p:sp>
        <p:nvSpPr>
          <p:cNvPr id="80" name="Rectangle 4"/>
          <p:cNvSpPr/>
          <p:nvPr/>
        </p:nvSpPr>
        <p:spPr>
          <a:xfrm>
            <a:off x="3240" y="6400800"/>
            <a:ext cx="1218852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1" name="Rectangle 5"/>
          <p:cNvSpPr/>
          <p:nvPr/>
        </p:nvSpPr>
        <p:spPr>
          <a:xfrm>
            <a:off x="0" y="6334200"/>
            <a:ext cx="1218852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9080" rIns="90000" bIns="1908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2" name="PlaceHolder 1"/>
          <p:cNvSpPr>
            <a:spLocks noGrp="1"/>
          </p:cNvSpPr>
          <p:nvPr>
            <p:ph type="dt" idx="25"/>
          </p:nvPr>
        </p:nvSpPr>
        <p:spPr>
          <a:xfrm>
            <a:off x="1097280" y="6459840"/>
            <a:ext cx="2471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457200">
              <a:lnSpc>
                <a:spcPct val="100000"/>
              </a:lnSpc>
              <a:buNone/>
              <a:def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457200">
              <a:lnSpc>
                <a:spcPct val="100000"/>
              </a:lnSpc>
              <a:buNone/>
            </a:pPr>
            <a:r>
              <a:rPr lang="en-US" sz="9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&lt;dátum/idő&gt;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 idx="26"/>
          </p:nvPr>
        </p:nvSpPr>
        <p:spPr>
          <a:xfrm>
            <a:off x="3686040" y="6459840"/>
            <a:ext cx="48225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&lt;élőláb&gt;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27"/>
          </p:nvPr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9BBBA14-1744-42C4-BECD-97A261E38328}" type="slidenum">
              <a:rPr lang="en-US" sz="105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&lt;szám&gt;</a:t>
            </a:fld>
            <a:endParaRPr lang="hu-HU" sz="10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914400">
              <a:lnSpc>
                <a:spcPct val="85000"/>
              </a:lnSpc>
              <a:buNone/>
              <a:defRPr lang="en-US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85000"/>
              </a:lnSpc>
              <a:buNone/>
            </a:pPr>
            <a:r>
              <a:rPr lang="en-US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Címszöveg formátumának szerkesztése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  <a:defRPr lang="en-US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75000"/>
              <a:buFont typeface="Symbol" charset="2"/>
              <a:buChar char=""/>
              <a:defRPr lang="en-US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75000"/>
              <a:buFont typeface="Symbol" charset="2"/>
              <a:buChar char=""/>
              <a:def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defRPr>
            </a:lvl7pPr>
          </a:lstStyle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en-US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Vázlatszöveg formátumának szerkesztése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Második vázlatszint</a:t>
            </a:r>
            <a:endParaRPr lang="en-US" sz="1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Harmadik vázlatszint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Negyedik vázlatszint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Ötödik vázlatszint</a:t>
            </a:r>
            <a:endParaRPr lang="en-US" sz="1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2592000" lvl="5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Hatodik vázlatszint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3024000" lvl="6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Hetedik vázlatszint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slideLayout" Target="../slideLayouts/slideLayout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slideLayout" Target="../slideLayouts/slideLayout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nolpiat6Sk0&amp;ab_channel=ChristopherBirkbeck" TargetMode="External"/><Relationship Id="rId2" Type="http://schemas.openxmlformats.org/officeDocument/2006/relationships/hyperlink" Target="https://www.youtube.com/watch?v=hJDL9HF00Hw&amp;ab_channel=AISTAssociationforIron%26SteelTechnology" TargetMode="External"/><Relationship Id="rId3" Type="http://schemas.openxmlformats.org/officeDocument/2006/relationships/hyperlink" Target="https://www.youtube.com/watch?v=G6Uxh-xtU-g&amp;ab_channel=RODALCO2007" TargetMode="External"/><Relationship Id="rId4" Type="http://schemas.openxmlformats.org/officeDocument/2006/relationships/slideLayout" Target="../slideLayouts/slideLayout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097280" y="758880"/>
            <a:ext cx="10058040" cy="3565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ctr" defTabSz="914400">
              <a:lnSpc>
                <a:spcPct val="85000"/>
              </a:lnSpc>
              <a:buNone/>
            </a:pPr>
            <a:r>
              <a:rPr lang="hu-HU" sz="8000" b="0" u="none" spc="-51" strike="noStrik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Calibri Light"/>
              </a:rPr>
              <a:t>Vasötvözetek tulajdonságai, előállítása és felhasználása</a:t>
            </a:r>
            <a:endParaRPr lang="en-US" sz="8000" b="0" u="none" spc="-51" strike="noStrike">
              <a:solidFill>
                <a:schemeClr val="dk1">
                  <a:lumMod val="85000"/>
                  <a:lumOff val="1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subTitle"/>
          </p:nvPr>
        </p:nvSpPr>
        <p:spPr>
          <a:xfrm>
            <a:off x="1097280" y="5141520"/>
            <a:ext cx="100580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hu-HU" sz="2400" b="0" u="none" spc="201" strike="noStrike" cap="all">
                <a:solidFill>
                  <a:schemeClr val="dk2"/>
                </a:solidFill>
                <a:effectLst/>
                <a:uFillTx/>
                <a:latin typeface="Calibri Light"/>
              </a:rPr>
              <a:t> </a:t>
            </a:r>
            <a:endParaRPr lang="hu-HU" sz="2400" b="0" u="none" spc="201" strike="noStrike" cap="all">
              <a:solidFill>
                <a:schemeClr val="dk2"/>
              </a:solidFill>
              <a:effectLst/>
              <a:uFillTx/>
              <a:latin typeface="Calibri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Tartalom helye 3"/>
          <p:cNvPicPr/>
          <p:nvPr/>
        </p:nvPicPr>
        <p:blipFill>
          <a:blip r:embed="rId1"/>
          <a:stretch/>
        </p:blipFill>
        <p:spPr>
          <a:xfrm>
            <a:off x="2300760" y="318240"/>
            <a:ext cx="7637040" cy="5844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9" name="Szövegdoboz 4"/>
          <p:cNvSpPr/>
          <p:nvPr/>
        </p:nvSpPr>
        <p:spPr>
          <a:xfrm>
            <a:off x="2449440" y="1387080"/>
            <a:ext cx="4971600" cy="397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kemény, tömör, vastartalma: 70%</a:t>
            </a:r>
            <a:br>
              <a:rPr sz="1800"/>
            </a:b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br>
              <a:rPr sz="1800"/>
            </a:br>
            <a:br>
              <a:rPr sz="1800"/>
            </a:br>
            <a:br>
              <a:rPr sz="1800"/>
            </a:b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vörös színű, vastartalma: 20-60%</a:t>
            </a:r>
            <a:br>
              <a:rPr sz="1800"/>
            </a:br>
            <a:br>
              <a:rPr sz="1800"/>
            </a:br>
            <a:br>
              <a:rPr sz="1800"/>
            </a:br>
            <a:br>
              <a:rPr sz="1800"/>
            </a:br>
            <a:br>
              <a:rPr sz="1800"/>
            </a:b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rozsda szín, vastartalma: 25-50% </a:t>
            </a:r>
            <a:br>
              <a:rPr sz="1800"/>
            </a:br>
            <a:br>
              <a:rPr sz="1800"/>
            </a:br>
            <a:br>
              <a:rPr sz="1800"/>
            </a:br>
            <a:br>
              <a:rPr sz="1800"/>
            </a:b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vastartalma: 30-40%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92520" y="-596880"/>
            <a:ext cx="10058040" cy="1449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 defTabSz="914400">
              <a:lnSpc>
                <a:spcPct val="85000"/>
              </a:lnSpc>
              <a:buNone/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Legismertebb vasércek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Kép 1"/>
          <p:cNvPicPr/>
          <p:nvPr/>
        </p:nvPicPr>
        <p:blipFill>
          <a:blip r:embed="rId1"/>
          <a:stretch/>
        </p:blipFill>
        <p:spPr>
          <a:xfrm>
            <a:off x="383760" y="335160"/>
            <a:ext cx="4191840" cy="3134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Szövegdoboz 2"/>
          <p:cNvSpPr/>
          <p:nvPr/>
        </p:nvSpPr>
        <p:spPr>
          <a:xfrm>
            <a:off x="179640" y="5416560"/>
            <a:ext cx="220932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Izzó koksz oltókocsiba</a:t>
            </a:r>
            <a:br>
              <a:rPr sz="1800"/>
            </a:b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történő töltése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3" name="Kép 3"/>
          <p:cNvPicPr/>
          <p:nvPr/>
        </p:nvPicPr>
        <p:blipFill>
          <a:blip r:embed="rId2"/>
          <a:stretch/>
        </p:blipFill>
        <p:spPr>
          <a:xfrm>
            <a:off x="3199320" y="2928240"/>
            <a:ext cx="4757760" cy="3134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4" name="Kép 4"/>
          <p:cNvPicPr/>
          <p:nvPr/>
        </p:nvPicPr>
        <p:blipFill>
          <a:blip r:embed="rId3"/>
          <a:stretch/>
        </p:blipFill>
        <p:spPr>
          <a:xfrm>
            <a:off x="8049960" y="201960"/>
            <a:ext cx="3850560" cy="5860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5" name="Szövegdoboz 5"/>
          <p:cNvSpPr/>
          <p:nvPr/>
        </p:nvSpPr>
        <p:spPr>
          <a:xfrm>
            <a:off x="6754680" y="201960"/>
            <a:ext cx="120240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Oltótorony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églalap 2"/>
          <p:cNvSpPr/>
          <p:nvPr/>
        </p:nvSpPr>
        <p:spPr>
          <a:xfrm>
            <a:off x="6621120" y="5519160"/>
            <a:ext cx="1526400" cy="60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endParaRPr lang="hu-H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77" name="Téglalap 5"/>
          <p:cNvSpPr/>
          <p:nvPr/>
        </p:nvSpPr>
        <p:spPr>
          <a:xfrm>
            <a:off x="343080" y="187920"/>
            <a:ext cx="8025120" cy="2120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endParaRPr lang="hu-H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78" name="Kép 10"/>
          <p:cNvPicPr/>
          <p:nvPr/>
        </p:nvPicPr>
        <p:blipFill>
          <a:blip r:embed="rId1"/>
          <a:stretch/>
        </p:blipFill>
        <p:spPr>
          <a:xfrm>
            <a:off x="5242320" y="0"/>
            <a:ext cx="6949440" cy="6862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9" name="Szövegdoboz 11"/>
          <p:cNvSpPr/>
          <p:nvPr/>
        </p:nvSpPr>
        <p:spPr>
          <a:xfrm>
            <a:off x="6107040" y="158760"/>
            <a:ext cx="389484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hu-HU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A nagyolvasztó</a:t>
            </a:r>
            <a:endParaRPr lang="hu-HU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0" name="Cím 1"/>
          <p:cNvSpPr/>
          <p:nvPr/>
        </p:nvSpPr>
        <p:spPr>
          <a:xfrm>
            <a:off x="204120" y="238680"/>
            <a:ext cx="10058040" cy="75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85000"/>
              </a:lnSpc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Nyersvas-gyártás</a:t>
            </a:r>
            <a:endParaRPr lang="hu-HU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1" name="Tartalom helye 2"/>
          <p:cNvSpPr/>
          <p:nvPr/>
        </p:nvSpPr>
        <p:spPr>
          <a:xfrm>
            <a:off x="204120" y="1354680"/>
            <a:ext cx="10058040" cy="48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anchor="t">
            <a:normAutofit fontScale="92500" lnSpcReduction="9999"/>
          </a:bodyPr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• A bányászott vasérc előkészítése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=&gt; aprítás =&gt; dúsítás =&gt; pörkölés=&gt;kötőanyaggal való keverés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=&gt; zsugorítása =&gt; adagolása a nagyolvasztóba.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• A dúsított vasérc, a koksz 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és a salakképző anyag lefelé mozog. 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• A befúvott levegő alulról felfelé áramlik.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• A lefelé mozgó vas a fűtőanyagból és a salakanyagból 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szenet, szilíciumot, mangánt, ként, foszfort vesz fel. 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• A nyugvóban megkezdődik a salakképződés, 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 vas megolvad és a salakkal együtt a 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medencébe csöpög. 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• A salak kisebb fajsúlyú, és az olvadék tetején marad, 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ezt folyamatosan távolítják el. – külön csapolják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- Salak felül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- Nyersvas alul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artalom helye 2"/>
          <p:cNvSpPr/>
          <p:nvPr/>
        </p:nvSpPr>
        <p:spPr>
          <a:xfrm>
            <a:off x="435600" y="1234080"/>
            <a:ext cx="11222640" cy="49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anchor="t">
            <a:normAutofit/>
          </a:bodyPr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 nyersvas és a salak a nagyolvasztó alján gyűlik össze – salak felül. 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(eltérő magasságokban üstökbe csapolják)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Nyersvas (főtermék)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kb 4% szenet tartalmaz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rideg és törékeny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felhasználása :  acélgyártás, öntés (öntöttvas termékek gyártása)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Salak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mennyisége megegyezik a nyersvaséval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felhasználása : építkezésekhez (útépítés)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Torokgázok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3" name="Cím 1"/>
          <p:cNvSpPr/>
          <p:nvPr/>
        </p:nvSpPr>
        <p:spPr>
          <a:xfrm>
            <a:off x="312840" y="212400"/>
            <a:ext cx="10058040" cy="75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85000"/>
              </a:lnSpc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A folyamat terméke</a:t>
            </a:r>
            <a:endParaRPr lang="hu-HU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4" name="Kép 2"/>
          <p:cNvPicPr/>
          <p:nvPr/>
        </p:nvPicPr>
        <p:blipFill>
          <a:blip r:embed="rId1"/>
          <a:stretch/>
        </p:blipFill>
        <p:spPr>
          <a:xfrm>
            <a:off x="7979040" y="475920"/>
            <a:ext cx="3679200" cy="5335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Kép 1"/>
          <p:cNvPicPr/>
          <p:nvPr/>
        </p:nvPicPr>
        <p:blipFill>
          <a:blip r:embed="rId1"/>
          <a:stretch/>
        </p:blipFill>
        <p:spPr>
          <a:xfrm>
            <a:off x="91080" y="292320"/>
            <a:ext cx="11879640" cy="5250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Kép 1"/>
          <p:cNvPicPr/>
          <p:nvPr/>
        </p:nvPicPr>
        <p:blipFill>
          <a:blip r:embed="rId1"/>
          <a:stretch/>
        </p:blipFill>
        <p:spPr>
          <a:xfrm>
            <a:off x="211680" y="132840"/>
            <a:ext cx="11836440" cy="5834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Kép 1"/>
          <p:cNvPicPr/>
          <p:nvPr/>
        </p:nvPicPr>
        <p:blipFill>
          <a:blip r:embed="rId1"/>
          <a:stretch/>
        </p:blipFill>
        <p:spPr>
          <a:xfrm>
            <a:off x="5022000" y="765000"/>
            <a:ext cx="7169760" cy="5352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8" name="Cím 1"/>
          <p:cNvSpPr/>
          <p:nvPr/>
        </p:nvSpPr>
        <p:spPr>
          <a:xfrm>
            <a:off x="125280" y="-610560"/>
            <a:ext cx="10058040" cy="14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85000"/>
              </a:lnSpc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A vas-szén ötvözetek előállítása</a:t>
            </a:r>
            <a:endParaRPr lang="hu-HU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Szövegdoboz 6"/>
          <p:cNvSpPr/>
          <p:nvPr/>
        </p:nvSpPr>
        <p:spPr>
          <a:xfrm>
            <a:off x="0" y="1061280"/>
            <a:ext cx="4322880" cy="92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Attól függően. hogy milyen segédanyagokat </a:t>
            </a:r>
            <a:br>
              <a:rPr sz="1800"/>
            </a:b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adagoltak a nagyolvasztóba kerülő elegyhez </a:t>
            </a:r>
            <a:br>
              <a:rPr sz="1800"/>
            </a:b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szürke vagy fehér nyersvas keletkezik.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0" name="Kép 7"/>
          <p:cNvPicPr/>
          <p:nvPr/>
        </p:nvPicPr>
        <p:blipFill>
          <a:blip r:embed="rId2"/>
          <a:stretch/>
        </p:blipFill>
        <p:spPr>
          <a:xfrm>
            <a:off x="125280" y="1984680"/>
            <a:ext cx="5219640" cy="2419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Kép 3"/>
          <p:cNvPicPr/>
          <p:nvPr/>
        </p:nvPicPr>
        <p:blipFill>
          <a:blip r:embed="rId1"/>
          <a:stretch/>
        </p:blipFill>
        <p:spPr>
          <a:xfrm>
            <a:off x="10238040" y="2500560"/>
            <a:ext cx="1814760" cy="377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2" name="Kép 4"/>
          <p:cNvPicPr/>
          <p:nvPr/>
        </p:nvPicPr>
        <p:blipFill>
          <a:blip r:embed="rId2"/>
          <a:stretch/>
        </p:blipFill>
        <p:spPr>
          <a:xfrm>
            <a:off x="5648400" y="188280"/>
            <a:ext cx="6379920" cy="1877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3" name="Kép 5"/>
          <p:cNvPicPr/>
          <p:nvPr/>
        </p:nvPicPr>
        <p:blipFill>
          <a:blip r:embed="rId3"/>
          <a:stretch/>
        </p:blipFill>
        <p:spPr>
          <a:xfrm>
            <a:off x="8129880" y="2500560"/>
            <a:ext cx="2009520" cy="174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4" name="Cím 1"/>
          <p:cNvSpPr/>
          <p:nvPr/>
        </p:nvSpPr>
        <p:spPr>
          <a:xfrm>
            <a:off x="304920" y="132120"/>
            <a:ext cx="10058040" cy="88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85000"/>
              </a:lnSpc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Az öntöttvas</a:t>
            </a:r>
            <a:endParaRPr lang="hu-HU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Tartalom helye 2"/>
          <p:cNvSpPr/>
          <p:nvPr/>
        </p:nvSpPr>
        <p:spPr>
          <a:xfrm>
            <a:off x="435600" y="1234080"/>
            <a:ext cx="11222640" cy="49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anchor="t">
            <a:normAutofit/>
          </a:bodyPr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- A szürkenyersvas felhasználási módja.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- Újraolvasztják, majd formákba öntik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6" name="Kép 9"/>
          <p:cNvPicPr/>
          <p:nvPr/>
        </p:nvPicPr>
        <p:blipFill>
          <a:blip r:embed="rId4"/>
          <a:stretch/>
        </p:blipFill>
        <p:spPr>
          <a:xfrm>
            <a:off x="-4320" y="2959920"/>
            <a:ext cx="7058520" cy="3191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7" name="Kép 10"/>
          <p:cNvPicPr/>
          <p:nvPr/>
        </p:nvPicPr>
        <p:blipFill>
          <a:blip r:embed="rId5"/>
          <a:stretch/>
        </p:blipFill>
        <p:spPr>
          <a:xfrm>
            <a:off x="7558560" y="4555800"/>
            <a:ext cx="2559600" cy="164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8" name="Kép 11"/>
          <p:cNvPicPr/>
          <p:nvPr/>
        </p:nvPicPr>
        <p:blipFill>
          <a:blip r:embed="rId6"/>
          <a:stretch/>
        </p:blipFill>
        <p:spPr>
          <a:xfrm>
            <a:off x="5355720" y="2140560"/>
            <a:ext cx="2486880" cy="1941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ím 1"/>
          <p:cNvSpPr/>
          <p:nvPr/>
        </p:nvSpPr>
        <p:spPr>
          <a:xfrm>
            <a:off x="304920" y="132120"/>
            <a:ext cx="10058040" cy="88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85000"/>
              </a:lnSpc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Vas alapú szerkezeti anyagok</a:t>
            </a:r>
            <a:endParaRPr lang="hu-HU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0" name="Tartalom helye 2"/>
          <p:cNvSpPr/>
          <p:nvPr/>
        </p:nvSpPr>
        <p:spPr>
          <a:xfrm>
            <a:off x="435600" y="1234080"/>
            <a:ext cx="11222640" cy="49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anchor="t">
            <a:normAutofit/>
          </a:bodyPr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 leggyakrabban használt szerkezeti 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anyagok a vasötvözetek.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 vas (Fe) legfontosabb ötvözője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 szén (C).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 C&lt;2% karbontartalmú ötvözetek, 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az acélok. (meleg/hidegalakítás)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 C&gt;2% szenet tartalmazó anyagok 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az öntöttvasak. (öntészeti eljárások)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 szén mellett más ötvözőket 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nem tartalmazó acélokat nevezzük 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ötvözetlennek vagy szénacélnak.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1" name="Kép 3"/>
          <p:cNvPicPr/>
          <p:nvPr/>
        </p:nvPicPr>
        <p:blipFill>
          <a:blip r:embed="rId1"/>
          <a:stretch/>
        </p:blipFill>
        <p:spPr>
          <a:xfrm>
            <a:off x="5061960" y="1053360"/>
            <a:ext cx="6868440" cy="5151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zövegdoboz 1"/>
          <p:cNvSpPr/>
          <p:nvPr/>
        </p:nvSpPr>
        <p:spPr>
          <a:xfrm>
            <a:off x="253080" y="930600"/>
            <a:ext cx="11782800" cy="535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Ötvözet: olyan fémes tulajdonságú anyag, amelyeket egy alapfém és egy vagy több ötvöző anyag egymásban való oldásával, </a:t>
            </a:r>
            <a:br>
              <a:rPr sz="1800"/>
            </a:b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összeolvasztásával hozunk létre. – tulajdonságok javítása a cél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Gyengén ötvözött acél &lt; 5-20% &lt; erősen ötvözött acél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Az ötvözetek összetétele: 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Alapfém: az ötvözetben legnagyobb mennyiségben jelenlévő fém, amelynek a tulajdonságait javítani akarjuk 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hu-HU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Ötvöző</a:t>
            </a: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: fém, félfém (szén, szilícium), nemfémes (pl. foszfor) elem, amelyek javítják az alapfém tulajdonságait 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Járulékos ötvözők: elősegítik az ötvözők hatását 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hu-HU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Szennyező</a:t>
            </a: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k: károsan befolyásolják az alapfém tulajdonságait, általában a gyártási folyamat közben maradnak, </a:t>
            </a:r>
            <a:br>
              <a:rPr sz="1800"/>
            </a:b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vagy kerülnek az ötvözetbe. Például, a kén, és foszfor oxigén, hidrogén, nitrogén az acélban. 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3" name="Kép 2"/>
          <p:cNvPicPr/>
          <p:nvPr/>
        </p:nvPicPr>
        <p:blipFill>
          <a:blip r:embed="rId1"/>
          <a:stretch/>
        </p:blipFill>
        <p:spPr>
          <a:xfrm>
            <a:off x="312120" y="1915920"/>
            <a:ext cx="7013160" cy="2299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4" name="Szövegdoboz 3"/>
          <p:cNvSpPr/>
          <p:nvPr/>
        </p:nvSpPr>
        <p:spPr>
          <a:xfrm>
            <a:off x="253080" y="99720"/>
            <a:ext cx="978768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hu-HU" sz="4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Az acélok fő ötvözőelemei, szennyezői</a:t>
            </a:r>
            <a:endParaRPr lang="hu-HU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 defTabSz="914400">
              <a:lnSpc>
                <a:spcPct val="85000"/>
              </a:lnSpc>
              <a:buNone/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Óra témája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</a:pPr>
            <a:r>
              <a:rPr lang="hu-HU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Vas tulajdonságai</a:t>
            </a:r>
            <a:endParaRPr lang="en-US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</a:pPr>
            <a:r>
              <a:rPr lang="hu-HU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Vas előállítása</a:t>
            </a:r>
            <a:endParaRPr lang="en-US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</a:pPr>
            <a:r>
              <a:rPr lang="hu-HU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Vas felhasználása</a:t>
            </a:r>
            <a:endParaRPr lang="en-US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</a:pP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Kép 1"/>
          <p:cNvPicPr/>
          <p:nvPr/>
        </p:nvPicPr>
        <p:blipFill>
          <a:blip r:embed="rId1"/>
          <a:stretch/>
        </p:blipFill>
        <p:spPr>
          <a:xfrm>
            <a:off x="1046880" y="152640"/>
            <a:ext cx="9729360" cy="6045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255960" y="106200"/>
            <a:ext cx="10058040" cy="90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 defTabSz="914400">
              <a:lnSpc>
                <a:spcPct val="85000"/>
              </a:lnSpc>
              <a:buNone/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Acélgyártás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255960" y="1307520"/>
            <a:ext cx="11851560" cy="50194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rmAutofit/>
          </a:bodyPr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Az acélgyártás lényege, hogy csökkentsék a nyersvas széntartalmát és a szennyező elemek mennyiségét, valamint az ötvöző elemek bevitelével javítsák a tulajdonságait. (A káros anyagokat kiégetik, a hasznos elemeket folyékony állapotban ötvözik)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Kiinduló anyaga a nyersvas és az ócskásvas 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Az acélgyártás során két fő eljárást alkalmaznak. Az egyik az </a:t>
            </a:r>
            <a:r>
              <a:rPr lang="hu-HU" sz="2000" b="1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oxigénes eljárás</a:t>
            </a: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, melynek során a nagyolvasztóból frissen előállított vasat és némi acélhulladékot használnak. Az </a:t>
            </a:r>
            <a:r>
              <a:rPr lang="hu-HU" sz="2000" b="1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elektromos ívkemencés</a:t>
            </a: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 eljárás során pedig csak acélhulladékot használnak fel.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Az acélgyártás szakaszai: 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- frissítés/kiégetés, amelynek során a szén jelentős része kiég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- dezoxidálás – oxigén eltávolítása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- ötvözés – tulajdonságok javítása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A folyékony acélt kokillába, vagy folyamatos öntőgépbe öntik és kristályosítják.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</a:pP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Kép 1"/>
          <p:cNvPicPr/>
          <p:nvPr/>
        </p:nvPicPr>
        <p:blipFill>
          <a:blip r:embed="rId1"/>
          <a:stretch/>
        </p:blipFill>
        <p:spPr>
          <a:xfrm>
            <a:off x="335880" y="271800"/>
            <a:ext cx="11078640" cy="5677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Kép 1"/>
          <p:cNvPicPr/>
          <p:nvPr/>
        </p:nvPicPr>
        <p:blipFill>
          <a:blip r:embed="rId1"/>
          <a:stretch/>
        </p:blipFill>
        <p:spPr>
          <a:xfrm>
            <a:off x="8931960" y="190440"/>
            <a:ext cx="3063600" cy="3106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0" name="Kép 2"/>
          <p:cNvPicPr/>
          <p:nvPr/>
        </p:nvPicPr>
        <p:blipFill>
          <a:blip r:embed="rId2"/>
          <a:stretch/>
        </p:blipFill>
        <p:spPr>
          <a:xfrm>
            <a:off x="5758920" y="190440"/>
            <a:ext cx="3062520" cy="306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1" name="Szövegdoboz 3"/>
          <p:cNvSpPr/>
          <p:nvPr/>
        </p:nvSpPr>
        <p:spPr>
          <a:xfrm>
            <a:off x="324360" y="140040"/>
            <a:ext cx="241452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Konverteres acélgyártás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2" name="Kép 4"/>
          <p:cNvPicPr/>
          <p:nvPr/>
        </p:nvPicPr>
        <p:blipFill>
          <a:blip r:embed="rId3"/>
          <a:stretch/>
        </p:blipFill>
        <p:spPr>
          <a:xfrm>
            <a:off x="6417000" y="3335400"/>
            <a:ext cx="5578200" cy="2958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3" name="Kép 5"/>
          <p:cNvPicPr/>
          <p:nvPr/>
        </p:nvPicPr>
        <p:blipFill>
          <a:blip r:embed="rId4"/>
          <a:stretch/>
        </p:blipFill>
        <p:spPr>
          <a:xfrm>
            <a:off x="259920" y="3494160"/>
            <a:ext cx="5226120" cy="2710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4" name="Kép 6"/>
          <p:cNvPicPr/>
          <p:nvPr/>
        </p:nvPicPr>
        <p:blipFill>
          <a:blip r:embed="rId5"/>
          <a:stretch/>
        </p:blipFill>
        <p:spPr>
          <a:xfrm>
            <a:off x="324360" y="471240"/>
            <a:ext cx="3927600" cy="3015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zövegdoboz 2"/>
          <p:cNvSpPr/>
          <p:nvPr/>
        </p:nvSpPr>
        <p:spPr>
          <a:xfrm>
            <a:off x="506160" y="448920"/>
            <a:ext cx="4535280" cy="286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Elektroacélgyártás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Két fő változata a legelterjedtebb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– Ívfényes kemence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– Indukciós kemence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• Nagy villamos energia fogyasztás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• Nagyon jól szabályozhatók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• Ötvözött és különleges acélok gyártásához 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nagyon kedvezőek jó szabályozhatóságuk okán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6" name="Kép 5"/>
          <p:cNvPicPr/>
          <p:nvPr/>
        </p:nvPicPr>
        <p:blipFill>
          <a:blip r:embed="rId1"/>
          <a:stretch/>
        </p:blipFill>
        <p:spPr>
          <a:xfrm>
            <a:off x="6923160" y="172440"/>
            <a:ext cx="5037840" cy="3802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7" name="Kép 6"/>
          <p:cNvPicPr/>
          <p:nvPr/>
        </p:nvPicPr>
        <p:blipFill>
          <a:blip r:embed="rId2"/>
          <a:stretch/>
        </p:blipFill>
        <p:spPr>
          <a:xfrm>
            <a:off x="228600" y="3043440"/>
            <a:ext cx="6360480" cy="3174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Kép 1"/>
          <p:cNvPicPr/>
          <p:nvPr/>
        </p:nvPicPr>
        <p:blipFill>
          <a:blip r:embed="rId1"/>
          <a:stretch/>
        </p:blipFill>
        <p:spPr>
          <a:xfrm>
            <a:off x="682560" y="632520"/>
            <a:ext cx="10240920" cy="5229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zövegdoboz 1"/>
          <p:cNvSpPr/>
          <p:nvPr/>
        </p:nvSpPr>
        <p:spPr>
          <a:xfrm>
            <a:off x="538920" y="416520"/>
            <a:ext cx="380412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hu-HU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További képek/videok</a:t>
            </a:r>
            <a:endParaRPr lang="hu-H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0" name="Szövegdoboz 2"/>
          <p:cNvSpPr/>
          <p:nvPr/>
        </p:nvSpPr>
        <p:spPr>
          <a:xfrm>
            <a:off x="538920" y="1159200"/>
            <a:ext cx="10391760" cy="397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Acélgyártás</a:t>
            </a:r>
            <a:br>
              <a:rPr sz="1800"/>
            </a:b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https://www.youtube.com/watch?v=vZJxdmZQwn4&amp;ab_channel=JINDALSTEEL%26POWER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Elektroacél kemence ócskavas adalékolás</a:t>
            </a:r>
            <a:r>
              <a:rPr lang="hu-HU" sz="1800" b="0" u="sng" strike="noStrike">
                <a:solidFill>
                  <a:schemeClr val="dk1"/>
                </a:solidFill>
                <a:effectLst/>
                <a:uFillTx/>
                <a:latin typeface="Calibri"/>
                <a:hlinkClick r:id="rId1"/>
              </a:rPr>
              <a:t>https://www.youtube.com/watch?v=nolpiat6Sk0&amp;ab_channel=ChristopherBirkbeck</a:t>
            </a:r>
            <a:br>
              <a:rPr sz="1800"/>
            </a:br>
            <a:br>
              <a:rPr sz="1800"/>
            </a:b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Ívfényes kemence</a:t>
            </a:r>
            <a:br>
              <a:rPr sz="1800"/>
            </a:br>
            <a:r>
              <a:rPr lang="hu-HU" sz="1800" b="0" u="sng" strike="noStrike">
                <a:solidFill>
                  <a:schemeClr val="dk1"/>
                </a:solidFill>
                <a:effectLst/>
                <a:uFillTx/>
                <a:latin typeface="Calibri"/>
                <a:hlinkClick r:id="rId2"/>
              </a:rPr>
              <a:t>https://www.youtube.com/watch?v=hJDL9HF00Hw&amp;ab_channel=AISTAssociationforIron%26SteelTechnology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hu-HU" sz="1800" b="0" u="sng" strike="noStrike">
                <a:solidFill>
                  <a:schemeClr val="dk1"/>
                </a:solidFill>
                <a:effectLst/>
                <a:uFillTx/>
                <a:latin typeface="Calibri"/>
                <a:hlinkClick r:id="rId3"/>
              </a:rPr>
              <a:t>https://www.youtube.com/watch?v=G6Uxh-xtU-g&amp;ab_channel=RODALCO2007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https://www.youtube.com/watch?v=KtbWVp3xEqI&amp;ab_channel=ScottBehr</a:t>
            </a: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br>
              <a:rPr sz="1800"/>
            </a:b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Kép 1"/>
          <p:cNvPicPr/>
          <p:nvPr/>
        </p:nvPicPr>
        <p:blipFill>
          <a:blip r:embed="rId1"/>
          <a:stretch/>
        </p:blipFill>
        <p:spPr>
          <a:xfrm>
            <a:off x="2103120" y="128160"/>
            <a:ext cx="7971480" cy="5877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Tartalom helye 3"/>
          <p:cNvPicPr/>
          <p:nvPr/>
        </p:nvPicPr>
        <p:blipFill>
          <a:blip r:embed="rId1"/>
          <a:stretch/>
        </p:blipFill>
        <p:spPr>
          <a:xfrm>
            <a:off x="1371600" y="90000"/>
            <a:ext cx="8863920" cy="6195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 defTabSz="914400">
              <a:lnSpc>
                <a:spcPct val="85000"/>
              </a:lnSpc>
              <a:buNone/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Ismétlés – Szerkezeti anyagok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- Szerkezeti anyagok csoportosítása</a:t>
            </a:r>
            <a:endParaRPr lang="en-US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- Szerkezeti anyagok felismerése</a:t>
            </a:r>
            <a:endParaRPr lang="en-US" sz="32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</a:pP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</a:pP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360" y="34560"/>
            <a:ext cx="5281200" cy="72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 defTabSz="914400">
              <a:lnSpc>
                <a:spcPct val="85000"/>
              </a:lnSpc>
              <a:buNone/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Az anyag körforgása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  <p:grpSp>
        <p:nvGrpSpPr>
          <p:cNvPr id="116" name="Csoportba foglalás 12"/>
          <p:cNvGrpSpPr/>
          <p:nvPr/>
        </p:nvGrpSpPr>
        <p:grpSpPr>
          <a:xfrm>
            <a:off x="3359880" y="763560"/>
            <a:ext cx="2334240" cy="2321280"/>
            <a:chOff x="3359880" y="763560"/>
            <a:chExt cx="2334240" cy="2321280"/>
          </a:xfrm>
        </p:grpSpPr>
        <p:sp>
          <p:nvSpPr>
            <p:cNvPr id="117" name="Lekerekített téglalap 13"/>
            <p:cNvSpPr/>
            <p:nvPr/>
          </p:nvSpPr>
          <p:spPr>
            <a:xfrm>
              <a:off x="3359880" y="763560"/>
              <a:ext cx="2334240" cy="232128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p>
              <a:endParaRPr lang="hu-HU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8" name="Lekerekített téglalap 4"/>
            <p:cNvSpPr/>
            <p:nvPr/>
          </p:nvSpPr>
          <p:spPr>
            <a:xfrm>
              <a:off x="3448800" y="876960"/>
              <a:ext cx="2156400" cy="209448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57240" tIns="57240" rIns="57240" bIns="57240" anchor="ctr">
              <a:noAutofit/>
            </a:bodyPr>
            <a:p>
              <a:pPr algn="ctr" defTabSz="66672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Bányászat</a:t>
              </a:r>
              <a:endParaRPr lang="hu-HU" sz="24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66672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nyersanyagok</a:t>
              </a:r>
              <a:endParaRPr lang="hu-HU" sz="24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19" name="Csoportba foglalás 15"/>
          <p:cNvGrpSpPr/>
          <p:nvPr/>
        </p:nvGrpSpPr>
        <p:grpSpPr>
          <a:xfrm>
            <a:off x="6213600" y="784440"/>
            <a:ext cx="2482920" cy="2314800"/>
            <a:chOff x="6213600" y="784440"/>
            <a:chExt cx="2482920" cy="2314800"/>
          </a:xfrm>
        </p:grpSpPr>
        <p:sp>
          <p:nvSpPr>
            <p:cNvPr id="120" name="Lekerekített téglalap 16"/>
            <p:cNvSpPr/>
            <p:nvPr/>
          </p:nvSpPr>
          <p:spPr>
            <a:xfrm>
              <a:off x="6213600" y="784440"/>
              <a:ext cx="2482920" cy="2314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p>
              <a:endParaRPr lang="hu-HU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1" name="Lekerekített téglalap 4"/>
            <p:cNvSpPr/>
            <p:nvPr/>
          </p:nvSpPr>
          <p:spPr>
            <a:xfrm>
              <a:off x="6327720" y="897480"/>
              <a:ext cx="2254680" cy="208908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53280" tIns="53280" rIns="53280" bIns="53280" anchor="ctr">
              <a:noAutofit/>
            </a:bodyPr>
            <a:p>
              <a:pPr algn="ctr" defTabSz="62244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Eljárás technikai módszerekkel</a:t>
              </a:r>
              <a:endParaRPr lang="hu-HU" sz="24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62244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Pl. kohászat</a:t>
              </a:r>
              <a:endParaRPr lang="hu-HU" sz="24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62244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Szerkezeti anyag</a:t>
              </a:r>
              <a:endParaRPr lang="hu-HU" sz="24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22" name="Csoportba foglalás 18"/>
          <p:cNvGrpSpPr/>
          <p:nvPr/>
        </p:nvGrpSpPr>
        <p:grpSpPr>
          <a:xfrm>
            <a:off x="9284400" y="765720"/>
            <a:ext cx="2430720" cy="2319120"/>
            <a:chOff x="9284400" y="765720"/>
            <a:chExt cx="2430720" cy="2319120"/>
          </a:xfrm>
        </p:grpSpPr>
        <p:sp>
          <p:nvSpPr>
            <p:cNvPr id="123" name="Lekerekített téglalap 19"/>
            <p:cNvSpPr/>
            <p:nvPr/>
          </p:nvSpPr>
          <p:spPr>
            <a:xfrm>
              <a:off x="9284400" y="765720"/>
              <a:ext cx="2430720" cy="2319120"/>
            </a:xfrm>
            <a:prstGeom prst="roundRect">
              <a:avLst>
                <a:gd name="adj" fmla="val 16667"/>
              </a:avLst>
            </a:prstGeom>
            <a:solidFill>
              <a:srgbClr val="865640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p>
              <a:endParaRPr lang="hu-HU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4" name="Lekerekített téglalap 4"/>
            <p:cNvSpPr/>
            <p:nvPr/>
          </p:nvSpPr>
          <p:spPr>
            <a:xfrm>
              <a:off x="9381240" y="878760"/>
              <a:ext cx="2236680" cy="2092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53280" tIns="53280" rIns="53280" bIns="53280" anchor="ctr">
              <a:noAutofit/>
            </a:bodyPr>
            <a:p>
              <a:pPr algn="ctr" defTabSz="62244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Tervezés</a:t>
              </a:r>
              <a:endParaRPr lang="hu-HU" sz="2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62244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gyártás</a:t>
              </a:r>
              <a:endParaRPr lang="hu-HU" sz="2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25" name="Csoportba foglalás 21"/>
          <p:cNvGrpSpPr/>
          <p:nvPr/>
        </p:nvGrpSpPr>
        <p:grpSpPr>
          <a:xfrm>
            <a:off x="477000" y="749160"/>
            <a:ext cx="2364120" cy="2321280"/>
            <a:chOff x="477000" y="749160"/>
            <a:chExt cx="2364120" cy="2321280"/>
          </a:xfrm>
        </p:grpSpPr>
        <p:sp>
          <p:nvSpPr>
            <p:cNvPr id="126" name="Lekerekített téglalap 22"/>
            <p:cNvSpPr/>
            <p:nvPr/>
          </p:nvSpPr>
          <p:spPr>
            <a:xfrm>
              <a:off x="477000" y="749160"/>
              <a:ext cx="2364120" cy="232128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p>
              <a:endParaRPr lang="hu-HU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7" name="Lekerekített téglalap 4"/>
            <p:cNvSpPr/>
            <p:nvPr/>
          </p:nvSpPr>
          <p:spPr>
            <a:xfrm>
              <a:off x="572760" y="862560"/>
              <a:ext cx="2172600" cy="209448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53280" tIns="53280" rIns="53280" bIns="53280" anchor="ctr">
              <a:noAutofit/>
            </a:bodyPr>
            <a:p>
              <a:pPr algn="ctr" defTabSz="62244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Föld, földkéreg</a:t>
              </a:r>
              <a:endParaRPr lang="hu-HU" sz="24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62244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(ércek, természetes anyagok, szén, kőolaj, földgáz stb.)</a:t>
              </a:r>
              <a:endParaRPr lang="hu-HU" sz="24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28" name="Csoportba foglalás 24"/>
          <p:cNvGrpSpPr/>
          <p:nvPr/>
        </p:nvGrpSpPr>
        <p:grpSpPr>
          <a:xfrm>
            <a:off x="3340080" y="3885480"/>
            <a:ext cx="2373120" cy="2326320"/>
            <a:chOff x="3340080" y="3885480"/>
            <a:chExt cx="2373120" cy="2326320"/>
          </a:xfrm>
        </p:grpSpPr>
        <p:sp>
          <p:nvSpPr>
            <p:cNvPr id="129" name="Lekerekített téglalap 25"/>
            <p:cNvSpPr/>
            <p:nvPr/>
          </p:nvSpPr>
          <p:spPr>
            <a:xfrm>
              <a:off x="3340080" y="3885480"/>
              <a:ext cx="2373120" cy="2326320"/>
            </a:xfrm>
            <a:prstGeom prst="roundRect">
              <a:avLst>
                <a:gd name="adj" fmla="val 16667"/>
              </a:avLst>
            </a:prstGeom>
            <a:solidFill>
              <a:srgbClr val="94A088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p>
              <a:endParaRPr lang="hu-HU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0" name="Lekerekített téglalap 4"/>
            <p:cNvSpPr/>
            <p:nvPr/>
          </p:nvSpPr>
          <p:spPr>
            <a:xfrm>
              <a:off x="3433680" y="3999240"/>
              <a:ext cx="2185560" cy="2099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53280" tIns="53280" rIns="53280" bIns="53280" anchor="ctr">
              <a:noAutofit/>
            </a:bodyPr>
            <a:p>
              <a:pPr algn="ctr" defTabSz="62244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Elhasználódás</a:t>
              </a:r>
              <a:endParaRPr lang="hu-HU" sz="2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62244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Hulladék, szemét</a:t>
              </a:r>
              <a:endParaRPr lang="hu-HU" sz="2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31" name="Csoportba foglalás 27"/>
          <p:cNvGrpSpPr/>
          <p:nvPr/>
        </p:nvGrpSpPr>
        <p:grpSpPr>
          <a:xfrm>
            <a:off x="6396120" y="3901320"/>
            <a:ext cx="2381400" cy="2326320"/>
            <a:chOff x="6396120" y="3901320"/>
            <a:chExt cx="2381400" cy="2326320"/>
          </a:xfrm>
        </p:grpSpPr>
        <p:sp>
          <p:nvSpPr>
            <p:cNvPr id="132" name="Lekerekített téglalap 28"/>
            <p:cNvSpPr/>
            <p:nvPr/>
          </p:nvSpPr>
          <p:spPr>
            <a:xfrm>
              <a:off x="6396120" y="3901320"/>
              <a:ext cx="2381400" cy="2326320"/>
            </a:xfrm>
            <a:prstGeom prst="roundRect">
              <a:avLst>
                <a:gd name="adj" fmla="val 16667"/>
              </a:avLst>
            </a:prstGeom>
            <a:solidFill>
              <a:srgbClr val="C2BC80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p>
              <a:endParaRPr lang="hu-HU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3" name="Lekerekített téglalap 4"/>
            <p:cNvSpPr/>
            <p:nvPr/>
          </p:nvSpPr>
          <p:spPr>
            <a:xfrm>
              <a:off x="6491880" y="4014720"/>
              <a:ext cx="2189880" cy="2099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53280" tIns="53280" rIns="53280" bIns="53280" anchor="ctr">
              <a:noAutofit/>
            </a:bodyPr>
            <a:p>
              <a:pPr algn="ctr" defTabSz="62244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Üzemeltetés, használat</a:t>
              </a:r>
              <a:endParaRPr lang="hu-HU" sz="2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34" name="Csoportba foglalás 30"/>
          <p:cNvGrpSpPr/>
          <p:nvPr/>
        </p:nvGrpSpPr>
        <p:grpSpPr>
          <a:xfrm>
            <a:off x="9365760" y="3901320"/>
            <a:ext cx="2482920" cy="2343600"/>
            <a:chOff x="9365760" y="3901320"/>
            <a:chExt cx="2482920" cy="2343600"/>
          </a:xfrm>
        </p:grpSpPr>
        <p:sp>
          <p:nvSpPr>
            <p:cNvPr id="135" name="Lekerekített téglalap 31"/>
            <p:cNvSpPr/>
            <p:nvPr/>
          </p:nvSpPr>
          <p:spPr>
            <a:xfrm>
              <a:off x="9365760" y="3901320"/>
              <a:ext cx="2482920" cy="2343600"/>
            </a:xfrm>
            <a:prstGeom prst="roundRect">
              <a:avLst>
                <a:gd name="adj" fmla="val 16667"/>
              </a:avLst>
            </a:prstGeom>
            <a:solidFill>
              <a:srgbClr val="9B8357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p>
              <a:endParaRPr lang="hu-HU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6" name="Lekerekített téglalap 4"/>
            <p:cNvSpPr/>
            <p:nvPr/>
          </p:nvSpPr>
          <p:spPr>
            <a:xfrm>
              <a:off x="9463680" y="4015800"/>
              <a:ext cx="2287080" cy="2114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53280" tIns="53280" rIns="53280" bIns="53280" anchor="ctr">
              <a:noAutofit/>
            </a:bodyPr>
            <a:p>
              <a:pPr algn="ctr" defTabSz="62244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TERMÉK</a:t>
              </a:r>
              <a:endParaRPr lang="hu-HU" sz="2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37" name="Csoportba foglalás 39"/>
          <p:cNvGrpSpPr/>
          <p:nvPr/>
        </p:nvGrpSpPr>
        <p:grpSpPr>
          <a:xfrm>
            <a:off x="3364200" y="5654160"/>
            <a:ext cx="2324520" cy="920160"/>
            <a:chOff x="3364200" y="5654160"/>
            <a:chExt cx="2324520" cy="920160"/>
          </a:xfrm>
        </p:grpSpPr>
        <p:sp>
          <p:nvSpPr>
            <p:cNvPr id="138" name="Lekerekített téglalap 40"/>
            <p:cNvSpPr/>
            <p:nvPr/>
          </p:nvSpPr>
          <p:spPr>
            <a:xfrm>
              <a:off x="3364200" y="5654160"/>
              <a:ext cx="2324520" cy="92016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90000" tIns="45000" rIns="90000" bIns="45000" anchor="t">
              <a:noAutofit/>
            </a:bodyPr>
            <a:p>
              <a:endParaRPr lang="hu-HU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9" name="Lekerekített téglalap 4"/>
            <p:cNvSpPr/>
            <p:nvPr/>
          </p:nvSpPr>
          <p:spPr>
            <a:xfrm>
              <a:off x="3422520" y="5699160"/>
              <a:ext cx="2137680" cy="830160"/>
            </a:xfrm>
            <a:prstGeom prst="rect">
              <a:avLst/>
            </a:prstGeom>
            <a:solidFill>
              <a:srgbClr val="00B05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53280" tIns="53280" rIns="53280" bIns="53280" anchor="ctr">
              <a:noAutofit/>
            </a:bodyPr>
            <a:p>
              <a:pPr algn="ctr" defTabSz="622440">
                <a:lnSpc>
                  <a:spcPct val="90000"/>
                </a:lnSpc>
                <a:spcAft>
                  <a:spcPts val="839"/>
                </a:spcAft>
              </a:pPr>
              <a:r>
                <a:rPr lang="hu-HU" sz="24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rPr>
                <a:t>Újrahasznosítás</a:t>
              </a:r>
              <a:endParaRPr lang="hu-HU" sz="24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40" name="Jobbra nyíl 42"/>
          <p:cNvSpPr/>
          <p:nvPr/>
        </p:nvSpPr>
        <p:spPr>
          <a:xfrm>
            <a:off x="2730240" y="1284840"/>
            <a:ext cx="594720" cy="41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solidFill>
              <a:srgbClr val="A8600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endParaRPr lang="hu-H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41" name="Jobbra nyíl 43"/>
          <p:cNvSpPr/>
          <p:nvPr/>
        </p:nvSpPr>
        <p:spPr>
          <a:xfrm>
            <a:off x="5568120" y="1264320"/>
            <a:ext cx="618120" cy="433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solidFill>
              <a:srgbClr val="A8600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endParaRPr lang="hu-H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42" name="Jobbra nyíl 44"/>
          <p:cNvSpPr/>
          <p:nvPr/>
        </p:nvSpPr>
        <p:spPr>
          <a:xfrm>
            <a:off x="8582760" y="1305000"/>
            <a:ext cx="684720" cy="4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solidFill>
              <a:srgbClr val="A8600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endParaRPr lang="hu-H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43" name="Jobbra nyíl 45"/>
          <p:cNvSpPr/>
          <p:nvPr/>
        </p:nvSpPr>
        <p:spPr>
          <a:xfrm rot="5400000">
            <a:off x="10300320" y="3307680"/>
            <a:ext cx="645120" cy="4262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solidFill>
              <a:srgbClr val="A8600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endParaRPr lang="hu-H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44" name="Jobbra nyíl 46"/>
          <p:cNvSpPr/>
          <p:nvPr/>
        </p:nvSpPr>
        <p:spPr>
          <a:xfrm rot="10800000">
            <a:off x="8827560" y="4282560"/>
            <a:ext cx="684720" cy="4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solidFill>
              <a:srgbClr val="A8600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endParaRPr lang="hu-H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45" name="Jobbra nyíl 47"/>
          <p:cNvSpPr/>
          <p:nvPr/>
        </p:nvSpPr>
        <p:spPr>
          <a:xfrm rot="10800000">
            <a:off x="5842800" y="4282560"/>
            <a:ext cx="684720" cy="4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solidFill>
              <a:srgbClr val="A8600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endParaRPr lang="hu-H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46" name="Jobbra nyíl 49"/>
          <p:cNvSpPr/>
          <p:nvPr/>
        </p:nvSpPr>
        <p:spPr>
          <a:xfrm rot="16200000">
            <a:off x="4070520" y="3336120"/>
            <a:ext cx="985680" cy="620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A8600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endParaRPr lang="hu-H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47" name="Jobbra nyíl 50"/>
          <p:cNvSpPr/>
          <p:nvPr/>
        </p:nvSpPr>
        <p:spPr>
          <a:xfrm rot="18549000">
            <a:off x="5054040" y="3386880"/>
            <a:ext cx="1495800" cy="620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A8600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p>
            <a:endParaRPr lang="hu-H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25280" y="107640"/>
            <a:ext cx="10058040" cy="896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 defTabSz="914400">
              <a:lnSpc>
                <a:spcPct val="85000"/>
              </a:lnSpc>
              <a:buNone/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A színvas tulajdonságai 1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223200" y="1004760"/>
            <a:ext cx="11108520" cy="52977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</a:pP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Ezüstszürke színű</a:t>
            </a:r>
            <a:endParaRPr lang="en-US" sz="2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</a:pP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Kis szilárdságú lágy fém (mechanikai és technológiai tulajdonságát a széntartalma határozza meg)</a:t>
            </a:r>
            <a:endParaRPr lang="en-US" sz="2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</a:pP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Közepes hő- és elektromosvezető</a:t>
            </a:r>
            <a:endParaRPr lang="en-US" sz="2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</a:pP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Olvadáspontja 1526°C</a:t>
            </a:r>
            <a:endParaRPr lang="en-US" sz="2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</a:pP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Nehézfém - sűrűsége 7,8 g/cm3</a:t>
            </a:r>
            <a:endParaRPr lang="en-US" sz="2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</a:pP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Természetben vegyületekben fordul elő</a:t>
            </a:r>
            <a:endParaRPr lang="en-US" sz="2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</a:pP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Mágnesezhető </a:t>
            </a:r>
            <a:endParaRPr lang="en-US" sz="2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 mágneses mező hatására erősen mágneseződnek és a mágneses mező megszűnte utána is mágnesesek magadnak – ferromágnesesség.</a:t>
            </a:r>
            <a:endParaRPr lang="en-US" sz="2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/>
          </p:nvPr>
        </p:nvSpPr>
        <p:spPr>
          <a:xfrm>
            <a:off x="207720" y="628560"/>
            <a:ext cx="11793240" cy="5493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rmAutofit/>
          </a:bodyPr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</a:pP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</a:pPr>
            <a:r>
              <a:rPr lang="hu-HU" sz="2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</a:t>
            </a: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Korrózió szempontjából aktív – párás/nedves levegőn könnyen oxidálódik </a:t>
            </a:r>
            <a:br>
              <a:rPr sz="2800"/>
            </a:b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(nem korrózióálló) - Oxidrétege nem védi meg a további reakcióktól</a:t>
            </a:r>
            <a:endParaRPr lang="en-US" sz="2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</a:pP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Megfelelő hőmérsékletre hevítve meggyullad</a:t>
            </a:r>
            <a:endParaRPr lang="en-US" sz="2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</a:pP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A rozsda víz és oxigén jelenlétében kialakuló barnás színű, porózus szerkezetű vas-oxid. </a:t>
            </a:r>
            <a:endParaRPr lang="en-US" sz="2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</a:pP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A reve hő és oxigén jelenlétében alakul ki (hegesztés, hőkezelés, kovácsolás során), szürke színű, réteges szerkezetű vasoxid.</a:t>
            </a:r>
            <a:endParaRPr lang="en-US" sz="2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</a:pP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Fémiparban az ötvözeteit használják – legfontosabb ötvözője a szén (C).</a:t>
            </a:r>
            <a:endParaRPr lang="en-US" sz="28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</a:pPr>
            <a:endParaRPr lang="en-US" sz="24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151" name="Cím 3"/>
          <p:cNvSpPr/>
          <p:nvPr/>
        </p:nvSpPr>
        <p:spPr>
          <a:xfrm>
            <a:off x="125280" y="107640"/>
            <a:ext cx="10058040" cy="89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85000"/>
              </a:lnSpc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A színvas tulajdonságai 2</a:t>
            </a:r>
            <a:endParaRPr lang="hu-HU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Kép 1"/>
          <p:cNvPicPr/>
          <p:nvPr/>
        </p:nvPicPr>
        <p:blipFill>
          <a:blip r:embed="rId1"/>
          <a:stretch/>
        </p:blipFill>
        <p:spPr>
          <a:xfrm>
            <a:off x="329400" y="249120"/>
            <a:ext cx="4169160" cy="2640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3" name="Kép 2"/>
          <p:cNvPicPr/>
          <p:nvPr/>
        </p:nvPicPr>
        <p:blipFill>
          <a:blip r:embed="rId2"/>
          <a:stretch/>
        </p:blipFill>
        <p:spPr>
          <a:xfrm>
            <a:off x="5220360" y="249120"/>
            <a:ext cx="2973240" cy="2640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4" name="Kép 5"/>
          <p:cNvPicPr/>
          <p:nvPr/>
        </p:nvPicPr>
        <p:blipFill>
          <a:blip r:embed="rId3"/>
          <a:stretch/>
        </p:blipFill>
        <p:spPr>
          <a:xfrm>
            <a:off x="402840" y="3141720"/>
            <a:ext cx="3402720" cy="3038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5" name="Kép 6"/>
          <p:cNvPicPr/>
          <p:nvPr/>
        </p:nvPicPr>
        <p:blipFill>
          <a:blip r:embed="rId4"/>
          <a:stretch/>
        </p:blipFill>
        <p:spPr>
          <a:xfrm>
            <a:off x="4403880" y="3141720"/>
            <a:ext cx="3789720" cy="3038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6" name="Kép 3"/>
          <p:cNvPicPr/>
          <p:nvPr/>
        </p:nvPicPr>
        <p:blipFill>
          <a:blip r:embed="rId5"/>
          <a:stretch/>
        </p:blipFill>
        <p:spPr>
          <a:xfrm>
            <a:off x="8744760" y="3616920"/>
            <a:ext cx="2610360" cy="2563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7" name="Kép 7"/>
          <p:cNvPicPr/>
          <p:nvPr/>
        </p:nvPicPr>
        <p:blipFill>
          <a:blip r:embed="rId6"/>
          <a:stretch/>
        </p:blipFill>
        <p:spPr>
          <a:xfrm>
            <a:off x="8915400" y="249120"/>
            <a:ext cx="2440080" cy="3182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artalom helye 4"/>
          <p:cNvSpPr/>
          <p:nvPr/>
        </p:nvSpPr>
        <p:spPr>
          <a:xfrm>
            <a:off x="272880" y="861120"/>
            <a:ext cx="11793240" cy="549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anchor="t">
            <a:normAutofit/>
          </a:bodyPr>
          <a:p>
            <a:pPr marL="91440" indent="-914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 "/>
            </a:pPr>
            <a:r>
              <a:rPr lang="hu-HU" sz="2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Korrózió: a fémeknek (és más anyagoknak) a környezet hatására, kémiai reakció következtében a felületről kiinduló tönkremenetele. </a:t>
            </a:r>
            <a:endParaRPr lang="hu-H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-"/>
            </a:pPr>
            <a:r>
              <a:rPr lang="hu-HU" sz="2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Fém bevonat (ón, nikkel, kadmium…)</a:t>
            </a:r>
            <a:endParaRPr lang="hu-H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-"/>
            </a:pPr>
            <a:r>
              <a:rPr lang="hu-HU" sz="2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Szervetlen nemfémes bevonat (zománc, kerámia)</a:t>
            </a:r>
            <a:endParaRPr lang="hu-H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-"/>
            </a:pPr>
            <a:r>
              <a:rPr lang="hu-HU" sz="2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Szerves bevonatok (gumi, PVC, festék, porbevonat, stb.)</a:t>
            </a:r>
            <a:endParaRPr lang="hu-H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-"/>
            </a:pPr>
            <a:r>
              <a:rPr lang="hu-HU" sz="2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Olajos védőfilm</a:t>
            </a:r>
            <a:endParaRPr lang="hu-H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-"/>
            </a:pPr>
            <a:r>
              <a:rPr lang="hu-HU" sz="2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Katódos/anódos fémvédelem</a:t>
            </a:r>
            <a:endParaRPr lang="hu-H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-"/>
            </a:pPr>
            <a:r>
              <a:rPr lang="hu-HU" sz="2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Horganyzás – cinkbevonat</a:t>
            </a:r>
            <a:endParaRPr lang="hu-H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"/>
              <a:buChar char="-"/>
            </a:pPr>
            <a:r>
              <a:rPr lang="hu-HU" sz="2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Korrózióálló ötvözetek készítése</a:t>
            </a:r>
            <a:endParaRPr lang="hu-H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9" name="Kép 15"/>
          <p:cNvPicPr/>
          <p:nvPr/>
        </p:nvPicPr>
        <p:blipFill>
          <a:blip r:embed="rId1"/>
          <a:stretch/>
        </p:blipFill>
        <p:spPr>
          <a:xfrm>
            <a:off x="7334280" y="2377800"/>
            <a:ext cx="2657520" cy="2190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" name="Cím 3"/>
          <p:cNvSpPr/>
          <p:nvPr/>
        </p:nvSpPr>
        <p:spPr>
          <a:xfrm>
            <a:off x="216000" y="-35640"/>
            <a:ext cx="10058040" cy="89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 defTabSz="914400">
              <a:lnSpc>
                <a:spcPct val="85000"/>
              </a:lnSpc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Rozsda megelőzése / Korrózióvédelem</a:t>
            </a:r>
            <a:endParaRPr lang="hu-HU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1" name="Kép 13"/>
          <p:cNvPicPr/>
          <p:nvPr/>
        </p:nvPicPr>
        <p:blipFill>
          <a:blip r:embed="rId2"/>
          <a:stretch/>
        </p:blipFill>
        <p:spPr>
          <a:xfrm>
            <a:off x="9829440" y="1470600"/>
            <a:ext cx="2097000" cy="2351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2" name="Kép 14"/>
          <p:cNvPicPr/>
          <p:nvPr/>
        </p:nvPicPr>
        <p:blipFill>
          <a:blip r:embed="rId3"/>
          <a:stretch/>
        </p:blipFill>
        <p:spPr>
          <a:xfrm>
            <a:off x="6849720" y="1702440"/>
            <a:ext cx="2772360" cy="1319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3" name="Kép 16"/>
          <p:cNvPicPr/>
          <p:nvPr/>
        </p:nvPicPr>
        <p:blipFill>
          <a:blip r:embed="rId4"/>
          <a:stretch/>
        </p:blipFill>
        <p:spPr>
          <a:xfrm>
            <a:off x="9226440" y="3924720"/>
            <a:ext cx="2553480" cy="2327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4" name="Kép 17"/>
          <p:cNvPicPr/>
          <p:nvPr/>
        </p:nvPicPr>
        <p:blipFill>
          <a:blip r:embed="rId5"/>
          <a:srcRect l="12009" t="0" r="5612" b="-22"/>
          <a:stretch/>
        </p:blipFill>
        <p:spPr>
          <a:xfrm>
            <a:off x="5010840" y="4298040"/>
            <a:ext cx="3281040" cy="1954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304920" y="132120"/>
            <a:ext cx="10058040" cy="888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 defTabSz="914400">
              <a:lnSpc>
                <a:spcPct val="85000"/>
              </a:lnSpc>
              <a:buNone/>
            </a:pPr>
            <a:r>
              <a:rPr lang="hu-HU" sz="4800" b="0" u="none" spc="-51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A vasgyártáshoz szükséges anyagok</a:t>
            </a:r>
            <a:endParaRPr lang="en-US" sz="4800" b="0" u="none" spc="-51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 Light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435600" y="1234080"/>
            <a:ext cx="11222640" cy="51012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rmAutofit lnSpcReduction="9999"/>
          </a:bodyPr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Alapanyaga : </a:t>
            </a:r>
            <a:r>
              <a:rPr lang="hu-HU" sz="2000" b="1" u="sng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Vasérc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Segédanyagok :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</a:t>
            </a:r>
            <a:r>
              <a:rPr lang="hu-HU" sz="2000" b="1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Koksz</a:t>
            </a: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– mesterséges szén 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Tüzelőanyag - égésével biztosítja a </a:t>
            </a:r>
            <a:br>
              <a:rPr sz="2000"/>
            </a:b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megfelelő hőmérsékletet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Redukálószer -  redukálja a vas-oxidokat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Ötvöző - ötvözi a nyersvasat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Porózus szerkezetével biztosítja a gázok szabad áramlását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</a:t>
            </a:r>
            <a:r>
              <a:rPr lang="hu-HU" sz="2000" b="1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Mészkő</a:t>
            </a: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– salakképzőanyag (megköti a meddőkőzetet) – megvédi az olvadt vasat az újraoxidálódástól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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</a:t>
            </a:r>
            <a:r>
              <a:rPr lang="hu-HU" sz="2000" b="1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Levegő</a:t>
            </a: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– felforrósított levegő és kokszot elégetve biztosítja a redukcióhoz szükséges hőmérsékletet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Oxigént szolgáltat a szén égéséhez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marL="91440" indent="-9144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u-HU" sz="20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"/>
              </a:rPr>
              <a:t> ha oxigénnel dúsítják, akkor a reakciók magasabb hőmérsékleten, gyorsabban játszódnak le</a:t>
            </a: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</a:pPr>
            <a:endParaRPr lang="en-US" sz="2000" b="0" u="none" strike="noStrike"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Calibri"/>
            </a:endParaRPr>
          </a:p>
        </p:txBody>
      </p:sp>
      <p:pic>
        <p:nvPicPr>
          <p:cNvPr id="167" name="Kép 4"/>
          <p:cNvPicPr/>
          <p:nvPr/>
        </p:nvPicPr>
        <p:blipFill>
          <a:blip r:embed="rId1"/>
          <a:stretch/>
        </p:blipFill>
        <p:spPr>
          <a:xfrm>
            <a:off x="4973040" y="963360"/>
            <a:ext cx="6989400" cy="2995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Retrospektív">
  <a:themeElements>
    <a:clrScheme name="Retrospektív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ív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Application>LibreOffice/26.2.3.2$Windows_X86_64 LibreOffice_project/70e089b17412e4cb7773e41413306b17a2328c34</Application>
  <AppVersion>15.0000</AppVersion>
  <Words>1142</Words>
  <Paragraphs>146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2024-02-16T19:09:26Z</dcterms:created>
  <dc:creator>Lenovo</dc:creator>
  <dc:description/>
  <dc:language>hu-HU</dc:language>
  <cp:lastModifiedBy/>
  <dcterms:modified xsi:type="dcterms:W3CDTF">2026-05-13T14:54:12Z</dcterms:modified>
  <cp:revision>83</cp:revision>
  <dc:subject/>
  <dc:title>Vas tulajdonságai, előállítása és felhasználása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Szélesvásznú</vt:lpwstr>
  </property>
  <property fmtid="{D5CDD505-2E9C-101B-9397-08002B2CF9AE}" pid="3" name="Slides">
    <vt:i4>28</vt:i4>
  </property>
</Properties>
</file>