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Sora Light" panose="020B0604020202020204" charset="0"/>
      <p:regular r:id="rId13"/>
    </p:embeddedFont>
    <p:embeddedFont>
      <p:font typeface="Sora Semi Bold" panose="020B0604020202020204" charset="0"/>
      <p:regular r:id="rId14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5" d="100"/>
          <a:sy n="85" d="100"/>
        </p:scale>
        <p:origin x="7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348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hu-HU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svg"/><Relationship Id="rId5" Type="http://schemas.openxmlformats.org/officeDocument/2006/relationships/image" Target="../media/image13.svg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73943" y="1889299"/>
            <a:ext cx="4767114" cy="890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Móricz Zsigmond: Tragédia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473943" y="2983260"/>
            <a:ext cx="4767114" cy="270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Az emberi sors és a nyomor ábrázolása</a:t>
            </a:r>
            <a:endParaRPr lang="en-US" sz="13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76386" y="1274564"/>
            <a:ext cx="4127971" cy="1488058"/>
          </a:xfrm>
          <a:prstGeom prst="roundRect">
            <a:avLst>
              <a:gd name="adj" fmla="val 6552"/>
            </a:avLst>
          </a:prstGeom>
          <a:solidFill>
            <a:srgbClr val="DA1B2E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3" name="Text 1"/>
          <p:cNvSpPr/>
          <p:nvPr/>
        </p:nvSpPr>
        <p:spPr>
          <a:xfrm>
            <a:off x="511746" y="1409923"/>
            <a:ext cx="3857253" cy="614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FFFFFF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Örök kérdések</a:t>
            </a:r>
            <a:endParaRPr lang="en-US" sz="3850" dirty="0"/>
          </a:p>
        </p:txBody>
      </p:sp>
      <p:sp>
        <p:nvSpPr>
          <p:cNvPr id="4" name="Text 2"/>
          <p:cNvSpPr/>
          <p:nvPr/>
        </p:nvSpPr>
        <p:spPr>
          <a:xfrm>
            <a:off x="511746" y="2160017"/>
            <a:ext cx="3857253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 nyomor és az emberi kiszolgáltatottság problémái nem múltak el – Móricz műve ma is érvényes tükröt tart elénk.</a:t>
            </a:r>
            <a:endParaRPr lang="en-US" sz="1050" dirty="0"/>
          </a:p>
        </p:txBody>
      </p:sp>
      <p:sp>
        <p:nvSpPr>
          <p:cNvPr id="5" name="Text 3"/>
          <p:cNvSpPr/>
          <p:nvPr/>
        </p:nvSpPr>
        <p:spPr>
          <a:xfrm>
            <a:off x="4741962" y="1409923"/>
            <a:ext cx="3563466" cy="445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Összegzés</a:t>
            </a:r>
            <a:endParaRPr lang="en-US" sz="2800" dirty="0"/>
          </a:p>
        </p:txBody>
      </p:sp>
      <p:sp>
        <p:nvSpPr>
          <p:cNvPr id="6" name="Text 4"/>
          <p:cNvSpPr/>
          <p:nvPr/>
        </p:nvSpPr>
        <p:spPr>
          <a:xfrm>
            <a:off x="4741962" y="1990725"/>
            <a:ext cx="3932858" cy="6500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 </a:t>
            </a:r>
            <a:r>
              <a:rPr lang="en-US" sz="1050" i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Tragédia</a:t>
            </a: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emlékeztet minket arra, hogy az emberi sors alakulásában a társadalmi körülmények és az egyéni küzdelmek egyaránt döntő szerepet játszanak.</a:t>
            </a:r>
            <a:endParaRPr lang="en-US" sz="10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694" y="2919115"/>
            <a:ext cx="203076" cy="203076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913954" y="2914948"/>
            <a:ext cx="2010594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Naturalista hitelesség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913954" y="3218780"/>
            <a:ext cx="2179216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 mű kíméletlen pontossággal ábrázolja a valóságot</a:t>
            </a:r>
            <a:endParaRPr lang="en-US" sz="105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13137" y="2919115"/>
            <a:ext cx="203076" cy="20307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3702397" y="2914948"/>
            <a:ext cx="1924720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Szimbolikus mélység</a:t>
            </a:r>
            <a:endParaRPr lang="en-US" sz="1400" dirty="0"/>
          </a:p>
        </p:txBody>
      </p:sp>
      <p:sp>
        <p:nvSpPr>
          <p:cNvPr id="12" name="Text 8"/>
          <p:cNvSpPr/>
          <p:nvPr/>
        </p:nvSpPr>
        <p:spPr>
          <a:xfrm>
            <a:off x="3702397" y="3218780"/>
            <a:ext cx="2179216" cy="6500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Egyszerű tárgyak és jelenetek egyetemes igazságokat hordoznak</a:t>
            </a:r>
            <a:endParaRPr lang="en-US" sz="10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01581" y="2919115"/>
            <a:ext cx="203076" cy="203076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6490841" y="2914948"/>
            <a:ext cx="17816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Időtlen aktualitás</a:t>
            </a:r>
            <a:endParaRPr lang="en-US" sz="1400" dirty="0"/>
          </a:p>
        </p:txBody>
      </p:sp>
      <p:sp>
        <p:nvSpPr>
          <p:cNvPr id="15" name="Text 10"/>
          <p:cNvSpPr/>
          <p:nvPr/>
        </p:nvSpPr>
        <p:spPr>
          <a:xfrm>
            <a:off x="6490841" y="3218780"/>
            <a:ext cx="2179216" cy="6500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Az emberi kiszolgáltatottság kérdése minden korban érvényes</a:t>
            </a:r>
            <a:endParaRPr lang="en-US" sz="10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35" y="1088529"/>
            <a:ext cx="5234732" cy="2966293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018609" y="534665"/>
            <a:ext cx="590029" cy="243780"/>
          </a:xfrm>
          <a:prstGeom prst="roundRect">
            <a:avLst>
              <a:gd name="adj" fmla="val 18081"/>
            </a:avLst>
          </a:prstGeom>
          <a:solidFill>
            <a:srgbClr val="F9D2D6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4" name="Text 1"/>
          <p:cNvSpPr/>
          <p:nvPr/>
        </p:nvSpPr>
        <p:spPr>
          <a:xfrm>
            <a:off x="6097265" y="573956"/>
            <a:ext cx="432718" cy="165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8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SZERZŐ</a:t>
            </a:r>
            <a:endParaRPr lang="en-US" sz="800" dirty="0"/>
          </a:p>
        </p:txBody>
      </p:sp>
      <p:sp>
        <p:nvSpPr>
          <p:cNvPr id="5" name="Text 2"/>
          <p:cNvSpPr/>
          <p:nvPr/>
        </p:nvSpPr>
        <p:spPr>
          <a:xfrm>
            <a:off x="6018609" y="829270"/>
            <a:ext cx="2671018" cy="129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7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Móricz Zsigmond és a paraszti világ</a:t>
            </a:r>
            <a:endParaRPr lang="en-US" sz="2700" dirty="0"/>
          </a:p>
        </p:txBody>
      </p:sp>
      <p:sp>
        <p:nvSpPr>
          <p:cNvPr id="6" name="Text 3"/>
          <p:cNvSpPr/>
          <p:nvPr/>
        </p:nvSpPr>
        <p:spPr>
          <a:xfrm>
            <a:off x="6018609" y="2250653"/>
            <a:ext cx="2749674" cy="2478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71450" indent="-171450" algn="l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hu-HU" sz="1100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A</a:t>
            </a:r>
            <a:r>
              <a:rPr lang="en-US" sz="1100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 20. századi magyar irodalom egyik legjelentősebb </a:t>
            </a:r>
            <a:r>
              <a:rPr lang="en-US" sz="1100" dirty="0" err="1">
                <a:latin typeface="Sora Light" pitchFamily="34" charset="0"/>
                <a:ea typeface="Sora Light" pitchFamily="34" charset="-122"/>
                <a:cs typeface="Sora Light" pitchFamily="34" charset="-120"/>
              </a:rPr>
              <a:t>alakja</a:t>
            </a:r>
            <a:r>
              <a:rPr lang="en-US" sz="1100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.</a:t>
            </a:r>
            <a:endParaRPr lang="hu-HU" sz="1100" dirty="0">
              <a:latin typeface="Sora Light" pitchFamily="34" charset="0"/>
              <a:ea typeface="Sora Light" pitchFamily="34" charset="-122"/>
              <a:cs typeface="Sora Light" pitchFamily="34" charset="-120"/>
            </a:endParaRPr>
          </a:p>
          <a:p>
            <a:pPr marL="171450" indent="-171450" algn="l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latin typeface="Sora Light" pitchFamily="34" charset="0"/>
                <a:ea typeface="Sora Light" pitchFamily="34" charset="-122"/>
                <a:cs typeface="Sora Light" pitchFamily="34" charset="-120"/>
              </a:rPr>
              <a:t>Újszerű</a:t>
            </a:r>
            <a:r>
              <a:rPr lang="en-US" sz="1100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, naturalista ábrázolásmódjával új dimenziót nyitott a paraszti sors bemutatásában.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6018609" y="3470223"/>
            <a:ext cx="2671018" cy="8440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71450" indent="-171450" algn="l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 </a:t>
            </a:r>
            <a:r>
              <a:rPr lang="en-US" sz="1200" i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Tragédia</a:t>
            </a: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a nyomor, az éhség és az emberi méltóság elvesztésének </a:t>
            </a:r>
            <a:r>
              <a:rPr lang="en-US" sz="1200" dirty="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hátborzongató</a:t>
            </a: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200" dirty="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krónikája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02943" y="831279"/>
            <a:ext cx="4767114" cy="890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Az Alföldi puszta: Helyszín és idő</a:t>
            </a:r>
            <a:endParaRPr lang="en-US" sz="2800" dirty="0"/>
          </a:p>
        </p:txBody>
      </p:sp>
      <p:sp>
        <p:nvSpPr>
          <p:cNvPr id="4" name="Shape 1"/>
          <p:cNvSpPr/>
          <p:nvPr/>
        </p:nvSpPr>
        <p:spPr>
          <a:xfrm>
            <a:off x="3902943" y="1925241"/>
            <a:ext cx="2315840" cy="1234157"/>
          </a:xfrm>
          <a:prstGeom prst="roundRect">
            <a:avLst>
              <a:gd name="adj" fmla="val 4608"/>
            </a:avLst>
          </a:prstGeom>
          <a:solidFill>
            <a:srgbClr val="F9D2D6"/>
          </a:solidFill>
          <a:ln w="4763">
            <a:solidFill>
              <a:srgbClr val="DFB8BC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5" name="Text 2"/>
          <p:cNvSpPr/>
          <p:nvPr/>
        </p:nvSpPr>
        <p:spPr>
          <a:xfrm>
            <a:off x="4043065" y="2065362"/>
            <a:ext cx="17816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Helyszín</a:t>
            </a:r>
            <a:endParaRPr lang="en-US" sz="1400" b="1" dirty="0"/>
          </a:p>
        </p:txBody>
      </p:sp>
      <p:sp>
        <p:nvSpPr>
          <p:cNvPr id="6" name="Text 3"/>
          <p:cNvSpPr/>
          <p:nvPr/>
        </p:nvSpPr>
        <p:spPr>
          <a:xfrm>
            <a:off x="4043065" y="2369195"/>
            <a:ext cx="2035597" cy="6500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Az alföldi puszta, végtelen búzamezők és fojtó nyári hőség</a:t>
            </a:r>
            <a:endParaRPr lang="en-US" sz="1050" dirty="0"/>
          </a:p>
        </p:txBody>
      </p:sp>
      <p:sp>
        <p:nvSpPr>
          <p:cNvPr id="7" name="Shape 4"/>
          <p:cNvSpPr/>
          <p:nvPr/>
        </p:nvSpPr>
        <p:spPr>
          <a:xfrm>
            <a:off x="6354142" y="1925241"/>
            <a:ext cx="2315914" cy="1234157"/>
          </a:xfrm>
          <a:prstGeom prst="roundRect">
            <a:avLst>
              <a:gd name="adj" fmla="val 4608"/>
            </a:avLst>
          </a:prstGeom>
          <a:solidFill>
            <a:srgbClr val="F9D2D6"/>
          </a:solidFill>
          <a:ln w="4763">
            <a:solidFill>
              <a:srgbClr val="DFB8BC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8" name="Text 5"/>
          <p:cNvSpPr/>
          <p:nvPr/>
        </p:nvSpPr>
        <p:spPr>
          <a:xfrm>
            <a:off x="6494264" y="2065362"/>
            <a:ext cx="17816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Időkeret</a:t>
            </a:r>
            <a:endParaRPr lang="en-US" sz="1400" b="1" dirty="0"/>
          </a:p>
        </p:txBody>
      </p:sp>
      <p:sp>
        <p:nvSpPr>
          <p:cNvPr id="9" name="Text 6"/>
          <p:cNvSpPr/>
          <p:nvPr/>
        </p:nvSpPr>
        <p:spPr>
          <a:xfrm>
            <a:off x="6494264" y="2369195"/>
            <a:ext cx="2035671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Csupán 1,5–2 nap alatt bontakozik ki a teljes dráma</a:t>
            </a:r>
            <a:endParaRPr lang="en-US" sz="1050" dirty="0"/>
          </a:p>
        </p:txBody>
      </p:sp>
      <p:sp>
        <p:nvSpPr>
          <p:cNvPr id="10" name="Shape 7"/>
          <p:cNvSpPr/>
          <p:nvPr/>
        </p:nvSpPr>
        <p:spPr>
          <a:xfrm>
            <a:off x="3902943" y="3294757"/>
            <a:ext cx="4767114" cy="1017463"/>
          </a:xfrm>
          <a:prstGeom prst="roundRect">
            <a:avLst>
              <a:gd name="adj" fmla="val 5590"/>
            </a:avLst>
          </a:prstGeom>
          <a:solidFill>
            <a:srgbClr val="F9D2D6"/>
          </a:solidFill>
          <a:ln w="4763">
            <a:solidFill>
              <a:srgbClr val="DFB8BC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11" name="Text 8"/>
          <p:cNvSpPr/>
          <p:nvPr/>
        </p:nvSpPr>
        <p:spPr>
          <a:xfrm>
            <a:off x="4043065" y="3434879"/>
            <a:ext cx="17816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Korszak</a:t>
            </a:r>
            <a:endParaRPr lang="en-US" sz="1400" b="1" dirty="0"/>
          </a:p>
        </p:txBody>
      </p:sp>
      <p:sp>
        <p:nvSpPr>
          <p:cNvPr id="12" name="Text 9"/>
          <p:cNvSpPr/>
          <p:nvPr/>
        </p:nvSpPr>
        <p:spPr>
          <a:xfrm>
            <a:off x="4043065" y="3738711"/>
            <a:ext cx="4486870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Az aratás időszaka – a paraszti élet legsúlyosabb, legkegyetlenebb szakasza</a:t>
            </a:r>
            <a:endParaRPr lang="en-US" sz="10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3943" y="680591"/>
            <a:ext cx="2653829" cy="890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Kis János – Az éhség rabja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677019" y="1723802"/>
            <a:ext cx="2450753" cy="866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„Nevetni csak egyszer nevetett életében jóízűen, akkor, amikor az apja le akarta őt ütni, amiért megette az egész tál galuskát..."</a:t>
            </a:r>
            <a:endParaRPr lang="en-US" sz="1200" dirty="0"/>
          </a:p>
        </p:txBody>
      </p:sp>
      <p:sp>
        <p:nvSpPr>
          <p:cNvPr id="4" name="Shape 2"/>
          <p:cNvSpPr/>
          <p:nvPr/>
        </p:nvSpPr>
        <p:spPr>
          <a:xfrm>
            <a:off x="473943" y="1723802"/>
            <a:ext cx="19050" cy="866775"/>
          </a:xfrm>
          <a:prstGeom prst="rect">
            <a:avLst/>
          </a:prstGeom>
          <a:solidFill>
            <a:srgbClr val="DA1B2E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5" name="Text 3"/>
          <p:cNvSpPr/>
          <p:nvPr/>
        </p:nvSpPr>
        <p:spPr>
          <a:xfrm>
            <a:off x="473943" y="2742902"/>
            <a:ext cx="2653829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Kis János alakja a kiszolgáltatottságot és a mérhetetlen nyomort testesíti meg. Élete főként az evés körül forog – gondolatai szinte kizárólag az ételre összpontosulnak. Egész lénye a puszta ösztönlétben vegetál, emberi méltósága szinte teljesen felszámolódott.</a:t>
            </a:r>
            <a:endParaRPr lang="en-US" sz="12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884" y="1807110"/>
            <a:ext cx="5211812" cy="295334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02943" y="1212131"/>
            <a:ext cx="4767114" cy="890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 lakodalom: Remény és végzet találkozása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3902943" y="2306092"/>
            <a:ext cx="4767114" cy="16252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Sarudy gazda lánya lakodalmaiba az aratókat is meghívják – ez az esemény kibillenti a parasztok hétköznapi életét. Kis János számára a meghívás hír valóságos örömünnep: végre jóllakhat. A lakodalom azonban nem felszabadulást, hanem </a:t>
            </a:r>
            <a:r>
              <a:rPr lang="en-US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végzetes fordulópontot</a:t>
            </a:r>
            <a:r>
              <a:rPr lang="en-US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jelent a számára.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3943" y="553789"/>
            <a:ext cx="1310432" cy="263947"/>
          </a:xfrm>
          <a:prstGeom prst="roundRect">
            <a:avLst>
              <a:gd name="adj" fmla="val 17238"/>
            </a:avLst>
          </a:prstGeom>
          <a:noFill/>
          <a:ln w="4763">
            <a:solidFill>
              <a:srgbClr val="DA1B2E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3" name="Text 1"/>
          <p:cNvSpPr/>
          <p:nvPr/>
        </p:nvSpPr>
        <p:spPr>
          <a:xfrm>
            <a:off x="559891" y="599108"/>
            <a:ext cx="1138535" cy="173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85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IRODALMI IRÁNYZAT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73943" y="871835"/>
            <a:ext cx="2653829" cy="890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Naturalista ábrázolásmód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473943" y="1898079"/>
            <a:ext cx="2653829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Móricz a naturalizmus jegyében ábrázolja a szereplők ösztönéletét és nyomorúságos körülményeit. Émile Zola nyomán az író feladata: </a:t>
            </a:r>
            <a:r>
              <a:rPr lang="en-US" sz="10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 társadalom és az ember természetrajzát a természettudományok egzaktságával ábrázolni.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473943" y="3753445"/>
            <a:ext cx="2653829" cy="866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Kis János „puszta ösztönlétben vegetál" – az ételhez való viszonya nem csupán éhség, hanem egy egész emberi sors szimbóluma.</a:t>
            </a:r>
            <a:endParaRPr lang="en-US" sz="10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933" y="1095077"/>
            <a:ext cx="5211812" cy="29533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3943" y="1028700"/>
            <a:ext cx="5603453" cy="445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 drótozott edény szimbóluma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677019" y="1897261"/>
            <a:ext cx="7993038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„Ha azután együvé öntenék azt a jó ételt, amit ő evett valaha – avval tán még az az ócska fazék se lenne tele, amit ma felrúgott a mezőn."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473943" y="1744935"/>
            <a:ext cx="19050" cy="738039"/>
          </a:xfrm>
          <a:prstGeom prst="rect">
            <a:avLst/>
          </a:prstGeom>
          <a:solidFill>
            <a:srgbClr val="DA1B2E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5" name="Shape 3"/>
          <p:cNvSpPr/>
          <p:nvPr/>
        </p:nvSpPr>
        <p:spPr>
          <a:xfrm>
            <a:off x="473943" y="2635300"/>
            <a:ext cx="2641774" cy="1479426"/>
          </a:xfrm>
          <a:prstGeom prst="roundRect">
            <a:avLst>
              <a:gd name="adj" fmla="val 6181"/>
            </a:avLst>
          </a:prstGeom>
          <a:solidFill>
            <a:srgbClr val="FFFFFF"/>
          </a:solidFill>
          <a:ln w="19050">
            <a:solidFill>
              <a:srgbClr val="DFB8BC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6" name="Shape 4"/>
          <p:cNvSpPr/>
          <p:nvPr/>
        </p:nvSpPr>
        <p:spPr>
          <a:xfrm>
            <a:off x="454893" y="2635300"/>
            <a:ext cx="76200" cy="1479426"/>
          </a:xfrm>
          <a:prstGeom prst="roundRect">
            <a:avLst>
              <a:gd name="adj" fmla="val 74638"/>
            </a:avLst>
          </a:prstGeom>
          <a:solidFill>
            <a:srgbClr val="DA1B2E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7" name="Text 5"/>
          <p:cNvSpPr/>
          <p:nvPr/>
        </p:nvSpPr>
        <p:spPr>
          <a:xfrm>
            <a:off x="685502" y="2789709"/>
            <a:ext cx="17816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Első megjelenés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685502" y="3093541"/>
            <a:ext cx="2275805" cy="866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 szegénység és az éhezés lerázásának vágyát jelképezi – a régi, törött edény a nyomor tárgyi lenyomata.</a:t>
            </a:r>
            <a:endParaRPr lang="en-US" sz="1050" dirty="0"/>
          </a:p>
        </p:txBody>
      </p:sp>
      <p:sp>
        <p:nvSpPr>
          <p:cNvPr id="9" name="Shape 7"/>
          <p:cNvSpPr/>
          <p:nvPr/>
        </p:nvSpPr>
        <p:spPr>
          <a:xfrm>
            <a:off x="3251076" y="2635300"/>
            <a:ext cx="2641774" cy="1479426"/>
          </a:xfrm>
          <a:prstGeom prst="roundRect">
            <a:avLst>
              <a:gd name="adj" fmla="val 6181"/>
            </a:avLst>
          </a:prstGeom>
          <a:solidFill>
            <a:srgbClr val="FFFFFF"/>
          </a:solidFill>
          <a:ln w="19050">
            <a:solidFill>
              <a:srgbClr val="DFB8BC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10" name="Shape 8"/>
          <p:cNvSpPr/>
          <p:nvPr/>
        </p:nvSpPr>
        <p:spPr>
          <a:xfrm>
            <a:off x="3232026" y="2635300"/>
            <a:ext cx="76200" cy="1479426"/>
          </a:xfrm>
          <a:prstGeom prst="roundRect">
            <a:avLst>
              <a:gd name="adj" fmla="val 74638"/>
            </a:avLst>
          </a:prstGeom>
          <a:solidFill>
            <a:srgbClr val="DA1B2E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11" name="Text 9"/>
          <p:cNvSpPr/>
          <p:nvPr/>
        </p:nvSpPr>
        <p:spPr>
          <a:xfrm>
            <a:off x="3462635" y="2789709"/>
            <a:ext cx="1888778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Második megjelenés</a:t>
            </a:r>
            <a:endParaRPr lang="en-US" sz="1400" dirty="0"/>
          </a:p>
        </p:txBody>
      </p:sp>
      <p:sp>
        <p:nvSpPr>
          <p:cNvPr id="12" name="Text 10"/>
          <p:cNvSpPr/>
          <p:nvPr/>
        </p:nvSpPr>
        <p:spPr>
          <a:xfrm>
            <a:off x="3462635" y="3093541"/>
            <a:ext cx="2275805" cy="866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Szembeállítja Kis János egész élete során elfogyasztott csekély ételmennyiségét a lakodalomban remélt hatalmas adagokkal.</a:t>
            </a:r>
            <a:endParaRPr lang="en-US" sz="1050" dirty="0"/>
          </a:p>
        </p:txBody>
      </p:sp>
      <p:sp>
        <p:nvSpPr>
          <p:cNvPr id="13" name="Shape 11"/>
          <p:cNvSpPr/>
          <p:nvPr/>
        </p:nvSpPr>
        <p:spPr>
          <a:xfrm>
            <a:off x="6028209" y="2635300"/>
            <a:ext cx="2641848" cy="1479426"/>
          </a:xfrm>
          <a:prstGeom prst="roundRect">
            <a:avLst>
              <a:gd name="adj" fmla="val 6181"/>
            </a:avLst>
          </a:prstGeom>
          <a:solidFill>
            <a:srgbClr val="FFFFFF"/>
          </a:solidFill>
          <a:ln w="19050">
            <a:solidFill>
              <a:srgbClr val="DFB8BC"/>
            </a:solidFill>
            <a:prstDash val="solid"/>
          </a:ln>
        </p:spPr>
        <p:txBody>
          <a:bodyPr/>
          <a:lstStyle/>
          <a:p>
            <a:endParaRPr lang="hu-HU"/>
          </a:p>
        </p:txBody>
      </p:sp>
      <p:sp>
        <p:nvSpPr>
          <p:cNvPr id="14" name="Shape 12"/>
          <p:cNvSpPr/>
          <p:nvPr/>
        </p:nvSpPr>
        <p:spPr>
          <a:xfrm>
            <a:off x="6009159" y="2635300"/>
            <a:ext cx="76200" cy="1479426"/>
          </a:xfrm>
          <a:prstGeom prst="roundRect">
            <a:avLst>
              <a:gd name="adj" fmla="val 74638"/>
            </a:avLst>
          </a:prstGeom>
          <a:solidFill>
            <a:srgbClr val="DA1B2E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15" name="Text 13"/>
          <p:cNvSpPr/>
          <p:nvPr/>
        </p:nvSpPr>
        <p:spPr>
          <a:xfrm>
            <a:off x="6239768" y="2789709"/>
            <a:ext cx="1890861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Szimbolikus jelentés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6239768" y="3093541"/>
            <a:ext cx="2275880" cy="6500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Az edény maga az egész élet: foltozgatott, törékeny, soha nem tele – akárcsak Kis János sorsa.</a:t>
            </a:r>
            <a:endParaRPr lang="en-US" sz="10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43" y="1095077"/>
            <a:ext cx="5211812" cy="2953345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020916" y="1061814"/>
            <a:ext cx="1030635" cy="254422"/>
          </a:xfrm>
          <a:prstGeom prst="roundRect">
            <a:avLst>
              <a:gd name="adj" fmla="val 17883"/>
            </a:avLst>
          </a:prstGeom>
          <a:solidFill>
            <a:srgbClr val="F9D2D6"/>
          </a:solidFill>
          <a:ln/>
        </p:spPr>
        <p:txBody>
          <a:bodyPr/>
          <a:lstStyle/>
          <a:p>
            <a:endParaRPr lang="hu-HU"/>
          </a:p>
        </p:txBody>
      </p:sp>
      <p:sp>
        <p:nvSpPr>
          <p:cNvPr id="4" name="Text 1"/>
          <p:cNvSpPr/>
          <p:nvPr/>
        </p:nvSpPr>
        <p:spPr>
          <a:xfrm>
            <a:off x="6102102" y="1102370"/>
            <a:ext cx="868263" cy="173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8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FORDULÓPONT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6020916" y="1370335"/>
            <a:ext cx="2653829" cy="534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6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 tragédia kibontakozása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6020916" y="2040136"/>
            <a:ext cx="2653829" cy="1083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Kis János elszántan küzd a lakodalmi ételmennyiséggel, de hozzászokott kis adagjai miatt hamar jóllakik. Miközben mások vigadnak, ő ráébred arra, milyen </a:t>
            </a:r>
            <a:r>
              <a:rPr lang="en-US" sz="105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mélységesen egyedül</a:t>
            </a: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van.</a:t>
            </a:r>
            <a:endParaRPr lang="en-US" sz="1050" dirty="0"/>
          </a:p>
        </p:txBody>
      </p:sp>
      <p:sp>
        <p:nvSpPr>
          <p:cNvPr id="7" name="Text 4"/>
          <p:cNvSpPr/>
          <p:nvPr/>
        </p:nvSpPr>
        <p:spPr>
          <a:xfrm>
            <a:off x="6020916" y="3245421"/>
            <a:ext cx="2653829" cy="866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 lakodalom hangulata tetőfokára hág, míg Kis János magányharca egyre elkeserítőbbé válik – személye mások számára teljesen jelentéktelen marad.</a:t>
            </a:r>
            <a:endParaRPr lang="en-US" sz="10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73943" y="870868"/>
            <a:ext cx="4478685" cy="445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 mű társadalmi üzenete</a:t>
            </a:r>
            <a:endParaRPr lang="en-US" sz="28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3943" y="1519386"/>
            <a:ext cx="338510" cy="33851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81670" y="1519386"/>
            <a:ext cx="2456334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Társadalmi egyenlőtlenség</a:t>
            </a:r>
            <a:endParaRPr lang="en-US" sz="1400" dirty="0"/>
          </a:p>
        </p:txBody>
      </p:sp>
      <p:sp>
        <p:nvSpPr>
          <p:cNvPr id="6" name="Text 2"/>
          <p:cNvSpPr/>
          <p:nvPr/>
        </p:nvSpPr>
        <p:spPr>
          <a:xfrm>
            <a:off x="981670" y="1823219"/>
            <a:ext cx="4259387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 novella éles kritikája a korabeli agrártársadalom igazságtalanságainak és a kiszolgáltatott emberek sorsának.</a:t>
            </a:r>
            <a:endParaRPr lang="en-US" sz="10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3943" y="2527399"/>
            <a:ext cx="338510" cy="33851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981670" y="2527399"/>
            <a:ext cx="17816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Emberi méltóság</a:t>
            </a:r>
            <a:endParaRPr lang="en-US" sz="1400" dirty="0"/>
          </a:p>
        </p:txBody>
      </p:sp>
      <p:sp>
        <p:nvSpPr>
          <p:cNvPr id="9" name="Text 4"/>
          <p:cNvSpPr/>
          <p:nvPr/>
        </p:nvSpPr>
        <p:spPr>
          <a:xfrm>
            <a:off x="981670" y="2831232"/>
            <a:ext cx="4259387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Móricz rámutat: a nyomor nemcsak a testet, hanem a lelket és az emberi méltóságot is megtöri.</a:t>
            </a:r>
            <a:endParaRPr lang="en-US" sz="10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943" y="3535412"/>
            <a:ext cx="338510" cy="33851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81670" y="3535412"/>
            <a:ext cx="1979935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Empátia és felelősség</a:t>
            </a:r>
            <a:endParaRPr lang="en-US" sz="1400" dirty="0"/>
          </a:p>
        </p:txBody>
      </p:sp>
      <p:sp>
        <p:nvSpPr>
          <p:cNvPr id="12" name="Text 6"/>
          <p:cNvSpPr/>
          <p:nvPr/>
        </p:nvSpPr>
        <p:spPr>
          <a:xfrm>
            <a:off x="981670" y="3839245"/>
            <a:ext cx="4259387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 novella arra ösztönöz, hogy gondolkodjunk el az emberi kapcsolatok és a társadalmi felelősség jelentőségén.</a:t>
            </a:r>
            <a:endParaRPr lang="en-US" sz="10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565</Words>
  <Application>Microsoft Office PowerPoint</Application>
  <PresentationFormat>Diavetítés a képernyőre (16:9 oldalarány)</PresentationFormat>
  <Paragraphs>62</Paragraphs>
  <Slides>10</Slides>
  <Notes>10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4" baseType="lpstr">
      <vt:lpstr>Sora Light</vt:lpstr>
      <vt:lpstr>Arial</vt:lpstr>
      <vt:lpstr>Sora Semi Bold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Adél Horváth</cp:lastModifiedBy>
  <cp:revision>2</cp:revision>
  <dcterms:created xsi:type="dcterms:W3CDTF">2026-05-15T10:00:40Z</dcterms:created>
  <dcterms:modified xsi:type="dcterms:W3CDTF">2026-05-15T10:05:12Z</dcterms:modified>
</cp:coreProperties>
</file>