
<file path=[Content_Types].xml><?xml version="1.0" encoding="utf-8"?>
<Types xmlns="http://schemas.openxmlformats.org/package/2006/content-types">
  <Default Extension="xml" ContentType="application/vnd.openxmlformats-package.core-properties+xml"/>
  <Default Extension="png" ContentType="image/png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71cce4d835164001" /><Relationship Type="http://schemas.openxmlformats.org/officeDocument/2006/relationships/extended-properties" Target="/docProps/app.xml" Id="R97b283b8841c4656" /><Relationship Type="http://schemas.openxmlformats.org/officeDocument/2006/relationships/officeDocument" Target="/ppt/presentation.xml" Id="Re91a1ffbe7f044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ad29e5959b4c5b"/>
  </p:sldMasterIdLst>
  <p:notesMasterIdLst>
    <p:notesMasterId xmlns:r="http://schemas.openxmlformats.org/officeDocument/2006/relationships" r:id="R5c2336f38514492a"/>
  </p:notesMasterIdLst>
  <p:sldIdLst>
    <p:sldId xmlns:r="http://schemas.openxmlformats.org/officeDocument/2006/relationships" id="256" r:id="R56e0e0fc187b4521"/>
    <p:sldId xmlns:r="http://schemas.openxmlformats.org/officeDocument/2006/relationships" id="257" r:id="Rdcf3bc0b2ba04922"/>
    <p:sldId xmlns:r="http://schemas.openxmlformats.org/officeDocument/2006/relationships" id="258" r:id="R09920a3718134162"/>
    <p:sldId xmlns:r="http://schemas.openxmlformats.org/officeDocument/2006/relationships" id="259" r:id="R72a823330a3b49b2"/>
    <p:sldId xmlns:r="http://schemas.openxmlformats.org/officeDocument/2006/relationships" id="260" r:id="R4dd1e4c4824a4b92"/>
    <p:sldId xmlns:r="http://schemas.openxmlformats.org/officeDocument/2006/relationships" id="261" r:id="R238ebe85ac994fcf"/>
    <p:sldId xmlns:r="http://schemas.openxmlformats.org/officeDocument/2006/relationships" id="262" r:id="R4beb2b68fbb541b5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ad29e5959b4c5b" /><Relationship Type="http://schemas.openxmlformats.org/officeDocument/2006/relationships/theme" Target="/ppt/theme/theme1.xml" Id="R4de028d813bd4750" /><Relationship Type="http://schemas.openxmlformats.org/officeDocument/2006/relationships/notesMaster" Target="/ppt/notesMasters/notesMaster1.xml" Id="R5c2336f38514492a" /><Relationship Type="http://schemas.openxmlformats.org/officeDocument/2006/relationships/presProps" Target="/ppt/presProps.xml" Id="R4d39fc141f4641e0" /><Relationship Type="http://schemas.openxmlformats.org/officeDocument/2006/relationships/viewProps" Target="/ppt/viewProps.xml" Id="Rcd92361b9e6349f6" /><Relationship Type="http://schemas.openxmlformats.org/officeDocument/2006/relationships/tableStyles" Target="/ppt/tableStyles.xml" Id="Ra4afc7fb520042e9" /><Relationship Type="http://schemas.openxmlformats.org/officeDocument/2006/relationships/slide" Target="/ppt/slides/slide1.xml" Id="R56e0e0fc187b4521" /><Relationship Type="http://schemas.openxmlformats.org/officeDocument/2006/relationships/slide" Target="/ppt/slides/slide2.xml" Id="Rdcf3bc0b2ba04922" /><Relationship Type="http://schemas.openxmlformats.org/officeDocument/2006/relationships/slide" Target="/ppt/slides/slide3.xml" Id="R09920a3718134162" /><Relationship Type="http://schemas.openxmlformats.org/officeDocument/2006/relationships/slide" Target="/ppt/slides/slide4.xml" Id="R72a823330a3b49b2" /><Relationship Type="http://schemas.openxmlformats.org/officeDocument/2006/relationships/slide" Target="/ppt/slides/slide5.xml" Id="R4dd1e4c4824a4b92" /><Relationship Type="http://schemas.openxmlformats.org/officeDocument/2006/relationships/slide" Target="/ppt/slides/slide6.xml" Id="R238ebe85ac994fcf" /><Relationship Type="http://schemas.openxmlformats.org/officeDocument/2006/relationships/slide" Target="/ppt/slides/slide7.xml" Id="R4beb2b68fbb541b5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43b773e4085e4284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7a244d17e33543c4" /><Relationship Type="http://schemas.openxmlformats.org/officeDocument/2006/relationships/notesMaster" Target="/ppt/notesMasters/notesMaster1.xml" Id="R925dffd324ab4aa5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145a22da026c4026" /><Relationship Type="http://schemas.openxmlformats.org/officeDocument/2006/relationships/notesMaster" Target="/ppt/notesMasters/notesMaster1.xml" Id="R68704e13329c4cc4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9c510f08531b4773" /><Relationship Type="http://schemas.openxmlformats.org/officeDocument/2006/relationships/notesMaster" Target="/ppt/notesMasters/notesMaster1.xml" Id="Rb14a05fa37dd45a5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d0331cd6fe5f42e4" /><Relationship Type="http://schemas.openxmlformats.org/officeDocument/2006/relationships/notesMaster" Target="/ppt/notesMasters/notesMaster1.xml" Id="Rf93f7400741f43a2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cdda20a280e34f9a" /><Relationship Type="http://schemas.openxmlformats.org/officeDocument/2006/relationships/notesMaster" Target="/ppt/notesMasters/notesMaster1.xml" Id="R553bb636d13f4c98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efa3aeb4dfc94088" /><Relationship Type="http://schemas.openxmlformats.org/officeDocument/2006/relationships/notesMaster" Target="/ppt/notesMasters/notesMaster1.xml" Id="R25bcbdfe91c44a13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e60102d037924d15" /><Relationship Type="http://schemas.openxmlformats.org/officeDocument/2006/relationships/notesMaster" Target="/ppt/notesMasters/notesMaster1.xml" Id="R809113ab58e94163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Nyitó dia. Röviden jelezhető, hogy az emlékezés egyszerre szól a veszteségről, a történelmi felelősségről és a jelenkori erkölcsi tanulságról.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[Sources]</a:t>
            </a:r>
          </a:p>
          <a:p xmlns:a="http://schemas.openxmlformats.org/drawingml/2006/main">
            <a:r>
              <a:t>- Holokauszt Emlékközpont: https://hdke.hu/emlekezes/emleknapok/a-holokauszt-magyarorszagi-aldozatainak-emleknapja/</a:t>
            </a:r>
          </a:p>
          <a:p xmlns:a="http://schemas.openxmlformats.org/drawingml/2006/main">
            <a:r>
              <a:t>- Győr Plusz, 2024.07.07.: https://www.gyorplusz.hu/gyor/80-eve-tortent-a-holokauszt-gyaszmegemlekezesek-gyorben/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Ezen a dián az emléknap jelentését érdemes kiemelni: nem pusztán múltidézésről, hanem erkölcsi éberségről van szó.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[Sources]</a:t>
            </a:r>
          </a:p>
          <a:p xmlns:a="http://schemas.openxmlformats.org/drawingml/2006/main">
            <a:r>
              <a:t>- Holokauszt Emlékközpont: https://hdke.hu/emlekezes/emleknapok/a-holokauszt-magyarorszagi-aldozatainak-emleknapja/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A hangsúly a folyamat gyorsaságán legyen: a jogfosztást nagyon rövid időn belül követte az elkülönítés és a deportálás.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[Sources]</a:t>
            </a:r>
          </a:p>
          <a:p xmlns:a="http://schemas.openxmlformats.org/drawingml/2006/main">
            <a:r>
              <a:t>- Holokauszt Emlékközpont: https://hdke.hu/emlekezes/emleknapok/a-holokauszt-magyarorszagi-aldozatainak-emleknapja/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Ez a dia jól működik időrendként. Érdemes hangsúlyozni, milyen rövid idő alatt zajlott le a teljes kiszakítás a város életéből.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[Sources]</a:t>
            </a:r>
          </a:p>
          <a:p xmlns:a="http://schemas.openxmlformats.org/drawingml/2006/main">
            <a:r>
              <a:t>- Régi Győr: https://regigyor.hu/belvaros/koltozes-gyor-szigeti-gettoba-1944/</a:t>
            </a:r>
          </a:p>
          <a:p xmlns:a="http://schemas.openxmlformats.org/drawingml/2006/main">
            <a:r>
              <a:t>- Győr Plusz, 2021.06.06.: https://www.gyorplusz.hu/gyor/a-77-eve-elhurcolt-zsidokra-emlekeztek/</a:t>
            </a:r>
          </a:p>
          <a:p xmlns:a="http://schemas.openxmlformats.org/drawingml/2006/main">
            <a:r>
              <a:t>- Győr Plusz, 2024.07.06.: https://www.gyorplusz.hu/gyor/a-gyulolet-aldozatainak-emlekere/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A dia célja, hogy a számok mögött a helyi közösség emberi és várostörténeti jelentőségét is láthatóvá tegye.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[Sources]</a:t>
            </a:r>
          </a:p>
          <a:p xmlns:a="http://schemas.openxmlformats.org/drawingml/2006/main">
            <a:r>
              <a:t>- Mazsihisz, 2025.03.10.: https://mazsihisz.hu/a-gyori-zsidosag-oroksege-emlekhelyrol-es-muzeumrol-egyeztetett-dr-grosz-andor-gyorben/</a:t>
            </a:r>
          </a:p>
          <a:p xmlns:a="http://schemas.openxmlformats.org/drawingml/2006/main">
            <a:r>
              <a:t>- JewishGen, Győr Victims at Auschwitz: https://www.jewishgen.org/databases/Holocaust/0047_Gyor.html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A pontos számok forrástól függően eltérhetnek, de mindegyik ugyanarra mutat: a közösség döntő többsége elpusztult vagy nem tért vissza.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[Sources]</a:t>
            </a:r>
          </a:p>
          <a:p xmlns:a="http://schemas.openxmlformats.org/drawingml/2006/main">
            <a:r>
              <a:t>- JewishGen, Győr Victims at Auschwitz: https://www.jewishgen.org/databases/Holocaust/0047_Gyor.html</a:t>
            </a:r>
          </a:p>
          <a:p xmlns:a="http://schemas.openxmlformats.org/drawingml/2006/main">
            <a:r>
              <a:t>- Győr Plusz, 2021.06.06.: https://www.gyorplusz.hu/gyor/a-77-eve-elhurcolt-zsidokra-emlekeztek/</a:t>
            </a:r>
          </a:p>
          <a:p xmlns:a="http://schemas.openxmlformats.org/drawingml/2006/main">
            <a:r>
              <a:t>- Győr Plusz, 2024.07.07.: https://www.gyorplusz.hu/gyor/80-eve-tortent-a-holokauszt-gyaszmegemlekezesek-gyorben/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Záró diaként elmondható, hogy az emlékezés akkor hiteles, ha a múlt ismerete a jelenben is felelősséget ébreszt.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[Sources]</a:t>
            </a:r>
          </a:p>
          <a:p xmlns:a="http://schemas.openxmlformats.org/drawingml/2006/main">
            <a:r>
              <a:t>- Győr Plusz, 2024.07.07.: https://www.gyorplusz.hu/gyor/80-eve-tortent-a-holokauszt-gyaszmegemlekezesek-gyorben/</a:t>
            </a:r>
          </a:p>
          <a:p xmlns:a="http://schemas.openxmlformats.org/drawingml/2006/main">
            <a:r>
              <a:t>- Győr Plusz, 2024.07.06.: https://www.gyorplusz.hu/gyor/a-gyulolet-aldozatainak-emlekere/</a:t>
            </a:r>
          </a:p>
          <a:p xmlns:a="http://schemas.openxmlformats.org/drawingml/2006/main">
            <a:r>
              <a:t>- Mazsihisz, 2025.03.10.: https://mazsihisz.hu/a-gyori-zsidosag-oroksege-emlekhelyrol-es-muzeumrol-egyeztetett-dr-grosz-andor-gyorben/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ac1ba93cbc4b88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Title 1">
            <a:extLst xmlns:a="http://schemas.openxmlformats.org/drawingml/2006/main">
              <a:ext uri="{FF2B5EF4-FFF2-40B4-BE49-F238E27FC236}">
                <a16:creationId xmlns:a16="http://schemas.microsoft.com/office/drawing/2014/main" id="{0C6F4D28-713A-4D8F-9C99-3092C4F92934}"/>
              </a:ext>
            </a:extLst>
          </p:cNvPr>
          <p:cNvSpPr/>
          <p:nvPr>
            <p:ph type="ctrTitle" idx="0"/>
          </p:nvPr>
        </p:nvSpPr>
        <p:spPr>
          <a:xfrm xmlns:a="http://schemas.openxmlformats.org/drawingml/2006/main">
            <a:off x="1524000" y="1122363"/>
            <a:ext cx="9144000" cy="2387600"/>
          </a:xfrm>
        </p:spPr>
        <p:txBody>
          <a:bodyPr xmlns:a="http://schemas.openxmlformats.org/drawingml/2006/main" anchor="b"/>
          <a:lstStyle xmlns:a="http://schemas.openxmlformats.org/drawingml/2006/main">
            <a:lvl1pPr algn="ctr">
              <a:buNone/>
              <a:defRPr sz="6000"/>
            </a:lvl1pPr>
          </a:lstStyle>
          <a:p xmlns:a="http://schemas.openxmlformats.org/drawingml/2006/main"/>
        </p:txBody>
      </p:sp>
      <p:sp>
        <p:nvSpPr>
          <p:cNvPr id="2" name="Subtitle 2">
            <a:extLst xmlns:a="http://schemas.openxmlformats.org/drawingml/2006/main">
              <a:ext uri="{FF2B5EF4-FFF2-40B4-BE49-F238E27FC236}">
                <a16:creationId xmlns:a16="http://schemas.microsoft.com/office/drawing/2014/main" id="{05EEE016-F833-45B4-86E5-9FECD924D2B2}"/>
              </a:ext>
            </a:extLst>
          </p:cNvPr>
          <p:cNvSpPr/>
          <p:nvPr>
            <p:ph type="subTitle" idx="1"/>
          </p:nvPr>
        </p:nvSpPr>
        <p:spPr>
          <a:xfrm xmlns:a="http://schemas.openxmlformats.org/drawingml/2006/main">
            <a:off x="1524000" y="3602038"/>
            <a:ext cx="9144000" cy="1655762"/>
          </a:xfrm>
        </p:spPr>
        <p:txBody>
          <a:bodyPr xmlns:a="http://schemas.openxmlformats.org/drawingml/2006/main"/>
          <a:lstStyle xmlns:a="http://schemas.openxmlformats.org/drawingml/2006/main"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 xmlns:a="http://schemas.openxmlformats.org/drawingml/2006/main"/>
        </p:txBody>
      </p:sp>
      <p:sp>
        <p:nvSpPr>
          <p:cNvPr id="3" name="Date Placeholder 3">
            <a:extLst xmlns:a="http://schemas.openxmlformats.org/drawingml/2006/main">
              <a:ext uri="{FF2B5EF4-FFF2-40B4-BE49-F238E27FC236}">
                <a16:creationId xmlns:a16="http://schemas.microsoft.com/office/drawing/2014/main" id="{EF06BEF5-9F4B-413E-8C9C-360C33962FF9}"/>
              </a:ext>
            </a:extLst>
          </p:cNvPr>
          <p:cNvSpPr/>
          <p:nvPr>
            <p:ph type="dt" idx="10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Footer Placeholder 4">
            <a:extLst xmlns:a="http://schemas.openxmlformats.org/drawingml/2006/main">
              <a:ext uri="{FF2B5EF4-FFF2-40B4-BE49-F238E27FC236}">
                <a16:creationId xmlns:a16="http://schemas.microsoft.com/office/drawing/2014/main" id="{61E2F6BE-36A9-4B0F-9DD5-A6C3EED12E8D}"/>
              </a:ext>
            </a:extLst>
          </p:cNvPr>
          <p:cNvSpPr/>
          <p:nvPr>
            <p:ph type="ftr" idx="1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Slide Number Placeholder 5">
            <a:extLst xmlns:a="http://schemas.openxmlformats.org/drawingml/2006/main">
              <a:ext uri="{FF2B5EF4-FFF2-40B4-BE49-F238E27FC236}">
                <a16:creationId xmlns:a16="http://schemas.microsoft.com/office/drawing/2014/main" id="{A49F5908-77ED-4802-B113-DC78853B313B}"/>
              </a:ext>
            </a:extLst>
          </p:cNvPr>
          <p:cNvSpPr/>
          <p:nvPr>
            <p:ph type="sldNum" idx="12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b7ea67714b184784" /><Relationship Type="http://schemas.openxmlformats.org/officeDocument/2006/relationships/slideLayout" Target="/ppt/slideLayouts/slideLayout2.xml" Id="R1eb497cb9da04e1c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Slide Number Placeholder 5">
            <a:extLst xmlns:a="http://schemas.openxmlformats.org/drawingml/2006/main">
              <a:ext uri="{FF2B5EF4-FFF2-40B4-BE49-F238E27FC236}">
                <a16:creationId xmlns:a16="http://schemas.microsoft.com/office/drawing/2014/main" id="{3EAD54E0-B6F6-48FF-B52B-27781C16C044}"/>
              </a:ext>
            </a:extLst>
          </p:cNvPr>
          <p:cNvSpPr/>
          <p:nvPr>
            <p:ph type="sldNum" idx="4"/>
          </p:nvPr>
        </p:nvSpPr>
        <p:spPr>
          <a:xfrm xmlns:a="http://schemas.openxmlformats.org/drawingml/2006/main">
            <a:off x="8610600" y="6356350"/>
            <a:ext cx="27432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91440" tIns="45720" rIns="91440" bIns="45720" anchor="ctr"/>
          <a:lstStyle xmlns:a="http://schemas.openxmlformats.org/drawingml/2006/main">
            <a:lvl1pPr algn="r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b497cb9da04e1c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3edda9d8c844329" /><Relationship Type="http://schemas.openxmlformats.org/officeDocument/2006/relationships/image" Target="/ppt/media/image.png" Id="R832e0e446ff14cb2" /><Relationship Type="http://schemas.openxmlformats.org/officeDocument/2006/relationships/notesSlide" Target="/ppt/notesSlides/notesSlide1.xml" Id="Re766508e9dff49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6c00b38f5114e6e" /><Relationship Type="http://schemas.openxmlformats.org/officeDocument/2006/relationships/image" Target="/ppt/media/image2.png" Id="R2a3d5f5f47544806" /><Relationship Type="http://schemas.openxmlformats.org/officeDocument/2006/relationships/notesSlide" Target="/ppt/notesSlides/notesSlide2.xml" Id="R5d9955c4964e43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1710032403d416a" /><Relationship Type="http://schemas.openxmlformats.org/officeDocument/2006/relationships/image" Target="/ppt/media/image3.png" Id="R9df94bd37fd44116" /><Relationship Type="http://schemas.openxmlformats.org/officeDocument/2006/relationships/notesSlide" Target="/ppt/notesSlides/notesSlide3.xml" Id="Ra98a96bd2d8b4d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29b5ac5cf274576" /><Relationship Type="http://schemas.openxmlformats.org/officeDocument/2006/relationships/image" Target="/ppt/media/image4.png" Id="R55a29699541d463e" /><Relationship Type="http://schemas.openxmlformats.org/officeDocument/2006/relationships/notesSlide" Target="/ppt/notesSlides/notesSlide4.xml" Id="R3eeae714eeb04c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9300f7e85f84699" /><Relationship Type="http://schemas.openxmlformats.org/officeDocument/2006/relationships/image" Target="/ppt/media/image5.png" Id="Rbb11e8e998434e46" /><Relationship Type="http://schemas.openxmlformats.org/officeDocument/2006/relationships/notesSlide" Target="/ppt/notesSlides/notesSlide5.xml" Id="R518c5114e8564d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f8cfc5494344786" /><Relationship Type="http://schemas.openxmlformats.org/officeDocument/2006/relationships/image" Target="/ppt/media/image6.png" Id="R73856bc826194a99" /><Relationship Type="http://schemas.openxmlformats.org/officeDocument/2006/relationships/notesSlide" Target="/ppt/notesSlides/notesSlide6.xml" Id="R8e781c69d7d741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08e9bfcfd54034" /><Relationship Type="http://schemas.openxmlformats.org/officeDocument/2006/relationships/image" Target="/ppt/media/image7.png" Id="Re5531ad97df6494b" /><Relationship Type="http://schemas.openxmlformats.org/officeDocument/2006/relationships/notesSlide" Target="/ppt/notesSlides/notesSlide7.xml" Id="Rf2f96bc8ad9f43ae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F7F4ED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Slide Number Placeholder 5">
            <a:extLst xmlns:a="http://schemas.openxmlformats.org/drawingml/2006/main">
              <a:ext uri="{FF2B5EF4-FFF2-40B4-BE49-F238E27FC236}">
                <a16:creationId xmlns:a16="http://schemas.microsoft.com/office/drawing/2014/main" id="{A49F5908-77ED-4802-B113-DC78853B313B}"/>
              </a:ext>
            </a:extLst>
          </p:cNvPr>
          <p:cNvSpPr>
            <a:spLocks xmlns:a="http://schemas.openxmlformats.org/drawingml/2006/main" noGrp="1"/>
          </p:cNvSpPr>
          <p:nvPr>
            <p:ph type="sldNum" idx="12"/>
          </p:nvPr>
        </p:nvSpPr>
        <p:spPr>
          <a:xfrm xmlns:a="http://schemas.openxmlformats.org/drawingml/2006/main">
            <a:off x="1524000" y="1122363"/>
            <a:ext cx="9144000" cy="2387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pic>
        <p:nvPicPr>
          <p:cNvPr id="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832e0e446ff14cb2"/>
          <a:srcRect xmlns:a="http://schemas.openxmlformats.org/drawingml/2006/main" l="0" t="21875" r="0" b="21875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</p:spPr>
      </p:pic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037F2B4-5348-4BB2-9EFC-77D52EB078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86106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84706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7437263-15DF-4138-B215-739E27976C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0"/>
            <a:ext cx="32766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E232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96CE020-E094-4191-BB5A-DC0FB92B31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48700" y="0"/>
            <a:ext cx="952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7A83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920010C-F260-455A-81BA-4702E1DA16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1181100"/>
            <a:ext cx="19050" cy="430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7A83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0805D21-C4F1-4E59-9AEB-9909CCB136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25100" y="1600200"/>
            <a:ext cx="19050" cy="388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7A83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4C3C897-B284-42DC-A1C2-DA29686ECF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315700" y="2019300"/>
            <a:ext cx="19050" cy="3467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7A83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7D15E5D-460F-4040-8F3F-16C0AA9AC1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39250" y="1028700"/>
            <a:ext cx="209550" cy="3048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7A83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9A15E1C-7356-48C1-B733-1BC61D827E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29850" y="1447800"/>
            <a:ext cx="209550" cy="3048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7A83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BA54D46-23EE-4D70-BEA6-FBF99FCC37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20450" y="1866900"/>
            <a:ext cx="209550" cy="3048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7A83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1016EC7-3F46-4AD0-BE35-70A5D4122B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63050" y="5753100"/>
            <a:ext cx="2381250" cy="1333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9412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F124DFE-6B55-4F04-98BE-C78302D767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19150"/>
            <a:ext cx="66675" cy="4333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95B9DEA-820A-4F4A-8E9B-F331EEF67F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838200"/>
            <a:ext cx="49530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116B49"/>
                </a:solidFill>
              </a:defRPr>
            </a:pPr>
            <a:r>
              <a:rPr sz="975" b="1">
                <a:solidFill>
                  <a:srgbClr val="116B49"/>
                </a:solidFill>
              </a:rPr>
              <a:t>HOLOKAUSZT EMLÉKEZÉS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100585F-14E2-4859-BDEB-EED6A50774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1238250"/>
            <a:ext cx="7477125" cy="1752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600" b="1">
                <a:solidFill>
                  <a:srgbClr val="101214"/>
                </a:solidFill>
              </a:defRPr>
            </a:pPr>
            <a:r>
              <a:rPr sz="3600" b="1">
                <a:solidFill>
                  <a:srgbClr val="101214"/>
                </a:solidFill>
              </a:rPr>
              <a:t>Holokauszt megemlékezés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A4E4843-4885-4DEF-B066-92686830F3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105150"/>
            <a:ext cx="5810250" cy="819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30363A"/>
                </a:solidFill>
              </a:defRPr>
            </a:pPr>
            <a:r>
              <a:rPr sz="1500" b="0">
                <a:solidFill>
                  <a:srgbClr val="30363A"/>
                </a:solidFill>
              </a:rPr>
              <a:t>Emlékezés az áldozatokra, a magyarországi tragédiára és Győr elveszített zsidó közösségére.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8A124746-AD33-4C6E-9C3A-789CE1DF72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343400"/>
            <a:ext cx="3886200" cy="1066800"/>
          </a:xfrm>
          <a:prstGeom xmlns:a="http://schemas.openxmlformats.org/drawingml/2006/main" prst="roundRect">
            <a:avLst>
              <a:gd name="adj" fmla="val 7143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6105081-0A65-4346-BA9C-29DBD08EAB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4552950"/>
            <a:ext cx="33909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101214"/>
                </a:solidFill>
              </a:defRPr>
            </a:pPr>
            <a:r>
              <a:rPr sz="1500" b="1">
                <a:solidFill>
                  <a:srgbClr val="101214"/>
                </a:solidFill>
              </a:rPr>
              <a:t>Az emlékezés a méltóság, a felelősség és az emberség védelme.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6F7A2B4-6428-467C-9C52-6436E78E50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9334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87076"/>
                </a:solidFill>
              </a:defRPr>
            </a:pPr>
            <a:r>
              <a:rPr sz="750" b="0">
                <a:solidFill>
                  <a:srgbClr val="687076"/>
                </a:solidFill>
              </a:rPr>
              <a:t>Az emlékezés a nevek, a sorsok és az emberi méltóság megőrzése.</a:t>
            </a:r>
          </a:p>
        </p:txBody>
      </p:sp>
    </p:spTree>
    <p:extLst>
      <p:ext uri="{BB962C8B-B14F-4D97-AF65-F5344CB8AC3E}">
        <p14:creationId xmlns:p14="http://schemas.microsoft.com/office/powerpoint/2010/main" val="42548261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F7F4ED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Slide Number Placeholder 5">
            <a:extLst xmlns:a="http://schemas.openxmlformats.org/drawingml/2006/main">
              <a:ext uri="{FF2B5EF4-FFF2-40B4-BE49-F238E27FC236}">
                <a16:creationId xmlns:a16="http://schemas.microsoft.com/office/drawing/2014/main" id="{A49F5908-77ED-4802-B113-DC78853B313B}"/>
              </a:ext>
            </a:extLst>
          </p:cNvPr>
          <p:cNvSpPr>
            <a:spLocks xmlns:a="http://schemas.openxmlformats.org/drawingml/2006/main" noGrp="1"/>
          </p:cNvSpPr>
          <p:nvPr>
            <p:ph type="sldNum" idx="12"/>
          </p:nvPr>
        </p:nvSpPr>
        <p:spPr>
          <a:xfrm xmlns:a="http://schemas.openxmlformats.org/drawingml/2006/main">
            <a:off x="1524000" y="1122363"/>
            <a:ext cx="9144000" cy="2387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pic>
        <p:nvPicPr>
          <p:cNvPr id="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2a3d5f5f47544806"/>
          <a:srcRect xmlns:a="http://schemas.openxmlformats.org/drawingml/2006/main" l="0" t="21875" r="0" b="21875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</p:spPr>
      </p:pic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96CABC9-4787-4823-AE90-43D37BC5F2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86106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82353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19FDC47-EF6D-492E-827F-8833504866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0"/>
            <a:ext cx="32766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7DEC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FB12FF7A-F841-4D19-A55D-71201513AD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48700" y="0"/>
            <a:ext cx="952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7A83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FDD03382-A661-4BDB-8BEB-C29C9259B6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1181100"/>
            <a:ext cx="19050" cy="430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D7B6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DFC5607-AD82-4FB9-9184-2D5ED6EBE6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25100" y="1600200"/>
            <a:ext cx="19050" cy="388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D7B6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EC834A4-1907-4F04-A229-38FB466AD4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315700" y="2019300"/>
            <a:ext cx="19050" cy="3467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D7B6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96A0B87-55DE-42A2-AE11-B94AC54CDA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39250" y="1028700"/>
            <a:ext cx="209550" cy="3048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7A83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7820B0B-77D5-4192-9B2E-EB2C80EAD3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29850" y="1447800"/>
            <a:ext cx="209550" cy="3048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7A83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AB24B4E-2A16-431C-97F0-A1DAB02B44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20450" y="1866900"/>
            <a:ext cx="209550" cy="3048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7A83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F9B0C60-FFEF-4EEC-BD0E-3B9A37A940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63050" y="5753100"/>
            <a:ext cx="2381250" cy="1333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65098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E92409D-27D0-496C-8422-9C58CA000E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40957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116B49"/>
                </a:solidFill>
              </a:defRPr>
            </a:pPr>
            <a:r>
              <a:rPr sz="975" b="1">
                <a:solidFill>
                  <a:srgbClr val="116B49"/>
                </a:solidFill>
              </a:rPr>
              <a:t>EMLÉKNAP ÉS JELENTÉS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56C5E64-0833-4682-A232-09857C93CB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10850" y="323850"/>
            <a:ext cx="990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75" b="1">
                <a:solidFill>
                  <a:srgbClr val="116B49"/>
                </a:solidFill>
              </a:defRPr>
            </a:pPr>
            <a:r>
              <a:rPr sz="975" b="1">
                <a:solidFill>
                  <a:srgbClr val="116B49"/>
                </a:solidFill>
              </a:rPr>
              <a:t>02 / 07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77811EE-DA17-4E26-B863-F13CB3104F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09600"/>
            <a:ext cx="1097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2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F02C0F5-F473-4F37-AF8B-1820E8CA86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2925" y="542925"/>
            <a:ext cx="152400" cy="1524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19050">
            <a:solidFill>
              <a:srgbClr val="101214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9D83F4CF-9A38-4E6F-AED7-E65663E7FE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19150"/>
            <a:ext cx="7239000" cy="1352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101214"/>
                </a:solidFill>
              </a:defRPr>
            </a:pPr>
            <a:r>
              <a:rPr sz="3000" b="1">
                <a:solidFill>
                  <a:srgbClr val="101214"/>
                </a:solidFill>
              </a:rPr>
              <a:t>Miért emlékezünk?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9EB3906D-5D58-466D-8DD0-F60C20D4CF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228850"/>
            <a:ext cx="685800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30363A"/>
                </a:solidFill>
              </a:defRPr>
            </a:pPr>
            <a:r>
              <a:rPr sz="1425" b="0">
                <a:solidFill>
                  <a:srgbClr val="30363A"/>
                </a:solidFill>
              </a:rPr>
              <a:t>A holokauszt felidézése nemcsak történelmi kötelesség, hanem figyelmeztetés is arra, hová vezet a kirekesztés.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4417D91-308E-4614-91BC-1A0C65C18C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695700"/>
            <a:ext cx="3384550" cy="1962150"/>
          </a:xfrm>
          <a:prstGeom xmlns:a="http://schemas.openxmlformats.org/drawingml/2006/main" prst="roundRect">
            <a:avLst>
              <a:gd name="adj" fmla="val 3883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D129C417-5FF1-4C8E-8ECD-477C86737B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695700"/>
            <a:ext cx="7620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F4430FF7-8F7B-43B0-ACA4-6778B15ACE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3924300"/>
            <a:ext cx="514350" cy="514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F6FAD795-7353-4BAB-85C2-080F0CB81C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200525"/>
            <a:ext cx="5715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EC26D0B7-5C9B-4926-BA0E-22B43EE74A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47775" y="4124325"/>
            <a:ext cx="571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FF78CD4B-C2AA-4AE8-89A6-F0935CE277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33500" y="4057650"/>
            <a:ext cx="5715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45735724-FA3D-418F-95E3-2D2DC14A63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38300" y="3905250"/>
            <a:ext cx="23558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16B49"/>
                </a:solidFill>
              </a:defRPr>
            </a:pPr>
            <a:r>
              <a:rPr sz="1125" b="1">
                <a:solidFill>
                  <a:srgbClr val="116B49"/>
                </a:solidFill>
              </a:rPr>
              <a:t>Április 16.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7533855D-3963-4AF6-B75C-00755E4160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4514850"/>
            <a:ext cx="292735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Magyarország 2001 óta ezen a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napon emlékezik. A dátum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arra utal, hogy 1944.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április 16-án kezdődött meg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a zsidók gettókba zárása.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27FA319B-3A0D-415C-A2E2-D02635A5AD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695700"/>
            <a:ext cx="3384550" cy="1962150"/>
          </a:xfrm>
          <a:prstGeom xmlns:a="http://schemas.openxmlformats.org/drawingml/2006/main" prst="roundRect">
            <a:avLst>
              <a:gd name="adj" fmla="val 3883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06C948CA-3569-4CA7-B589-70C75622FC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695700"/>
            <a:ext cx="7620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74392FFF-0930-442F-AC97-DE986A3006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22800" y="3924300"/>
            <a:ext cx="514350" cy="514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7EABD5AC-4ADC-4239-9F4D-CC3AA0A973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46625" y="4095750"/>
            <a:ext cx="95250" cy="952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64317F77-D5B8-45A6-B588-D2B7A7DD50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18075" y="4181475"/>
            <a:ext cx="95250" cy="952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D417EB4D-E2E0-44EF-B36E-3AD42DA773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32350" y="4162425"/>
            <a:ext cx="180975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2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66390942-0C1D-455D-9683-769CD9AF10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51450" y="3905250"/>
            <a:ext cx="23558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16B49"/>
                </a:solidFill>
              </a:defRPr>
            </a:pPr>
            <a:r>
              <a:rPr sz="1125" b="1">
                <a:solidFill>
                  <a:srgbClr val="116B49"/>
                </a:solidFill>
              </a:rPr>
              <a:t>Hatmillió áldozat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3AE68B01-1ECC-4287-A5BD-F3D0DCDFB8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41850" y="4514850"/>
            <a:ext cx="292735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A holokauszt során mintegy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hatmillió európai zsidót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gyilkoltak meg. A szám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mögött családok, nevek és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megszakított életek állnak.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8B03F6AB-C4F0-4C75-93A2-8CB91E0A1E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6400" y="3695700"/>
            <a:ext cx="3384550" cy="1962150"/>
          </a:xfrm>
          <a:prstGeom xmlns:a="http://schemas.openxmlformats.org/drawingml/2006/main" prst="roundRect">
            <a:avLst>
              <a:gd name="adj" fmla="val 3883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4045CDE8-2F42-47E9-8C0D-A2A6D6213F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6400" y="3695700"/>
            <a:ext cx="7620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55957520-A37B-4D5C-8F3F-398A24B66A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35950" y="3924300"/>
            <a:ext cx="514350" cy="514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8F21C1A4-D60B-4E30-BBE6-295145B89B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59775" y="4067175"/>
            <a:ext cx="247650" cy="123825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27C47D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C60AF113-1D8E-49F8-ABF6-F8AF3219A6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07400" y="4152900"/>
            <a:ext cx="247650" cy="123825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D7A83D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05541CCB-148F-4B51-A254-9A129EB045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55025" y="4238625"/>
            <a:ext cx="190500" cy="952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E86F5B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F5B6A0F3-F158-4B61-9F69-A7D597E9C1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64600" y="3905250"/>
            <a:ext cx="23558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16B49"/>
                </a:solidFill>
              </a:defRPr>
            </a:pPr>
            <a:r>
              <a:rPr sz="1125" b="1">
                <a:solidFill>
                  <a:srgbClr val="116B49"/>
                </a:solidFill>
              </a:rPr>
              <a:t>Tanulság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E938ED43-E73D-4927-8787-6B1ED38049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55000" y="4514850"/>
            <a:ext cx="292735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A gyűlölet többnyire apró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lépésekben indul: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megbélyegzéssel,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jogfosztással, közönnyel és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hallgatással.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035CF15E-D67C-4FBC-BEA7-2F5BCA1AF9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9334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87076"/>
                </a:solidFill>
              </a:defRPr>
            </a:pPr>
            <a:r>
              <a:rPr sz="750" b="0">
                <a:solidFill>
                  <a:srgbClr val="687076"/>
                </a:solidFill>
              </a:rPr>
              <a:t>Az emlékezés a nevek, a sorsok és az emberi méltóság megőrzése.</a:t>
            </a:r>
          </a:p>
        </p:txBody>
      </p:sp>
    </p:spTree>
    <p:extLst>
      <p:ext uri="{BB962C8B-B14F-4D97-AF65-F5344CB8AC3E}">
        <p14:creationId xmlns:p14="http://schemas.microsoft.com/office/powerpoint/2010/main" val="1306968077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F7F4ED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Slide Number Placeholder 5">
            <a:extLst xmlns:a="http://schemas.openxmlformats.org/drawingml/2006/main">
              <a:ext uri="{FF2B5EF4-FFF2-40B4-BE49-F238E27FC236}">
                <a16:creationId xmlns:a16="http://schemas.microsoft.com/office/drawing/2014/main" id="{A49F5908-77ED-4802-B113-DC78853B313B}"/>
              </a:ext>
            </a:extLst>
          </p:cNvPr>
          <p:cNvSpPr>
            <a:spLocks xmlns:a="http://schemas.openxmlformats.org/drawingml/2006/main" noGrp="1"/>
          </p:cNvSpPr>
          <p:nvPr>
            <p:ph type="sldNum" idx="12"/>
          </p:nvPr>
        </p:nvSpPr>
        <p:spPr>
          <a:xfrm xmlns:a="http://schemas.openxmlformats.org/drawingml/2006/main">
            <a:off x="1524000" y="1122363"/>
            <a:ext cx="9144000" cy="2387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pic>
        <p:nvPicPr>
          <p:cNvPr id="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9df94bd37fd44116"/>
          <a:srcRect xmlns:a="http://schemas.openxmlformats.org/drawingml/2006/main" l="0" t="21875" r="0" b="21875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</p:spPr>
      </p:pic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3EF9A5A-4162-496D-B321-CB41BDD429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86106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83137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6DD21A7-B7A9-42EF-892C-CA5BA7E843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0"/>
            <a:ext cx="32766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7DEC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5860F5C-A860-47B2-9885-577F9870BF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48700" y="0"/>
            <a:ext cx="952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7A83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9FDED57-8716-478F-9F63-76121D9B46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1181100"/>
            <a:ext cx="19050" cy="430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D7B6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CEDB60E-7662-4F97-9491-D9F2881EFF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25100" y="1600200"/>
            <a:ext cx="19050" cy="388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D7B6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595B64F-523D-49E4-B14C-6EE93EFB4A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315700" y="2019300"/>
            <a:ext cx="19050" cy="3467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D7B6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C4F28F9-0714-462A-B78E-DD5C007539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39250" y="1028700"/>
            <a:ext cx="209550" cy="3048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7A83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13CD92E-ACC4-4B58-ACD2-6092ACF2A5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29850" y="1447800"/>
            <a:ext cx="209550" cy="3048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7A83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D09B5A2-8468-4CDB-B490-243C7D75B7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20450" y="1866900"/>
            <a:ext cx="209550" cy="3048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7A83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AB4DBE6-B454-4AF2-BCCF-7B822BD149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63050" y="5753100"/>
            <a:ext cx="2381250" cy="1333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65098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7129223-E982-44BF-A5D3-717877A8B1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40957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116B49"/>
                </a:solidFill>
              </a:defRPr>
            </a:pPr>
            <a:r>
              <a:rPr sz="975" b="1">
                <a:solidFill>
                  <a:srgbClr val="116B49"/>
                </a:solidFill>
              </a:rPr>
              <a:t>MAGYARORSZÁG 1944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715C45E-3517-4DBC-9A31-EF74A9B3D8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10850" y="323850"/>
            <a:ext cx="990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75" b="1">
                <a:solidFill>
                  <a:srgbClr val="116B49"/>
                </a:solidFill>
              </a:defRPr>
            </a:pPr>
            <a:r>
              <a:rPr sz="975" b="1">
                <a:solidFill>
                  <a:srgbClr val="116B49"/>
                </a:solidFill>
              </a:rPr>
              <a:t>03 / 07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D067B64-A373-4B36-9471-8DAC720696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09600"/>
            <a:ext cx="1097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2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380AB21-C696-4C86-B2A3-BE795A0EE5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2925" y="542925"/>
            <a:ext cx="152400" cy="1524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19050">
            <a:solidFill>
              <a:srgbClr val="101214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9893B703-485D-44E0-A927-D3DFABFFFE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19150"/>
            <a:ext cx="6667500" cy="1352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101214"/>
                </a:solidFill>
              </a:defRPr>
            </a:pPr>
            <a:r>
              <a:rPr sz="3000" b="1">
                <a:solidFill>
                  <a:srgbClr val="101214"/>
                </a:solidFill>
              </a:rPr>
              <a:t>A magyar holokauszt röviden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6A6B2D4-2B81-49BD-A66F-81FBD53DCB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228850"/>
            <a:ext cx="666750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30363A"/>
                </a:solidFill>
              </a:defRPr>
            </a:pPr>
            <a:r>
              <a:rPr sz="1425" b="0">
                <a:solidFill>
                  <a:srgbClr val="30363A"/>
                </a:solidFill>
              </a:rPr>
              <a:t>1944 tavaszán és nyarán a magyarországi zsidóság kifosztása, gettósítása és deportálása rendkívül gyorsan zajlott.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FD9BFDD-2C10-4317-902C-6C7FBE855F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848100"/>
            <a:ext cx="3143250" cy="1657350"/>
          </a:xfrm>
          <a:prstGeom xmlns:a="http://schemas.openxmlformats.org/drawingml/2006/main" prst="roundRect">
            <a:avLst>
              <a:gd name="adj" fmla="val 4598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15DDA430-5B40-4536-B29D-C6435856BC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848100"/>
            <a:ext cx="3143250" cy="66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CAFB667C-BE2A-46EE-95B6-AE81851DEC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5850" y="4076700"/>
            <a:ext cx="2724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101214"/>
                </a:solidFill>
              </a:defRPr>
            </a:pPr>
            <a:r>
              <a:rPr sz="2550" b="1">
                <a:solidFill>
                  <a:srgbClr val="101214"/>
                </a:solidFill>
              </a:rPr>
              <a:t>1944. ápr. 16.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F2167A9F-6196-4657-B514-5FABD9465B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4629150"/>
            <a:ext cx="26860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30363A"/>
                </a:solidFill>
              </a:defRPr>
            </a:pPr>
            <a:r>
              <a:rPr sz="1200" b="0">
                <a:solidFill>
                  <a:srgbClr val="30363A"/>
                </a:solidFill>
              </a:rPr>
              <a:t>A gettósítás kezdete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40B4B13C-5CEC-41D7-B3DA-C40769056E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5105400"/>
            <a:ext cx="26860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87076"/>
                </a:solidFill>
              </a:defRPr>
            </a:pPr>
            <a:r>
              <a:rPr sz="750" b="0">
                <a:solidFill>
                  <a:srgbClr val="687076"/>
                </a:solidFill>
              </a:rPr>
              <a:t>Az első gettók felállítása ezen a napon indult meg.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AE62360D-233C-4D18-B12D-6E8150F2B9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00550" y="3848100"/>
            <a:ext cx="3143250" cy="1657350"/>
          </a:xfrm>
          <a:prstGeom xmlns:a="http://schemas.openxmlformats.org/drawingml/2006/main" prst="roundRect">
            <a:avLst>
              <a:gd name="adj" fmla="val 4598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A61C18A5-A5A0-4BA4-9D62-7D818FB2A3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00550" y="3848100"/>
            <a:ext cx="3143250" cy="66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7A83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8EB13DD6-8E5A-4932-9D38-21E44BB031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4076700"/>
            <a:ext cx="2724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101214"/>
                </a:solidFill>
              </a:defRPr>
            </a:pPr>
            <a:r>
              <a:rPr sz="2550" b="1">
                <a:solidFill>
                  <a:srgbClr val="101214"/>
                </a:solidFill>
              </a:rPr>
              <a:t>400 000+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6048CF98-DE78-4F89-82A3-C55CDFA54E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29150" y="4629150"/>
            <a:ext cx="26860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30363A"/>
                </a:solidFill>
              </a:defRPr>
            </a:pPr>
            <a:r>
              <a:rPr sz="1200" b="0">
                <a:solidFill>
                  <a:srgbClr val="30363A"/>
                </a:solidFill>
              </a:rPr>
              <a:t>Deportált magyar zsidó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0E150578-781B-4DD0-BABE-1011260A56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29150" y="5105400"/>
            <a:ext cx="26860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87076"/>
                </a:solidFill>
              </a:defRPr>
            </a:pPr>
            <a:r>
              <a:rPr sz="750" b="0">
                <a:solidFill>
                  <a:srgbClr val="687076"/>
                </a:solidFill>
              </a:rPr>
              <a:t>Néhány hét alatt hurcolták el őket Auschwitz-Birkenauba.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B8B4FF2F-FC8F-4687-866E-22120E1185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24800" y="3848100"/>
            <a:ext cx="3143250" cy="1657350"/>
          </a:xfrm>
          <a:prstGeom xmlns:a="http://schemas.openxmlformats.org/drawingml/2006/main" prst="roundRect">
            <a:avLst>
              <a:gd name="adj" fmla="val 4598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97AB7858-4025-4641-9374-8F02E354D5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24800" y="3848100"/>
            <a:ext cx="3143250" cy="66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6F5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02586C33-15DA-4203-B10E-7B691DD6A6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34350" y="4076700"/>
            <a:ext cx="2724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101214"/>
                </a:solidFill>
              </a:defRPr>
            </a:pPr>
            <a:r>
              <a:rPr sz="2550" b="1">
                <a:solidFill>
                  <a:srgbClr val="101214"/>
                </a:solidFill>
              </a:rPr>
              <a:t>1944 tavasza-nyara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67D6A461-C6F4-4CBD-B97E-3B3E967F52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53400" y="4629150"/>
            <a:ext cx="26860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30363A"/>
                </a:solidFill>
              </a:defRPr>
            </a:pPr>
            <a:r>
              <a:rPr sz="1200" b="0">
                <a:solidFill>
                  <a:srgbClr val="30363A"/>
                </a:solidFill>
              </a:rPr>
              <a:t>A tragédia fő időszaka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E3AA30A9-024E-4CC6-975B-5924A4EBF5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53400" y="5105400"/>
            <a:ext cx="26860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87076"/>
                </a:solidFill>
              </a:defRPr>
            </a:pPr>
            <a:r>
              <a:rPr sz="750" b="0">
                <a:solidFill>
                  <a:srgbClr val="687076"/>
                </a:solidFill>
              </a:rPr>
              <a:t>A vidéki zsidóság döntő többségét ekkor pusztították el.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E7319CE5-5FA6-4C6F-8591-EFA10C8AFA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9334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87076"/>
                </a:solidFill>
              </a:defRPr>
            </a:pPr>
            <a:r>
              <a:rPr sz="750" b="0">
                <a:solidFill>
                  <a:srgbClr val="687076"/>
                </a:solidFill>
              </a:rPr>
              <a:t>Az emlékezés a nevek, a sorsok és az emberi méltóság megőrzése.</a:t>
            </a:r>
          </a:p>
        </p:txBody>
      </p:sp>
    </p:spTree>
    <p:extLst>
      <p:ext uri="{BB962C8B-B14F-4D97-AF65-F5344CB8AC3E}">
        <p14:creationId xmlns:p14="http://schemas.microsoft.com/office/powerpoint/2010/main" val="910480625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F7F4ED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Slide Number Placeholder 5">
            <a:extLst xmlns:a="http://schemas.openxmlformats.org/drawingml/2006/main">
              <a:ext uri="{FF2B5EF4-FFF2-40B4-BE49-F238E27FC236}">
                <a16:creationId xmlns:a16="http://schemas.microsoft.com/office/drawing/2014/main" id="{A49F5908-77ED-4802-B113-DC78853B313B}"/>
              </a:ext>
            </a:extLst>
          </p:cNvPr>
          <p:cNvSpPr>
            <a:spLocks xmlns:a="http://schemas.openxmlformats.org/drawingml/2006/main" noGrp="1"/>
          </p:cNvSpPr>
          <p:nvPr>
            <p:ph type="sldNum" idx="12"/>
          </p:nvPr>
        </p:nvSpPr>
        <p:spPr>
          <a:xfrm xmlns:a="http://schemas.openxmlformats.org/drawingml/2006/main">
            <a:off x="1524000" y="1122363"/>
            <a:ext cx="9144000" cy="2387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pic>
        <p:nvPicPr>
          <p:cNvPr id="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55a29699541d463e"/>
          <a:srcRect xmlns:a="http://schemas.openxmlformats.org/drawingml/2006/main" l="0" t="21875" r="0" b="21875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</p:spPr>
      </p:pic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24E78AD-652F-4757-A6BF-29B4580DFC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86106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82353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03474B8-E5A8-4F9C-8163-211E6F50F8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0"/>
            <a:ext cx="32766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7DEC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1097055-CA62-4D0B-908C-5C460BD4FE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48700" y="0"/>
            <a:ext cx="952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7A83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6FADB4B-2D9D-4C8E-8E24-93DDC29330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1181100"/>
            <a:ext cx="19050" cy="430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D7B6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4D3A529-12FF-466F-B960-42D9742256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25100" y="1600200"/>
            <a:ext cx="19050" cy="388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D7B6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000B028-2BD2-4D58-AFB3-6B6C546AE3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315700" y="2019300"/>
            <a:ext cx="19050" cy="3467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D7B6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C55FD41-70BC-4FB8-85D3-B840202B99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39250" y="1028700"/>
            <a:ext cx="209550" cy="3048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7A83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39791F5-190C-4B17-BBAA-C4EA1AB0FA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29850" y="1447800"/>
            <a:ext cx="209550" cy="3048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7A83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9CD3CA9-E883-4F8F-8096-ACE17526A8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20450" y="1866900"/>
            <a:ext cx="209550" cy="3048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7A83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41DDE5B-A618-4D5D-9175-51E4C04640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63050" y="5753100"/>
            <a:ext cx="2381250" cy="1333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65098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5E8F62B-853F-4465-8608-AFD98C744E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40957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116B49"/>
                </a:solidFill>
              </a:defRPr>
            </a:pPr>
            <a:r>
              <a:rPr sz="975" b="1">
                <a:solidFill>
                  <a:srgbClr val="116B49"/>
                </a:solidFill>
              </a:rPr>
              <a:t>GYŐR 1944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ECCB326-909B-4759-BDA5-AEC8AFE604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10850" y="323850"/>
            <a:ext cx="990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75" b="1">
                <a:solidFill>
                  <a:srgbClr val="116B49"/>
                </a:solidFill>
              </a:defRPr>
            </a:pPr>
            <a:r>
              <a:rPr sz="975" b="1">
                <a:solidFill>
                  <a:srgbClr val="116B49"/>
                </a:solidFill>
              </a:rPr>
              <a:t>04 / 07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CF2E70E-432D-431A-A56B-D12EE4A3A6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09600"/>
            <a:ext cx="1097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2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C8C9E6E-6383-4751-B2B5-FC73180382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2925" y="542925"/>
            <a:ext cx="152400" cy="1524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19050">
            <a:solidFill>
              <a:srgbClr val="101214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09F5D76C-5EC2-4192-B846-E68406E77E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19150"/>
            <a:ext cx="7239000" cy="1352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101214"/>
                </a:solidFill>
              </a:defRPr>
            </a:pPr>
            <a:r>
              <a:rPr sz="3000" b="1">
                <a:solidFill>
                  <a:srgbClr val="101214"/>
                </a:solidFill>
              </a:rPr>
              <a:t>A győri deportálások menete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DAE3A936-CC2C-4026-B0BC-912D7EE510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228850"/>
            <a:ext cx="685800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30363A"/>
                </a:solidFill>
              </a:defRPr>
            </a:pPr>
            <a:r>
              <a:rPr sz="1425" b="0">
                <a:solidFill>
                  <a:srgbClr val="30363A"/>
                </a:solidFill>
              </a:rPr>
              <a:t>Győrben is hetek alatt jutott el a folyamat a gettósítástól a bevagonírozásig.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86A1EE8-1EBA-46AD-A19F-B300D68C71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695700"/>
            <a:ext cx="3384550" cy="1962150"/>
          </a:xfrm>
          <a:prstGeom xmlns:a="http://schemas.openxmlformats.org/drawingml/2006/main" prst="roundRect">
            <a:avLst>
              <a:gd name="adj" fmla="val 3883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F469F332-DF58-4E81-A08E-C82A29DF7B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695700"/>
            <a:ext cx="7620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EC2E9254-0AB1-4576-9AA5-0378AF3616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3924300"/>
            <a:ext cx="514350" cy="514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637659F-A039-401A-8097-3AA38DDC35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200525"/>
            <a:ext cx="5715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62C16A8-03D2-48AF-928D-818BD1B924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47775" y="4124325"/>
            <a:ext cx="571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7D76360E-8EB7-46B8-89E0-F26FD2DDEA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33500" y="4057650"/>
            <a:ext cx="5715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10123E97-070D-49D2-8C65-67F745DB03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38300" y="3905250"/>
            <a:ext cx="23558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16B49"/>
                </a:solidFill>
              </a:defRPr>
            </a:pPr>
            <a:r>
              <a:rPr sz="1125" b="1">
                <a:solidFill>
                  <a:srgbClr val="116B49"/>
                </a:solidFill>
              </a:rPr>
              <a:t>Május 13.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667C88FF-45B4-4CCF-80C0-03A7ED266C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4514850"/>
            <a:ext cx="292735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Elrendelték a gettósítást. A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következő napokban a győri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és környékbeli zsidókat a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szigeti gettóba zsúfolták.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0D9FFA0E-0FC7-4E0B-BD2B-6293EC24D1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695700"/>
            <a:ext cx="3384550" cy="1962150"/>
          </a:xfrm>
          <a:prstGeom xmlns:a="http://schemas.openxmlformats.org/drawingml/2006/main" prst="roundRect">
            <a:avLst>
              <a:gd name="adj" fmla="val 3883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6D77526B-86A9-4699-ADC8-7F56B2DB72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695700"/>
            <a:ext cx="7620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F48EF0E6-8D22-463D-80B4-3DC31EEABB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22800" y="3924300"/>
            <a:ext cx="514350" cy="514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CF956F3F-E5EF-4259-BDCE-7708A965A8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46625" y="4095750"/>
            <a:ext cx="95250" cy="952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41A9D11E-6AE6-4849-A237-A593B1E057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18075" y="4181475"/>
            <a:ext cx="95250" cy="952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84B10FC7-E93A-42BD-A3EF-47CC121FBC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32350" y="4162425"/>
            <a:ext cx="180975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2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D5A9167E-69D2-4705-B4FA-0DB041D6A0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51450" y="3905250"/>
            <a:ext cx="23558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16B49"/>
                </a:solidFill>
              </a:defRPr>
            </a:pPr>
            <a:r>
              <a:rPr sz="1125" b="1">
                <a:solidFill>
                  <a:srgbClr val="116B49"/>
                </a:solidFill>
              </a:rPr>
              <a:t>Június 6-7.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7C8A97CC-68B9-4CDD-96C9-5769E02C4F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41850" y="4514850"/>
            <a:ext cx="292735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A gettóból a Budai úti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barakkokba terelték az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embereket, ahol megalázó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motozások és újabb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elkülönítés következett.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6CFFE3B0-BC0F-4E04-9D9A-72BA14395A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6400" y="3695700"/>
            <a:ext cx="3384550" cy="1962150"/>
          </a:xfrm>
          <a:prstGeom xmlns:a="http://schemas.openxmlformats.org/drawingml/2006/main" prst="roundRect">
            <a:avLst>
              <a:gd name="adj" fmla="val 3883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54BCE7DD-ADD1-44E8-B1E6-1BF0F0CD04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6400" y="3695700"/>
            <a:ext cx="7620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001DF7C7-72A6-4911-B59C-E866722582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35950" y="3924300"/>
            <a:ext cx="514350" cy="514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02C4747B-0AE7-413E-90C9-57D1FBEE4B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59775" y="4067175"/>
            <a:ext cx="247650" cy="123825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27C47D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A1C56A26-AD5F-4680-B27B-5C872CF89A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07400" y="4152900"/>
            <a:ext cx="247650" cy="123825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D7A83D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BBA97252-B313-48A7-9A1A-29F5B96843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55025" y="4238625"/>
            <a:ext cx="190500" cy="952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E86F5B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7D8B9A5B-1C05-427C-A19C-8ADBC88028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64600" y="3905250"/>
            <a:ext cx="23558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16B49"/>
                </a:solidFill>
              </a:defRPr>
            </a:pPr>
            <a:r>
              <a:rPr sz="1125" b="1">
                <a:solidFill>
                  <a:srgbClr val="116B49"/>
                </a:solidFill>
              </a:rPr>
              <a:t>Június 11. és 14.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9E68EB80-1ED1-4861-8000-F52DFEA4FB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55000" y="4514850"/>
            <a:ext cx="292735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A győri és környékbeli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zsidókat marhavagonokba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zsúfolták, majd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Auschwitz-Birkenauba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deportálták.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13554F97-EE77-477C-8B47-2931421BC1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9334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87076"/>
                </a:solidFill>
              </a:defRPr>
            </a:pPr>
            <a:r>
              <a:rPr sz="750" b="0">
                <a:solidFill>
                  <a:srgbClr val="687076"/>
                </a:solidFill>
              </a:rPr>
              <a:t>Az emlékezés a nevek, a sorsok és az emberi méltóság megőrzése.</a:t>
            </a:r>
          </a:p>
        </p:txBody>
      </p:sp>
    </p:spTree>
    <p:extLst>
      <p:ext uri="{BB962C8B-B14F-4D97-AF65-F5344CB8AC3E}">
        <p14:creationId xmlns:p14="http://schemas.microsoft.com/office/powerpoint/2010/main" val="60853487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F7F4ED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Slide Number Placeholder 5">
            <a:extLst xmlns:a="http://schemas.openxmlformats.org/drawingml/2006/main">
              <a:ext uri="{FF2B5EF4-FFF2-40B4-BE49-F238E27FC236}">
                <a16:creationId xmlns:a16="http://schemas.microsoft.com/office/drawing/2014/main" id="{A49F5908-77ED-4802-B113-DC78853B313B}"/>
              </a:ext>
            </a:extLst>
          </p:cNvPr>
          <p:cNvSpPr>
            <a:spLocks xmlns:a="http://schemas.openxmlformats.org/drawingml/2006/main" noGrp="1"/>
          </p:cNvSpPr>
          <p:nvPr>
            <p:ph type="sldNum" idx="12"/>
          </p:nvPr>
        </p:nvSpPr>
        <p:spPr>
          <a:xfrm xmlns:a="http://schemas.openxmlformats.org/drawingml/2006/main">
            <a:off x="1524000" y="1122363"/>
            <a:ext cx="9144000" cy="2387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pic>
        <p:nvPicPr>
          <p:cNvPr id="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bb11e8e998434e46"/>
          <a:srcRect xmlns:a="http://schemas.openxmlformats.org/drawingml/2006/main" l="0" t="21875" r="0" b="21875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</p:spPr>
      </p:pic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6CCC075-5D8A-41CA-8715-83F84927EA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86106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82353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5B040A9-CF0C-462B-81D9-29286A95D4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0"/>
            <a:ext cx="32766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7DEC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E652E1D-CD5F-4A62-93F2-2DE0E2E92E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48700" y="0"/>
            <a:ext cx="952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7A83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25A3101-5CE4-4137-8E8F-C045DD7D83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1181100"/>
            <a:ext cx="19050" cy="430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D7B6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9DF532F-F098-4A17-943F-DAE699572F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25100" y="1600200"/>
            <a:ext cx="19050" cy="388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D7B6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028FCF5-784F-462D-88B5-7ECE7B553F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315700" y="2019300"/>
            <a:ext cx="19050" cy="3467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D7B6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E2CA51D-DD2B-4E3A-9B6A-C90C9C1237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39250" y="1028700"/>
            <a:ext cx="209550" cy="3048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7A83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17F60E4-EE3B-4378-965F-0CCB347663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29850" y="1447800"/>
            <a:ext cx="209550" cy="3048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7A83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E4777DC-8F70-4257-84E7-42D41B129A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20450" y="1866900"/>
            <a:ext cx="209550" cy="3048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7A83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C4D2C5B-2967-4DC3-97ED-8AB44633DE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63050" y="5753100"/>
            <a:ext cx="2381250" cy="1333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65098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BBA3B52-D93E-48A0-A1E3-89BE308069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40957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116B49"/>
                </a:solidFill>
              </a:defRPr>
            </a:pPr>
            <a:r>
              <a:rPr sz="975" b="1">
                <a:solidFill>
                  <a:srgbClr val="116B49"/>
                </a:solidFill>
              </a:rPr>
              <a:t>GYŐRI VONATKOZÁS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04CA172-C2F3-4E55-A060-1CEB966420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10850" y="323850"/>
            <a:ext cx="990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75" b="1">
                <a:solidFill>
                  <a:srgbClr val="116B49"/>
                </a:solidFill>
              </a:defRPr>
            </a:pPr>
            <a:r>
              <a:rPr sz="975" b="1">
                <a:solidFill>
                  <a:srgbClr val="116B49"/>
                </a:solidFill>
              </a:rPr>
              <a:t>05 / 07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D0DC2FC-F85A-4DD7-A365-902FE20508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09600"/>
            <a:ext cx="1097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2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0D8DFB8-C0A0-4115-9F7C-69B30640E9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2925" y="542925"/>
            <a:ext cx="152400" cy="1524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19050">
            <a:solidFill>
              <a:srgbClr val="101214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02D3C4CF-BB5D-4940-90FF-1ED2719792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19150"/>
            <a:ext cx="7239000" cy="1352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101214"/>
                </a:solidFill>
              </a:defRPr>
            </a:pPr>
            <a:r>
              <a:rPr sz="3000" b="1">
                <a:solidFill>
                  <a:srgbClr val="101214"/>
                </a:solidFill>
              </a:rPr>
              <a:t>Mit veszített el Győr?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01760700-ADA3-47BC-B576-F700F79C27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228850"/>
            <a:ext cx="685800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30363A"/>
                </a:solidFill>
              </a:defRPr>
            </a:pPr>
            <a:r>
              <a:rPr sz="1425" b="0">
                <a:solidFill>
                  <a:srgbClr val="30363A"/>
                </a:solidFill>
              </a:rPr>
              <a:t>A holokauszt nemcsak emberéleteket pusztított el, hanem egy várost formáló közösséget is szétszakított.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3BFFA804-810A-4DA2-ABB4-4F5F313AE1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695700"/>
            <a:ext cx="3384550" cy="1962150"/>
          </a:xfrm>
          <a:prstGeom xmlns:a="http://schemas.openxmlformats.org/drawingml/2006/main" prst="roundRect">
            <a:avLst>
              <a:gd name="adj" fmla="val 3883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B57FE034-FA8D-42D8-AB30-002874F71B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695700"/>
            <a:ext cx="7620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FB59D79-9B8D-4679-AE25-B907B61A92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3924300"/>
            <a:ext cx="514350" cy="514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1E4C324D-3956-4632-A8F5-0BFA9DD532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200525"/>
            <a:ext cx="5715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D8040237-9A09-451B-8905-15D42CF9C7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47775" y="4124325"/>
            <a:ext cx="571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21A81D6A-3B78-49D0-993A-4AB78318A7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33500" y="4057650"/>
            <a:ext cx="5715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12EE5CB6-9E21-43C9-857D-C8F37D4FEE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38300" y="3905250"/>
            <a:ext cx="23558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16B49"/>
                </a:solidFill>
              </a:defRPr>
            </a:pPr>
            <a:r>
              <a:rPr sz="1125" b="1">
                <a:solidFill>
                  <a:srgbClr val="116B49"/>
                </a:solidFill>
              </a:rPr>
              <a:t>Élő közösség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B39C6DBF-A8A3-476B-B264-35BAEE31CD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4514850"/>
            <a:ext cx="292735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A győri zsidóság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évszázadokon át része volt a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város kereskedelmi, ipari,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kulturális és vallási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életének.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DBD8716F-4C43-4361-99A6-BF23984CAA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695700"/>
            <a:ext cx="3384550" cy="1962150"/>
          </a:xfrm>
          <a:prstGeom xmlns:a="http://schemas.openxmlformats.org/drawingml/2006/main" prst="roundRect">
            <a:avLst>
              <a:gd name="adj" fmla="val 3883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3B69B00E-FDA7-4ED4-A69B-801D466ACF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695700"/>
            <a:ext cx="7620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199650A2-7EBB-4F96-BC8A-6B2ADB0D92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22800" y="3924300"/>
            <a:ext cx="514350" cy="514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8B3E1B99-056F-4362-8830-F0EEF48C8E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46625" y="4095750"/>
            <a:ext cx="95250" cy="952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168F43D7-FA83-4829-A564-32788444EA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18075" y="4181475"/>
            <a:ext cx="95250" cy="952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C2DF553A-A04D-478E-AA3F-EF33BC9687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32350" y="4162425"/>
            <a:ext cx="180975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2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6526018F-C91D-4D3B-A0CF-3ED1D675D7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51450" y="3905250"/>
            <a:ext cx="23558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16B49"/>
                </a:solidFill>
              </a:defRPr>
            </a:pPr>
            <a:r>
              <a:rPr sz="1125" b="1">
                <a:solidFill>
                  <a:srgbClr val="116B49"/>
                </a:solidFill>
              </a:rPr>
              <a:t>Városi jelenlét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6A5F7B5D-8BEB-4076-BE8A-9A3B5B8958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41850" y="4514850"/>
            <a:ext cx="292735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A zsinagóga, a temető, a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Menház és a családtörténetek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ma is jelzik, mennyire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mélyen beépült ez a közösség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Győr múltjába.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2523B21A-C957-45C6-B696-341BC06D82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6400" y="3695700"/>
            <a:ext cx="3384550" cy="1962150"/>
          </a:xfrm>
          <a:prstGeom xmlns:a="http://schemas.openxmlformats.org/drawingml/2006/main" prst="roundRect">
            <a:avLst>
              <a:gd name="adj" fmla="val 3883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356F5592-0E1A-4049-8DB6-032F132BF3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6400" y="3695700"/>
            <a:ext cx="7620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8ABA7CB7-E628-451A-9A51-9BA519CD8E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35950" y="3924300"/>
            <a:ext cx="514350" cy="514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CAD82BFD-F24E-40E4-902A-816CF684AC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59775" y="4067175"/>
            <a:ext cx="247650" cy="123825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27C47D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43425DB0-A0BE-4758-9C8F-DB474CAC6A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07400" y="4152900"/>
            <a:ext cx="247650" cy="123825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D7A83D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C48C3497-4342-486A-A440-31171F487F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55025" y="4238625"/>
            <a:ext cx="190500" cy="952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E86F5B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AFE3C94B-2414-4885-8887-078EDA9409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64600" y="3905250"/>
            <a:ext cx="23558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16B49"/>
                </a:solidFill>
              </a:defRPr>
            </a:pPr>
            <a:r>
              <a:rPr sz="1125" b="1">
                <a:solidFill>
                  <a:srgbClr val="116B49"/>
                </a:solidFill>
              </a:rPr>
              <a:t>Pótolhatatlan veszteség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415B4019-546D-4AE2-8885-9B918E9D0B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55000" y="4514850"/>
            <a:ext cx="292735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A deportálásokkal nemcsak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emberek tűntek el, hanem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vállalkozások, hagyományok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és személyes sorsok egész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hálózata is.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96DBFD05-A68A-4863-8A72-3C62ED7A99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9334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87076"/>
                </a:solidFill>
              </a:defRPr>
            </a:pPr>
            <a:r>
              <a:rPr sz="750" b="0">
                <a:solidFill>
                  <a:srgbClr val="687076"/>
                </a:solidFill>
              </a:rPr>
              <a:t>Az emlékezés a nevek, a sorsok és az emberi méltóság megőrzése.</a:t>
            </a:r>
          </a:p>
        </p:txBody>
      </p:sp>
    </p:spTree>
    <p:extLst>
      <p:ext uri="{BB962C8B-B14F-4D97-AF65-F5344CB8AC3E}">
        <p14:creationId xmlns:p14="http://schemas.microsoft.com/office/powerpoint/2010/main" val="1194321381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F7F4ED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Slide Number Placeholder 5">
            <a:extLst xmlns:a="http://schemas.openxmlformats.org/drawingml/2006/main">
              <a:ext uri="{FF2B5EF4-FFF2-40B4-BE49-F238E27FC236}">
                <a16:creationId xmlns:a16="http://schemas.microsoft.com/office/drawing/2014/main" id="{A49F5908-77ED-4802-B113-DC78853B313B}"/>
              </a:ext>
            </a:extLst>
          </p:cNvPr>
          <p:cNvSpPr>
            <a:spLocks xmlns:a="http://schemas.openxmlformats.org/drawingml/2006/main" noGrp="1"/>
          </p:cNvSpPr>
          <p:nvPr>
            <p:ph type="sldNum" idx="12"/>
          </p:nvPr>
        </p:nvSpPr>
        <p:spPr>
          <a:xfrm xmlns:a="http://schemas.openxmlformats.org/drawingml/2006/main">
            <a:off x="1524000" y="1122363"/>
            <a:ext cx="9144000" cy="2387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pic>
        <p:nvPicPr>
          <p:cNvPr id="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73856bc826194a99"/>
          <a:srcRect xmlns:a="http://schemas.openxmlformats.org/drawingml/2006/main" l="0" t="21875" r="0" b="21875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</p:spPr>
      </p:pic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3DDD372-B81F-4685-B16B-E663563D94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86106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83137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6AD1217-93EC-49E9-A768-C2F2F51136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0"/>
            <a:ext cx="32766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7DEC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350D911-8FE0-449A-AFDF-749E2FACF7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48700" y="0"/>
            <a:ext cx="952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7A83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48F8517-CEFB-48B0-B096-F924C44F24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1181100"/>
            <a:ext cx="19050" cy="430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D7B6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EE2389E-279C-4AA0-8831-4767FCF237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25100" y="1600200"/>
            <a:ext cx="19050" cy="388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D7B6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EA201D9-0AF2-4889-A66D-8F9FAA6B49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315700" y="2019300"/>
            <a:ext cx="19050" cy="3467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D7B6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1F01199-8E39-4900-A555-FFEBBA6078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39250" y="1028700"/>
            <a:ext cx="209550" cy="3048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7A83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48DB340-EBB3-4BE4-AD04-60B9A2E4C4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29850" y="1447800"/>
            <a:ext cx="209550" cy="3048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7A83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3AB0CFC-4370-4E66-B58B-850AB05E24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20450" y="1866900"/>
            <a:ext cx="209550" cy="3048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7A83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3B65C2B-917B-4078-ADBC-D3E1757784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63050" y="5753100"/>
            <a:ext cx="2381250" cy="1333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65098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4E7FAB4-EF3B-4DA5-9A5D-F2EF7AB29D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40957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116B49"/>
                </a:solidFill>
              </a:defRPr>
            </a:pPr>
            <a:r>
              <a:rPr sz="975" b="1">
                <a:solidFill>
                  <a:srgbClr val="116B49"/>
                </a:solidFill>
              </a:rPr>
              <a:t>GYŐRI ADATOK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E7855C5-A68B-42B6-B8C9-FE2F49537B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10850" y="323850"/>
            <a:ext cx="990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75" b="1">
                <a:solidFill>
                  <a:srgbClr val="116B49"/>
                </a:solidFill>
              </a:defRPr>
            </a:pPr>
            <a:r>
              <a:rPr sz="975" b="1">
                <a:solidFill>
                  <a:srgbClr val="116B49"/>
                </a:solidFill>
              </a:rPr>
              <a:t>06 / 07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155E819-4C5A-4500-85D0-E205785D77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09600"/>
            <a:ext cx="1097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2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CA6EFBE1-D64F-40C4-B527-83D26B0F24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2925" y="542925"/>
            <a:ext cx="152400" cy="1524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19050">
            <a:solidFill>
              <a:srgbClr val="101214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B61516C-A37E-4A9D-9630-591BFCD4F9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19150"/>
            <a:ext cx="6667500" cy="1352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101214"/>
                </a:solidFill>
              </a:defRPr>
            </a:pPr>
            <a:r>
              <a:rPr sz="3000" b="1">
                <a:solidFill>
                  <a:srgbClr val="101214"/>
                </a:solidFill>
              </a:rPr>
              <a:t>A veszteség számokban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78F5E3C-3FE3-41B4-8885-A856D64F84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228850"/>
            <a:ext cx="666750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30363A"/>
                </a:solidFill>
              </a:defRPr>
            </a:pPr>
            <a:r>
              <a:rPr sz="1425" b="0">
                <a:solidFill>
                  <a:srgbClr val="30363A"/>
                </a:solidFill>
              </a:rPr>
              <a:t>A győri holokauszt mérlege a helyi közösség szinte teljes szétszakadását mutatja.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F8A15838-6454-4FDD-B5CB-49C691CEFC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848100"/>
            <a:ext cx="3143250" cy="1657350"/>
          </a:xfrm>
          <a:prstGeom xmlns:a="http://schemas.openxmlformats.org/drawingml/2006/main" prst="roundRect">
            <a:avLst>
              <a:gd name="adj" fmla="val 4598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E93F633F-F6D0-41F2-A684-080F786AD9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848100"/>
            <a:ext cx="3143250" cy="66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2510521-D8A3-4AF4-B42D-11B63FF09E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5850" y="4076700"/>
            <a:ext cx="2724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101214"/>
                </a:solidFill>
              </a:defRPr>
            </a:pPr>
            <a:r>
              <a:rPr sz="2550" b="1">
                <a:solidFill>
                  <a:srgbClr val="101214"/>
                </a:solidFill>
              </a:rPr>
              <a:t>5 904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DB5CCCD-102E-4BD4-9672-7EBC8BB460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4629150"/>
            <a:ext cx="26860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30363A"/>
                </a:solidFill>
              </a:defRPr>
            </a:pPr>
            <a:r>
              <a:rPr sz="1200" b="0">
                <a:solidFill>
                  <a:srgbClr val="30363A"/>
                </a:solidFill>
              </a:rPr>
              <a:t>A győri zsidóság létszámának csúcsa 1920-ban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208726FE-0478-4F42-B73F-E800C64BFD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5105400"/>
            <a:ext cx="26860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87076"/>
                </a:solidFill>
              </a:defRPr>
            </a:pPr>
            <a:r>
              <a:rPr sz="750" b="0">
                <a:solidFill>
                  <a:srgbClr val="687076"/>
                </a:solidFill>
              </a:rPr>
              <a:t>A város lakosságának körülbelül 12%-át adta a közösség.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FD4D430C-BEE8-4879-B5D9-C3D1001AE8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00550" y="3848100"/>
            <a:ext cx="3143250" cy="1657350"/>
          </a:xfrm>
          <a:prstGeom xmlns:a="http://schemas.openxmlformats.org/drawingml/2006/main" prst="roundRect">
            <a:avLst>
              <a:gd name="adj" fmla="val 4598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8A110925-82E4-4EF4-BE6E-45127C21EF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00550" y="3848100"/>
            <a:ext cx="3143250" cy="66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7A83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9A5DE97A-191E-40EF-A402-49B1D512DB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4076700"/>
            <a:ext cx="2724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101214"/>
                </a:solidFill>
              </a:defRPr>
            </a:pPr>
            <a:r>
              <a:rPr sz="2550" b="1">
                <a:solidFill>
                  <a:srgbClr val="101214"/>
                </a:solidFill>
              </a:rPr>
              <a:t>5 000+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AE2F4F6B-E748-4364-9627-865547933A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29150" y="4629150"/>
            <a:ext cx="26860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30363A"/>
                </a:solidFill>
              </a:defRPr>
            </a:pPr>
            <a:r>
              <a:rPr sz="1200" b="0">
                <a:solidFill>
                  <a:srgbClr val="30363A"/>
                </a:solidFill>
              </a:rPr>
              <a:t>Elhurcolt győri és környékbeli zsidó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CDFF09DA-F9A9-407A-BCDF-DB80D96232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29150" y="5105400"/>
            <a:ext cx="26860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87076"/>
                </a:solidFill>
              </a:defRPr>
            </a:pPr>
            <a:r>
              <a:rPr sz="750" b="0">
                <a:solidFill>
                  <a:srgbClr val="687076"/>
                </a:solidFill>
              </a:rPr>
              <a:t>A megemlékezések több mint ötezer áldozatra utalnak.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04B26ABE-80D3-45C8-9048-A59AB7AEA9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24800" y="3848100"/>
            <a:ext cx="3143250" cy="1657350"/>
          </a:xfrm>
          <a:prstGeom xmlns:a="http://schemas.openxmlformats.org/drawingml/2006/main" prst="roundRect">
            <a:avLst>
              <a:gd name="adj" fmla="val 4598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9831245E-DEF9-48ED-BC42-5465CA6D1C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24800" y="3848100"/>
            <a:ext cx="3143250" cy="66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6F5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5D6E42D4-2F84-48F1-8FC7-D93D44C292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34350" y="4076700"/>
            <a:ext cx="2724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101214"/>
                </a:solidFill>
              </a:defRPr>
            </a:pPr>
            <a:r>
              <a:rPr sz="2550" b="1">
                <a:solidFill>
                  <a:srgbClr val="101214"/>
                </a:solidFill>
              </a:rPr>
              <a:t>780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C2BEF30D-BEBE-46C2-8784-BF91EC2120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53400" y="4629150"/>
            <a:ext cx="26860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30363A"/>
                </a:solidFill>
              </a:defRPr>
            </a:pPr>
            <a:r>
              <a:rPr sz="1200" b="0">
                <a:solidFill>
                  <a:srgbClr val="30363A"/>
                </a:solidFill>
              </a:rPr>
              <a:t>Hazatérő túlélő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682C86D5-260D-4763-A8CA-D48D4E44BD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53400" y="5105400"/>
            <a:ext cx="26860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87076"/>
                </a:solidFill>
              </a:defRPr>
            </a:pPr>
            <a:r>
              <a:rPr sz="750" b="0">
                <a:solidFill>
                  <a:srgbClr val="687076"/>
                </a:solidFill>
              </a:rPr>
              <a:t>A források szerint csak töredékük tért vissza.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38D0D64D-04E6-4F53-964E-CECABB3322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9334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87076"/>
                </a:solidFill>
              </a:defRPr>
            </a:pPr>
            <a:r>
              <a:rPr sz="750" b="0">
                <a:solidFill>
                  <a:srgbClr val="687076"/>
                </a:solidFill>
              </a:rPr>
              <a:t>Az emlékezés a nevek, a sorsok és az emberi méltóság megőrzése.</a:t>
            </a:r>
          </a:p>
        </p:txBody>
      </p:sp>
    </p:spTree>
    <p:extLst>
      <p:ext uri="{BB962C8B-B14F-4D97-AF65-F5344CB8AC3E}">
        <p14:creationId xmlns:p14="http://schemas.microsoft.com/office/powerpoint/2010/main" val="666027462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F7F4ED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Slide Number Placeholder 5">
            <a:extLst xmlns:a="http://schemas.openxmlformats.org/drawingml/2006/main">
              <a:ext uri="{FF2B5EF4-FFF2-40B4-BE49-F238E27FC236}">
                <a16:creationId xmlns:a16="http://schemas.microsoft.com/office/drawing/2014/main" id="{A49F5908-77ED-4802-B113-DC78853B313B}"/>
              </a:ext>
            </a:extLst>
          </p:cNvPr>
          <p:cNvSpPr>
            <a:spLocks xmlns:a="http://schemas.openxmlformats.org/drawingml/2006/main" noGrp="1"/>
          </p:cNvSpPr>
          <p:nvPr>
            <p:ph type="sldNum" idx="12"/>
          </p:nvPr>
        </p:nvSpPr>
        <p:spPr>
          <a:xfrm xmlns:a="http://schemas.openxmlformats.org/drawingml/2006/main">
            <a:off x="1524000" y="1122363"/>
            <a:ext cx="9144000" cy="2387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pic>
        <p:nvPicPr>
          <p:cNvPr id="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e5531ad97df6494b"/>
          <a:srcRect xmlns:a="http://schemas.openxmlformats.org/drawingml/2006/main" l="0" t="21875" r="0" b="21875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</p:spPr>
      </p:pic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F36DEBC-C2A7-4B62-9638-78D64E8302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86106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82353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D1560A2-CDD6-4E5C-A721-ADF9A0CCB4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0"/>
            <a:ext cx="32766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7DEC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8990D1E-2C9E-492A-BCB8-F98745BE7F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48700" y="0"/>
            <a:ext cx="952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7A83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FFB171A-84E6-4334-A769-7B0EE133E5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1181100"/>
            <a:ext cx="19050" cy="430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D7B6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50F5F15-CE2C-49A5-A8DA-AA5AC14BDC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25100" y="1600200"/>
            <a:ext cx="19050" cy="388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D7B6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6D00970-9FDF-45B1-8F99-DAC85E0221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315700" y="2019300"/>
            <a:ext cx="19050" cy="3467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D7B6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7073120-19D6-48E6-8F1A-D3ACB61222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39250" y="1028700"/>
            <a:ext cx="209550" cy="3048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7A83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FEB6802-DB93-457D-BF75-FE1B70552F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29850" y="1447800"/>
            <a:ext cx="209550" cy="3048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7A83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1236CA2-C2AA-4E86-A9BC-8E2BE8D7AC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20450" y="1866900"/>
            <a:ext cx="209550" cy="3048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7A83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A5B4075-8A61-47AB-8CDB-02A6F1A424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63050" y="5753100"/>
            <a:ext cx="2381250" cy="1333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65098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3AA518F-4108-413D-BDDB-D030037682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40957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116B49"/>
                </a:solidFill>
              </a:defRPr>
            </a:pPr>
            <a:r>
              <a:rPr sz="975" b="1">
                <a:solidFill>
                  <a:srgbClr val="116B49"/>
                </a:solidFill>
              </a:rPr>
              <a:t>EMLÉKEZÉS MA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7B16BD7-D788-4D74-96E0-BECF328C00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10850" y="323850"/>
            <a:ext cx="990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75" b="1">
                <a:solidFill>
                  <a:srgbClr val="116B49"/>
                </a:solidFill>
              </a:defRPr>
            </a:pPr>
            <a:r>
              <a:rPr sz="975" b="1">
                <a:solidFill>
                  <a:srgbClr val="116B49"/>
                </a:solidFill>
              </a:rPr>
              <a:t>07 / 07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93D6476-8C6D-4883-A913-259F5CD8C7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09600"/>
            <a:ext cx="1097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2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C94C8D58-D956-4833-8F61-E7AF85FF11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2925" y="542925"/>
            <a:ext cx="152400" cy="1524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19050">
            <a:solidFill>
              <a:srgbClr val="101214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3CACB8E-EA1D-44F3-864F-7A203D168A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19150"/>
            <a:ext cx="7239000" cy="1352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101214"/>
                </a:solidFill>
              </a:defRPr>
            </a:pPr>
            <a:r>
              <a:rPr sz="3000" b="1">
                <a:solidFill>
                  <a:srgbClr val="101214"/>
                </a:solidFill>
              </a:rPr>
              <a:t>A győri emlékezet helyei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12D2310-CA73-448E-BFB8-878C5BF39C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228850"/>
            <a:ext cx="685800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30363A"/>
                </a:solidFill>
              </a:defRPr>
            </a:pPr>
            <a:r>
              <a:rPr sz="1425" b="0">
                <a:solidFill>
                  <a:srgbClr val="30363A"/>
                </a:solidFill>
              </a:rPr>
              <a:t>Győr ma is őrzi az áldozatok emlékét közösségi megemlékezésekkel és emlékhelyekkel.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8457A07-FDEA-407A-B656-D033EB8CC2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695700"/>
            <a:ext cx="3384550" cy="1962150"/>
          </a:xfrm>
          <a:prstGeom xmlns:a="http://schemas.openxmlformats.org/drawingml/2006/main" prst="roundRect">
            <a:avLst>
              <a:gd name="adj" fmla="val 3883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4E63672A-5802-4965-AB36-02453E388C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695700"/>
            <a:ext cx="7620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F6111969-2CA7-4788-8B11-ADF054CD8F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3924300"/>
            <a:ext cx="514350" cy="514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CE0E785C-D28A-47D0-9D7A-DEA4BDC0B2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200525"/>
            <a:ext cx="5715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AACE77A9-391A-4C02-BB2C-60F265704C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47775" y="4124325"/>
            <a:ext cx="571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24D893C0-A297-444E-A178-9D3FAE11D9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33500" y="4057650"/>
            <a:ext cx="5715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19A39DC-6548-4196-90BD-EA5988ED53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38300" y="3905250"/>
            <a:ext cx="23558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16B49"/>
                </a:solidFill>
              </a:defRPr>
            </a:pPr>
            <a:r>
              <a:rPr sz="1125" b="1">
                <a:solidFill>
                  <a:srgbClr val="116B49"/>
                </a:solidFill>
              </a:rPr>
              <a:t>Győri zsinagóga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574F4235-6DBB-4776-B046-DD3CA870F9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4514850"/>
            <a:ext cx="292735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A város egyik legfontosabb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emlékhelye, ahol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megemlékezések, kiállítások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és közösségi programok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kapnak helyet.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E9A80156-9F81-4923-85E3-56AE3B89D0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695700"/>
            <a:ext cx="3384550" cy="1962150"/>
          </a:xfrm>
          <a:prstGeom xmlns:a="http://schemas.openxmlformats.org/drawingml/2006/main" prst="roundRect">
            <a:avLst>
              <a:gd name="adj" fmla="val 3883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D6DD7ACE-9D9D-4610-B4B8-FB9217C089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695700"/>
            <a:ext cx="7620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668FBA0C-1679-4547-B60B-EB3B5C1121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22800" y="3924300"/>
            <a:ext cx="514350" cy="514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2B49A6E7-3AD3-429A-8DB2-87F8CAE333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46625" y="4095750"/>
            <a:ext cx="95250" cy="952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7A39FC68-25F9-4D63-8191-778FB8664E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18075" y="4181475"/>
            <a:ext cx="95250" cy="952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5D8EAC17-E1EF-4D7C-963F-EC6DAEA37A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32350" y="4162425"/>
            <a:ext cx="180975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2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1FB02C5A-E517-4151-9C93-942E7B3216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51450" y="3905250"/>
            <a:ext cx="23558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16B49"/>
                </a:solidFill>
              </a:defRPr>
            </a:pPr>
            <a:r>
              <a:rPr sz="1125" b="1">
                <a:solidFill>
                  <a:srgbClr val="116B49"/>
                </a:solidFill>
              </a:rPr>
              <a:t>Temető és mártíremlék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A802A091-142C-41C6-903E-2EA24CDC60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41850" y="4514850"/>
            <a:ext cx="292735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A Győr-szigeti zsidó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temetőben minden évben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főhajtással emlékeznek az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elhurcoltakra és a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meggyilkoltakra.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DDEA3E39-FB28-48B3-A877-BA8889CAB4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6400" y="3695700"/>
            <a:ext cx="3384550" cy="1962150"/>
          </a:xfrm>
          <a:prstGeom xmlns:a="http://schemas.openxmlformats.org/drawingml/2006/main" prst="roundRect">
            <a:avLst>
              <a:gd name="adj" fmla="val 3883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8AA70179-F112-4A56-99E4-5115F5A77A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6400" y="3695700"/>
            <a:ext cx="7620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A005F3B2-4E0A-4486-81A1-07D23CBF5F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35950" y="3924300"/>
            <a:ext cx="514350" cy="514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BFF6B8DD-FAB0-448D-8AFB-6EEAFB42A7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59775" y="4067175"/>
            <a:ext cx="247650" cy="123825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27C47D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29F16DA6-4569-411C-8796-BF89FF29ED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07400" y="4152900"/>
            <a:ext cx="247650" cy="123825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D7A83D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13BC9F68-28FF-4047-8482-755A0ADC81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55025" y="4238625"/>
            <a:ext cx="190500" cy="952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E86F5B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79A6CA2D-CBD6-433E-B75D-8D78DC3E32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64600" y="3905250"/>
            <a:ext cx="23558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16B49"/>
                </a:solidFill>
              </a:defRPr>
            </a:pPr>
            <a:r>
              <a:rPr sz="1125" b="1">
                <a:solidFill>
                  <a:srgbClr val="116B49"/>
                </a:solidFill>
              </a:rPr>
              <a:t>Budai úti emléktábla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87A1911D-E338-4AEA-A888-3FD6BB6EE3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55000" y="4514850"/>
            <a:ext cx="292735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Az egykori barakkok helyén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álló tábla arra emlékeztet,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hogy a tragédia helyi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történet is. Üzenete ma is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ugyanaz: soha többé.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1ED0C8EF-490E-4FD1-A0BD-C5EABBF2B9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9334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87076"/>
                </a:solidFill>
              </a:defRPr>
            </a:pPr>
            <a:r>
              <a:rPr sz="750" b="0">
                <a:solidFill>
                  <a:srgbClr val="687076"/>
                </a:solidFill>
              </a:rPr>
              <a:t>Az emlékezés a nevek, a sorsok és az emberi méltóság megőrzése.</a:t>
            </a:r>
          </a:p>
        </p:txBody>
      </p:sp>
    </p:spTree>
    <p:extLst>
      <p:ext uri="{BB962C8B-B14F-4D97-AF65-F5344CB8AC3E}">
        <p14:creationId xmlns:p14="http://schemas.microsoft.com/office/powerpoint/2010/main" val="1474418798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2026-05-04T06:15:13.8480000Z</dcterms:created>
  <dcterms:modified xsi:type="dcterms:W3CDTF">2026-05-04T06:15:13.8480000Z</dcterms:modified>
</coreProperties>
</file>