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Roboto" panose="020B0604020202020204" charset="0"/>
      <p:regular r:id="rId12"/>
    </p:embeddedFont>
    <p:embeddedFont>
      <p:font typeface="Saira Medium" panose="020B0604020202020204" charset="-18"/>
      <p:regular r:id="rId13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8" d="100"/>
          <a:sy n="88" d="100"/>
        </p:scale>
        <p:origin x="6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035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919" y="471413"/>
            <a:ext cx="5103614" cy="304904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182543" y="3653227"/>
            <a:ext cx="470170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A nonverbális kommunikáció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1816919" y="4301558"/>
            <a:ext cx="8151763" cy="283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Amit szavak nélkül is megértünk — a </a:t>
            </a:r>
            <a:r>
              <a:rPr lang="en-US" sz="1350" b="1" dirty="0">
                <a:solidFill>
                  <a:srgbClr val="FC833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nem nyelvi kommunikáció</a:t>
            </a:r>
            <a:r>
              <a:rPr lang="en-US" sz="13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világa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9174" y="1382092"/>
            <a:ext cx="7365578" cy="398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Milyen érzelmet ismersz fel a következő képeken?</a:t>
            </a:r>
            <a:endParaRPr lang="en-US" sz="2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81" y="2093044"/>
            <a:ext cx="1546771" cy="154677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673" y="2093044"/>
            <a:ext cx="1546845" cy="154684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540" y="2093044"/>
            <a:ext cx="1546845" cy="1546845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407" y="2093044"/>
            <a:ext cx="1546845" cy="1546845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6274" y="2093044"/>
            <a:ext cx="1546845" cy="15468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79003"/>
            <a:ext cx="7759378" cy="376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Bevezetés — miért fontos a nonverbális kommunikáció?</a:t>
            </a:r>
            <a:endParaRPr lang="en-US" sz="2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81" y="1124099"/>
            <a:ext cx="1664494" cy="166449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741" y="1124099"/>
            <a:ext cx="1664494" cy="16644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601" y="1124099"/>
            <a:ext cx="1664494" cy="1664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81" y="2884959"/>
            <a:ext cx="1664494" cy="1664494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1741" y="2884959"/>
            <a:ext cx="1664494" cy="1664494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5903788" y="1009129"/>
            <a:ext cx="2835548" cy="3655293"/>
          </a:xfrm>
          <a:prstGeom prst="roundRect">
            <a:avLst>
              <a:gd name="adj" fmla="val 6120"/>
            </a:avLst>
          </a:prstGeom>
          <a:solidFill>
            <a:srgbClr val="FC8337">
              <a:alpha val="75000"/>
            </a:srgbClr>
          </a:solidFill>
          <a:ln/>
        </p:spPr>
      </p:sp>
      <p:sp>
        <p:nvSpPr>
          <p:cNvPr id="9" name="Text 2"/>
          <p:cNvSpPr/>
          <p:nvPr/>
        </p:nvSpPr>
        <p:spPr>
          <a:xfrm>
            <a:off x="6024265" y="1507406"/>
            <a:ext cx="2594595" cy="376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Az érzelmek szavak nélkül is olvashatók</a:t>
            </a:r>
            <a:endParaRPr lang="en-US" sz="1150" dirty="0"/>
          </a:p>
        </p:txBody>
      </p:sp>
      <p:sp>
        <p:nvSpPr>
          <p:cNvPr id="10" name="Text 3"/>
          <p:cNvSpPr/>
          <p:nvPr/>
        </p:nvSpPr>
        <p:spPr>
          <a:xfrm>
            <a:off x="6024265" y="1986335"/>
            <a:ext cx="2594595" cy="66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Az emberi közlés </a:t>
            </a:r>
            <a:r>
              <a:rPr lang="en-US" sz="11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kevesebb mint 30%-a</a:t>
            </a:r>
            <a:r>
              <a:rPr lang="en-US" sz="11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történik verbális úton — a többi mind nonverbális jel.</a:t>
            </a:r>
            <a:endParaRPr lang="en-US" sz="1150" dirty="0"/>
          </a:p>
        </p:txBody>
      </p:sp>
      <p:sp>
        <p:nvSpPr>
          <p:cNvPr id="11" name="Text 4"/>
          <p:cNvSpPr/>
          <p:nvPr/>
        </p:nvSpPr>
        <p:spPr>
          <a:xfrm>
            <a:off x="6024265" y="2747070"/>
            <a:ext cx="2594595" cy="66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nonverbális viselkedés általában </a:t>
            </a:r>
            <a:r>
              <a:rPr lang="en-US" sz="11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kifejezőbb és egyértelműbb</a:t>
            </a:r>
            <a:r>
              <a:rPr lang="en-US" sz="11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mint a kimondott szó.</a:t>
            </a:r>
            <a:endParaRPr lang="en-US" sz="1150" dirty="0"/>
          </a:p>
        </p:txBody>
      </p:sp>
      <p:sp>
        <p:nvSpPr>
          <p:cNvPr id="12" name="Text 5"/>
          <p:cNvSpPr/>
          <p:nvPr/>
        </p:nvSpPr>
        <p:spPr>
          <a:xfrm>
            <a:off x="6024265" y="3507804"/>
            <a:ext cx="2594595" cy="668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verbális és nonverbális kommunikáció tudományos szétválasztása </a:t>
            </a:r>
            <a:r>
              <a:rPr lang="en-US" sz="11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1970-ben</a:t>
            </a:r>
            <a:r>
              <a:rPr lang="en-US" sz="11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történt meg.</a:t>
            </a:r>
            <a:endParaRPr lang="en-US" sz="11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8379" y="482054"/>
            <a:ext cx="4738241" cy="697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A nem nyelvi jelek szerepei és eredete</a:t>
            </a:r>
            <a:endParaRPr lang="en-US" sz="2150" dirty="0"/>
          </a:p>
        </p:txBody>
      </p:sp>
      <p:sp>
        <p:nvSpPr>
          <p:cNvPr id="4" name="Text 1"/>
          <p:cNvSpPr/>
          <p:nvPr/>
        </p:nvSpPr>
        <p:spPr>
          <a:xfrm>
            <a:off x="488379" y="1399505"/>
            <a:ext cx="1395487" cy="174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Főbb szerepek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488379" y="1672754"/>
            <a:ext cx="2232943" cy="913061"/>
          </a:xfrm>
          <a:prstGeom prst="roundRect">
            <a:avLst>
              <a:gd name="adj" fmla="val 7511"/>
            </a:avLst>
          </a:prstGeom>
          <a:solidFill>
            <a:srgbClr val="030303">
              <a:alpha val="75000"/>
            </a:srgbClr>
          </a:solidFill>
          <a:ln w="14288">
            <a:solidFill>
              <a:srgbClr val="FC8337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474092" y="1672754"/>
            <a:ext cx="57150" cy="913061"/>
          </a:xfrm>
          <a:prstGeom prst="roundRect">
            <a:avLst>
              <a:gd name="adj" fmla="val 175814"/>
            </a:avLst>
          </a:prstGeom>
          <a:solidFill>
            <a:srgbClr val="FC8337"/>
          </a:solidFill>
          <a:ln/>
        </p:spPr>
      </p:sp>
      <p:sp>
        <p:nvSpPr>
          <p:cNvPr id="7" name="Text 4"/>
          <p:cNvSpPr/>
          <p:nvPr/>
        </p:nvSpPr>
        <p:spPr>
          <a:xfrm>
            <a:off x="657151" y="1798662"/>
            <a:ext cx="1924496" cy="174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Tájékoztatnak a személyekről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657151" y="2060897"/>
            <a:ext cx="1938263" cy="399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Pl. dühös-e valaki, hogyan érzi magát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488379" y="2673697"/>
            <a:ext cx="2232943" cy="913061"/>
          </a:xfrm>
          <a:prstGeom prst="roundRect">
            <a:avLst>
              <a:gd name="adj" fmla="val 7511"/>
            </a:avLst>
          </a:prstGeom>
          <a:solidFill>
            <a:srgbClr val="030303">
              <a:alpha val="75000"/>
            </a:srgbClr>
          </a:solidFill>
          <a:ln w="14288">
            <a:solidFill>
              <a:srgbClr val="FC8337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474092" y="2673697"/>
            <a:ext cx="57150" cy="913061"/>
          </a:xfrm>
          <a:prstGeom prst="roundRect">
            <a:avLst>
              <a:gd name="adj" fmla="val 175814"/>
            </a:avLst>
          </a:prstGeom>
          <a:solidFill>
            <a:srgbClr val="FC8337"/>
          </a:solidFill>
          <a:ln/>
        </p:spPr>
      </p:sp>
      <p:sp>
        <p:nvSpPr>
          <p:cNvPr id="11" name="Text 8"/>
          <p:cNvSpPr/>
          <p:nvPr/>
        </p:nvSpPr>
        <p:spPr>
          <a:xfrm>
            <a:off x="657151" y="2799606"/>
            <a:ext cx="1750963" cy="174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Irányítják a kommunikációt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657151" y="3061841"/>
            <a:ext cx="1938263" cy="399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Pl. tekintetváltás jelzi a szóátadást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488379" y="3674641"/>
            <a:ext cx="2232943" cy="887909"/>
          </a:xfrm>
          <a:prstGeom prst="roundRect">
            <a:avLst>
              <a:gd name="adj" fmla="val 7724"/>
            </a:avLst>
          </a:prstGeom>
          <a:solidFill>
            <a:srgbClr val="030303">
              <a:alpha val="75000"/>
            </a:srgbClr>
          </a:solidFill>
          <a:ln w="14288">
            <a:solidFill>
              <a:srgbClr val="FC8337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474092" y="3674641"/>
            <a:ext cx="57150" cy="887909"/>
          </a:xfrm>
          <a:prstGeom prst="roundRect">
            <a:avLst>
              <a:gd name="adj" fmla="val 175814"/>
            </a:avLst>
          </a:prstGeom>
          <a:solidFill>
            <a:srgbClr val="FC8337"/>
          </a:solidFill>
          <a:ln/>
        </p:spPr>
      </p:sp>
      <p:sp>
        <p:nvSpPr>
          <p:cNvPr id="15" name="Text 12"/>
          <p:cNvSpPr/>
          <p:nvPr/>
        </p:nvSpPr>
        <p:spPr>
          <a:xfrm>
            <a:off x="657151" y="3800549"/>
            <a:ext cx="1938263" cy="348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Tagolják, hangsúlyozzák a szöveget</a:t>
            </a:r>
            <a:endParaRPr lang="en-US" sz="1050" dirty="0"/>
          </a:p>
        </p:txBody>
      </p:sp>
      <p:sp>
        <p:nvSpPr>
          <p:cNvPr id="16" name="Text 13"/>
          <p:cNvSpPr/>
          <p:nvPr/>
        </p:nvSpPr>
        <p:spPr>
          <a:xfrm>
            <a:off x="657151" y="4237137"/>
            <a:ext cx="1938263" cy="199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Pl. tempó, szünet, hangsúly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2998440" y="1399505"/>
            <a:ext cx="1395487" cy="174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Eredet szerint</a:t>
            </a:r>
            <a:endParaRPr lang="en-US" sz="1050" dirty="0"/>
          </a:p>
        </p:txBody>
      </p:sp>
      <p:sp>
        <p:nvSpPr>
          <p:cNvPr id="18" name="Shape 15"/>
          <p:cNvSpPr/>
          <p:nvPr/>
        </p:nvSpPr>
        <p:spPr>
          <a:xfrm>
            <a:off x="2998440" y="1672754"/>
            <a:ext cx="2232943" cy="903536"/>
          </a:xfrm>
          <a:prstGeom prst="roundRect">
            <a:avLst>
              <a:gd name="adj" fmla="val 11120"/>
            </a:avLst>
          </a:prstGeom>
          <a:solidFill>
            <a:srgbClr val="030303"/>
          </a:solidFill>
          <a:ln w="9525">
            <a:solidFill>
              <a:srgbClr val="FC8337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3119586" y="1793900"/>
            <a:ext cx="1395487" cy="174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Örökölt jelek</a:t>
            </a:r>
            <a:endParaRPr lang="en-US" sz="1050" dirty="0"/>
          </a:p>
        </p:txBody>
      </p:sp>
      <p:sp>
        <p:nvSpPr>
          <p:cNvPr id="20" name="Text 17"/>
          <p:cNvSpPr/>
          <p:nvPr/>
        </p:nvSpPr>
        <p:spPr>
          <a:xfrm>
            <a:off x="3119586" y="2056135"/>
            <a:ext cx="1990651" cy="399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Öröm, meglepetés, félelem — velünk születnek</a:t>
            </a:r>
            <a:endParaRPr lang="en-US" sz="1050" dirty="0"/>
          </a:p>
        </p:txBody>
      </p:sp>
      <p:sp>
        <p:nvSpPr>
          <p:cNvPr id="21" name="Shape 18"/>
          <p:cNvSpPr/>
          <p:nvPr/>
        </p:nvSpPr>
        <p:spPr>
          <a:xfrm>
            <a:off x="2998440" y="2664172"/>
            <a:ext cx="2232943" cy="903536"/>
          </a:xfrm>
          <a:prstGeom prst="roundRect">
            <a:avLst>
              <a:gd name="adj" fmla="val 11120"/>
            </a:avLst>
          </a:prstGeom>
          <a:solidFill>
            <a:srgbClr val="030303"/>
          </a:solidFill>
          <a:ln w="9525">
            <a:solidFill>
              <a:srgbClr val="FC8337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3119586" y="2785318"/>
            <a:ext cx="1395487" cy="174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Ösztönös jelek</a:t>
            </a:r>
            <a:endParaRPr lang="en-US" sz="1050" dirty="0"/>
          </a:p>
        </p:txBody>
      </p:sp>
      <p:sp>
        <p:nvSpPr>
          <p:cNvPr id="23" name="Text 20"/>
          <p:cNvSpPr/>
          <p:nvPr/>
        </p:nvSpPr>
        <p:spPr>
          <a:xfrm>
            <a:off x="3119586" y="3047554"/>
            <a:ext cx="1990651" cy="399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Fejbólintás, kézjelek — kultúrafüggőek</a:t>
            </a:r>
            <a:endParaRPr lang="en-US" sz="1050" dirty="0"/>
          </a:p>
        </p:txBody>
      </p:sp>
      <p:sp>
        <p:nvSpPr>
          <p:cNvPr id="24" name="Shape 21"/>
          <p:cNvSpPr/>
          <p:nvPr/>
        </p:nvSpPr>
        <p:spPr>
          <a:xfrm>
            <a:off x="2998440" y="3655591"/>
            <a:ext cx="2232943" cy="903536"/>
          </a:xfrm>
          <a:prstGeom prst="roundRect">
            <a:avLst>
              <a:gd name="adj" fmla="val 11120"/>
            </a:avLst>
          </a:prstGeom>
          <a:solidFill>
            <a:srgbClr val="030303"/>
          </a:solidFill>
          <a:ln w="9525">
            <a:solidFill>
              <a:srgbClr val="FC8337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3119586" y="3776737"/>
            <a:ext cx="1395487" cy="174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Egyezményes jelek</a:t>
            </a:r>
            <a:endParaRPr lang="en-US" sz="1050" dirty="0"/>
          </a:p>
        </p:txBody>
      </p:sp>
      <p:sp>
        <p:nvSpPr>
          <p:cNvPr id="26" name="Text 23"/>
          <p:cNvSpPr/>
          <p:nvPr/>
        </p:nvSpPr>
        <p:spPr>
          <a:xfrm>
            <a:off x="3119586" y="4038972"/>
            <a:ext cx="1990651" cy="3990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Tudatos alkalmazás, pl. búvárkodásban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79896"/>
            <a:ext cx="5869558" cy="354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A nonverbális jelek kommunikációs csatornái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9" y="1015678"/>
            <a:ext cx="226814" cy="22681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1355899"/>
            <a:ext cx="141766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Vokális jelek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496119" y="1587475"/>
            <a:ext cx="4019178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Tempó, ritmus, hangerő, szünetek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8704" y="1015678"/>
            <a:ext cx="226814" cy="2268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628704" y="1355899"/>
            <a:ext cx="141766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Tekintet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4628704" y="1587475"/>
            <a:ext cx="4019178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Szemkontaktus és tekintettartás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119" y="1973014"/>
            <a:ext cx="226814" cy="22681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96119" y="2313236"/>
            <a:ext cx="141766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Mimika</a:t>
            </a:r>
            <a:endParaRPr lang="en-US" sz="1100" dirty="0"/>
          </a:p>
        </p:txBody>
      </p:sp>
      <p:sp>
        <p:nvSpPr>
          <p:cNvPr id="11" name="Text 6"/>
          <p:cNvSpPr/>
          <p:nvPr/>
        </p:nvSpPr>
        <p:spPr>
          <a:xfrm>
            <a:off x="496119" y="2544812"/>
            <a:ext cx="4019178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Arckifejezések, érzelmek tükrözése</a:t>
            </a:r>
            <a:endParaRPr lang="en-US" sz="11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8704" y="1973014"/>
            <a:ext cx="226814" cy="22681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628704" y="2313236"/>
            <a:ext cx="141766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Gesztusok</a:t>
            </a:r>
            <a:endParaRPr lang="en-US" sz="1100" dirty="0"/>
          </a:p>
        </p:txBody>
      </p:sp>
      <p:sp>
        <p:nvSpPr>
          <p:cNvPr id="14" name="Text 8"/>
          <p:cNvSpPr/>
          <p:nvPr/>
        </p:nvSpPr>
        <p:spPr>
          <a:xfrm>
            <a:off x="4628704" y="2544812"/>
            <a:ext cx="4019178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Kéz- és karmozgások</a:t>
            </a:r>
            <a:endParaRPr lang="en-US" sz="11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119" y="2930351"/>
            <a:ext cx="226814" cy="22681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96119" y="3270572"/>
            <a:ext cx="141766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Testtartás</a:t>
            </a:r>
            <a:endParaRPr lang="en-US" sz="1100" dirty="0"/>
          </a:p>
        </p:txBody>
      </p:sp>
      <p:sp>
        <p:nvSpPr>
          <p:cNvPr id="17" name="Text 10"/>
          <p:cNvSpPr/>
          <p:nvPr/>
        </p:nvSpPr>
        <p:spPr>
          <a:xfrm>
            <a:off x="496119" y="3502149"/>
            <a:ext cx="4019178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test elhelyezkedése és tartása</a:t>
            </a:r>
            <a:endParaRPr lang="en-US" sz="110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28704" y="2930351"/>
            <a:ext cx="226814" cy="226814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628704" y="3270572"/>
            <a:ext cx="141766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Proxemika</a:t>
            </a:r>
            <a:endParaRPr lang="en-US" sz="1100" dirty="0"/>
          </a:p>
        </p:txBody>
      </p:sp>
      <p:sp>
        <p:nvSpPr>
          <p:cNvPr id="20" name="Text 12"/>
          <p:cNvSpPr/>
          <p:nvPr/>
        </p:nvSpPr>
        <p:spPr>
          <a:xfrm>
            <a:off x="4628704" y="3502149"/>
            <a:ext cx="4019178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Személyes térközök szabályozása</a:t>
            </a:r>
            <a:endParaRPr lang="en-US" sz="110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6119" y="3887688"/>
            <a:ext cx="226814" cy="226814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496119" y="4227909"/>
            <a:ext cx="141766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Emblémák</a:t>
            </a:r>
            <a:endParaRPr lang="en-US" sz="1100" dirty="0"/>
          </a:p>
        </p:txBody>
      </p:sp>
      <p:sp>
        <p:nvSpPr>
          <p:cNvPr id="23" name="Text 14"/>
          <p:cNvSpPr/>
          <p:nvPr/>
        </p:nvSpPr>
        <p:spPr>
          <a:xfrm>
            <a:off x="496119" y="4459486"/>
            <a:ext cx="4019178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Ruha, haj, megjelenés üzenete</a:t>
            </a:r>
            <a:endParaRPr lang="en-US" sz="1100" dirty="0"/>
          </a:p>
        </p:txBody>
      </p:sp>
      <p:pic>
        <p:nvPicPr>
          <p:cNvPr id="24" name="Image 7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28704" y="3887688"/>
            <a:ext cx="226814" cy="226814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4628704" y="4227909"/>
            <a:ext cx="141766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Kronemika</a:t>
            </a:r>
            <a:endParaRPr lang="en-US" sz="1100" dirty="0"/>
          </a:p>
        </p:txBody>
      </p:sp>
      <p:sp>
        <p:nvSpPr>
          <p:cNvPr id="26" name="Text 16"/>
          <p:cNvSpPr/>
          <p:nvPr/>
        </p:nvSpPr>
        <p:spPr>
          <a:xfrm>
            <a:off x="4628704" y="4459486"/>
            <a:ext cx="4019178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Beszédszakaszok hossza, szünetek kezelése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201</Words>
  <Application>Microsoft Office PowerPoint</Application>
  <PresentationFormat>Diavetítés a képernyőre (16:9 oldalarány)</PresentationFormat>
  <Paragraphs>45</Paragraphs>
  <Slides>5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10" baseType="lpstr">
      <vt:lpstr>Calibri</vt:lpstr>
      <vt:lpstr>Arial</vt:lpstr>
      <vt:lpstr>Saira Medium</vt:lpstr>
      <vt:lpstr>Roboto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Sebestyén Stella</dc:creator>
  <cp:lastModifiedBy>Sebestyén Stella</cp:lastModifiedBy>
  <cp:revision>3</cp:revision>
  <dcterms:created xsi:type="dcterms:W3CDTF">2026-05-12T12:04:49Z</dcterms:created>
  <dcterms:modified xsi:type="dcterms:W3CDTF">2026-05-12T12:06:51Z</dcterms:modified>
</cp:coreProperties>
</file>