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Outfit Extra Bold"/>
      <p:regular r:id="rId17"/>
    </p:embeddedFont>
    <p:embeddedFont>
      <p:font typeface="Arimo"/>
      <p:regular r:id="rId18"/>
    </p:embeddedFont>
    <p:embeddedFont>
      <p:font typeface="Arimo"/>
      <p:regular r:id="rId19"/>
    </p:embeddedFont>
    <p:embeddedFont>
      <p:font typeface="Arimo"/>
      <p:regular r:id="rId20"/>
    </p:embeddedFont>
    <p:embeddedFont>
      <p:font typeface="Arimo"/>
      <p:regular r:id="rId21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2" Type="http://schemas.openxmlformats.org/officeDocument/2006/relationships/image" Target="../media/image-1010-2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2" Type="http://schemas.openxmlformats.org/officeDocument/2006/relationships/image" Target="../media/image-1011-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svg"/><Relationship Id="rId4" Type="http://schemas.openxmlformats.org/officeDocument/2006/relationships/image" Target="../media/image-10-4.png"/><Relationship Id="rId5" Type="http://schemas.openxmlformats.org/officeDocument/2006/relationships/image" Target="../media/image-10-5.svg"/><Relationship Id="rId6" Type="http://schemas.openxmlformats.org/officeDocument/2006/relationships/image" Target="../media/image-10-6.png"/><Relationship Id="rId7" Type="http://schemas.openxmlformats.org/officeDocument/2006/relationships/image" Target="../media/image-10-7.svg"/><Relationship Id="rId8" Type="http://schemas.openxmlformats.org/officeDocument/2006/relationships/slideLayout" Target="../slideLayouts/slideLayout11.xml"/><Relationship Id="rId9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svg"/><Relationship Id="rId3" Type="http://schemas.openxmlformats.org/officeDocument/2006/relationships/image" Target="../media/image-8-3.png"/><Relationship Id="rId4" Type="http://schemas.openxmlformats.org/officeDocument/2006/relationships/image" Target="../media/image-8-4.svg"/><Relationship Id="rId5" Type="http://schemas.openxmlformats.org/officeDocument/2006/relationships/image" Target="../media/image-8-5.png"/><Relationship Id="rId6" Type="http://schemas.openxmlformats.org/officeDocument/2006/relationships/image" Target="../media/image-8-6.svg"/><Relationship Id="rId7" Type="http://schemas.openxmlformats.org/officeDocument/2006/relationships/image" Target="../media/image-8-7.png"/><Relationship Id="rId8" Type="http://schemas.openxmlformats.org/officeDocument/2006/relationships/image" Target="../media/image-8-8.svg"/><Relationship Id="rId9" Type="http://schemas.openxmlformats.org/officeDocument/2006/relationships/slideLayout" Target="../slideLayouts/slideLayout9.xml"/><Relationship Id="rId10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032522"/>
            <a:ext cx="620625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Vörösmarty Mihály: </a:t>
            </a:r>
            <a:pPr algn="l" indent="0" marL="0">
              <a:lnSpc>
                <a:spcPts val="4850"/>
              </a:lnSpc>
              <a:buNone/>
            </a:pPr>
            <a:r>
              <a:rPr lang="en-US" sz="3900" b="1" i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Szózat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3950256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 magyar romantika egyik legjelentősebb hazafias költeménye — erkölcsi parancs, nemzeti hitvallás és örök üzenet a haza iránti hűségről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793790" y="4816197"/>
            <a:ext cx="1804868" cy="373142"/>
          </a:xfrm>
          <a:prstGeom prst="roundRect">
            <a:avLst>
              <a:gd name="adj" fmla="val 17872"/>
            </a:avLst>
          </a:prstGeom>
          <a:solidFill>
            <a:srgbClr val="D7D2F9"/>
          </a:solidFill>
          <a:ln/>
        </p:spPr>
      </p:sp>
      <p:sp>
        <p:nvSpPr>
          <p:cNvPr id="6" name="Text 3"/>
          <p:cNvSpPr/>
          <p:nvPr/>
        </p:nvSpPr>
        <p:spPr>
          <a:xfrm>
            <a:off x="912852" y="4875728"/>
            <a:ext cx="1566743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MAGYAR IRODALOM</a:t>
            </a:r>
            <a:endParaRPr lang="en-US" sz="1250" dirty="0"/>
          </a:p>
        </p:txBody>
      </p:sp>
      <p:sp>
        <p:nvSpPr>
          <p:cNvPr id="7" name="Shape 4"/>
          <p:cNvSpPr/>
          <p:nvPr/>
        </p:nvSpPr>
        <p:spPr>
          <a:xfrm>
            <a:off x="2697837" y="4808577"/>
            <a:ext cx="1682234" cy="388382"/>
          </a:xfrm>
          <a:prstGeom prst="roundRect">
            <a:avLst>
              <a:gd name="adj" fmla="val 17171"/>
            </a:avLst>
          </a:prstGeom>
          <a:noFill/>
          <a:ln w="7620">
            <a:solidFill>
              <a:srgbClr val="5E4CE6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2824520" y="4875728"/>
            <a:ext cx="1428869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5E4CE6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ROMANTIKA · 1836</a:t>
            </a:r>
            <a:endParaRPr lang="en-US" sz="12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10245"/>
            <a:ext cx="572797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Az üzenet ma is érvényes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1091446" y="2151221"/>
            <a:ext cx="72587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„A közösséghez való tartozás felelősséggel jár."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793790" y="1927979"/>
            <a:ext cx="22860" cy="764024"/>
          </a:xfrm>
          <a:prstGeom prst="rect">
            <a:avLst/>
          </a:prstGeom>
          <a:solidFill>
            <a:srgbClr val="5E4CE6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8204" y="2921318"/>
            <a:ext cx="297656" cy="29765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438632" y="2915245"/>
            <a:ext cx="313634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Kitartás nehézségek idején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1438632" y="3344466"/>
            <a:ext cx="691157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 vers arra tanít, hogy a bizonytalanság és a nehézségek ellenére is megőrizhető és megőrzendő az elköteleződés a közösség iránt.</a:t>
            </a:r>
            <a:endParaRPr lang="en-US" sz="15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8204" y="4382453"/>
            <a:ext cx="297656" cy="29765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438632" y="4376380"/>
            <a:ext cx="254412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Identitás és értékrend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1438632" y="4805601"/>
            <a:ext cx="691157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 mai fiatalok számára is meghatározó kérdés: mit jelent egy közösséghez tartozni, és mit követel ez tőlünk? A </a:t>
            </a:r>
            <a:pPr algn="l" indent="0" marL="0">
              <a:lnSpc>
                <a:spcPts val="2500"/>
              </a:lnSpc>
              <a:buNone/>
            </a:pPr>
            <a:r>
              <a:rPr lang="en-US" sz="1550" i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Szózat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ezekre a kérdésekre kínál időtálló választ.</a:t>
            </a:r>
            <a:endParaRPr lang="en-US" sz="15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8204" y="6161127"/>
            <a:ext cx="297656" cy="297656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438632" y="6155055"/>
            <a:ext cx="320159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Összetartozás és felelősség</a:t>
            </a:r>
            <a:endParaRPr lang="en-US" sz="1950" dirty="0"/>
          </a:p>
        </p:txBody>
      </p:sp>
      <p:sp>
        <p:nvSpPr>
          <p:cNvPr id="14" name="Text 8"/>
          <p:cNvSpPr/>
          <p:nvPr/>
        </p:nvSpPr>
        <p:spPr>
          <a:xfrm>
            <a:off x="1438632" y="6584275"/>
            <a:ext cx="691157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Vörösmarty üzenete nem avult el: a haza, a közösség iránti hűség nem alkalmi érzés, hanem folyamatos erkölcsi döntés és cselekvés kérdése.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49924"/>
            <a:ext cx="1126831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 mű keletkezése és helye a magyar irodalomban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650915" y="3167658"/>
            <a:ext cx="7241381" cy="2811899"/>
          </a:xfrm>
          <a:prstGeom prst="roundRect">
            <a:avLst>
              <a:gd name="adj" fmla="val 5082"/>
            </a:avLst>
          </a:prstGeom>
          <a:solidFill>
            <a:srgbClr val="5E4CE6">
              <a:alpha val="95000"/>
            </a:srgbClr>
          </a:solidFill>
          <a:ln/>
        </p:spPr>
      </p:sp>
      <p:sp>
        <p:nvSpPr>
          <p:cNvPr id="4" name="Text 2"/>
          <p:cNvSpPr/>
          <p:nvPr/>
        </p:nvSpPr>
        <p:spPr>
          <a:xfrm>
            <a:off x="849273" y="3366016"/>
            <a:ext cx="305597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Miért különleges a Szózat?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849273" y="3874532"/>
            <a:ext cx="6844665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 </a:t>
            </a:r>
            <a:pPr algn="l" indent="0" marL="0">
              <a:lnSpc>
                <a:spcPts val="2500"/>
              </a:lnSpc>
              <a:buNone/>
            </a:pPr>
            <a:r>
              <a:rPr lang="en-US" sz="1550" i="1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Szózat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1836-ban született, és azóta a magyar kultúra egyik legfontosabb alkotásává vált. Nemcsak irodalmi remekmű, hanem erkölcsi és nemzeti hitvallás is egyszerre. Vörösmarty Mihály olyan verset alkotott, amelyet a kortársak és az utókor egyaránt a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Himnusz párjaként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tart számon — míg azonban a Himnusz imádságos hangvételű, a Szózat cselekvésre ösztönöz, bátorít és kötelez.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8241149" y="336601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Vörösmarty Mihály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8241149" y="3874532"/>
            <a:ext cx="5602962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 reformkor egyik legnagyobb magyar költője, a romantika vezéralakja. Műveiben a nemzeti öntudat, a történelmi felelősség és a hazaszeretet motívumai visszatérő témák. A </a:t>
            </a:r>
            <a:pPr algn="l" indent="0" marL="0">
              <a:lnSpc>
                <a:spcPts val="2500"/>
              </a:lnSpc>
              <a:buNone/>
            </a:pPr>
            <a:r>
              <a:rPr lang="en-US" sz="1550" i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Szózat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életművének csúcspontjai közé tartozik.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8241149" y="5367933"/>
            <a:ext cx="1047869" cy="388382"/>
          </a:xfrm>
          <a:prstGeom prst="roundRect">
            <a:avLst>
              <a:gd name="adj" fmla="val 17171"/>
            </a:avLst>
          </a:prstGeom>
          <a:noFill/>
          <a:ln w="7620">
            <a:solidFill>
              <a:srgbClr val="5E4CE6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8367832" y="5435084"/>
            <a:ext cx="794504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5E4CE6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1800–1855</a:t>
            </a:r>
            <a:endParaRPr lang="en-US" sz="1250" dirty="0"/>
          </a:p>
        </p:txBody>
      </p:sp>
      <p:sp>
        <p:nvSpPr>
          <p:cNvPr id="10" name="Shape 8"/>
          <p:cNvSpPr/>
          <p:nvPr/>
        </p:nvSpPr>
        <p:spPr>
          <a:xfrm>
            <a:off x="9388197" y="5367933"/>
            <a:ext cx="1196935" cy="388382"/>
          </a:xfrm>
          <a:prstGeom prst="roundRect">
            <a:avLst>
              <a:gd name="adj" fmla="val 17171"/>
            </a:avLst>
          </a:prstGeom>
          <a:noFill/>
          <a:ln w="7620">
            <a:solidFill>
              <a:srgbClr val="5E4CE6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9514880" y="5435084"/>
            <a:ext cx="94357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5E4CE6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ROMANTIKA</a:t>
            </a:r>
            <a:endParaRPr lang="en-US" sz="12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899642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 mű alaphangja és megszólító jellege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1091446" y="3660696"/>
            <a:ext cx="72587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„Hazádnak rendületlenül / Légy híve, oh magyar!"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793790" y="3437453"/>
            <a:ext cx="22860" cy="764024"/>
          </a:xfrm>
          <a:prstGeom prst="rect">
            <a:avLst/>
          </a:prstGeom>
          <a:solidFill>
            <a:srgbClr val="5E4CE6"/>
          </a:solidFill>
          <a:ln/>
        </p:spPr>
      </p:sp>
      <p:sp>
        <p:nvSpPr>
          <p:cNvPr id="6" name="Text 3"/>
          <p:cNvSpPr/>
          <p:nvPr/>
        </p:nvSpPr>
        <p:spPr>
          <a:xfrm>
            <a:off x="793790" y="4424720"/>
            <a:ext cx="7556421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 vers ezzel az azonnali, közvetlen felszólítással indul — a költő nem kér, hanem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erkölcsi parancsként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fogalmaz. A „rendületlenül" szó kulcsfontosságú: állhatatosságot, megingathatatlan kitartást jelent, különösen a legnehezebb körülmények között is. A haza itt nem csupán földrajzi fogalom, hanem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érzelmi és erkölcsi közösség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, amelyhez az egyén szorosan kötődik. Ez a megszólító jelleg teszi a verset különlegesen személyessé és mozgósító erejűvé.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27472"/>
            <a:ext cx="736818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 vers szerkezete — gondolati ív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303770" y="1744385"/>
            <a:ext cx="22860" cy="4899422"/>
          </a:xfrm>
          <a:prstGeom prst="roundRect">
            <a:avLst>
              <a:gd name="adj" fmla="val 364651"/>
            </a:avLst>
          </a:prstGeom>
          <a:solidFill>
            <a:srgbClr val="BDB8DF"/>
          </a:solidFill>
          <a:ln/>
        </p:spPr>
      </p:sp>
      <p:sp>
        <p:nvSpPr>
          <p:cNvPr id="4" name="Shape 2"/>
          <p:cNvSpPr/>
          <p:nvPr/>
        </p:nvSpPr>
        <p:spPr>
          <a:xfrm>
            <a:off x="6519505" y="1956197"/>
            <a:ext cx="595313" cy="22860"/>
          </a:xfrm>
          <a:prstGeom prst="roundRect">
            <a:avLst>
              <a:gd name="adj" fmla="val 364651"/>
            </a:avLst>
          </a:prstGeom>
          <a:solidFill>
            <a:srgbClr val="BDB8DF"/>
          </a:solidFill>
          <a:ln/>
        </p:spPr>
      </p:sp>
      <p:sp>
        <p:nvSpPr>
          <p:cNvPr id="5" name="Shape 3"/>
          <p:cNvSpPr/>
          <p:nvPr/>
        </p:nvSpPr>
        <p:spPr>
          <a:xfrm>
            <a:off x="7091958" y="1744385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7166372" y="1781592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1</a:t>
            </a:r>
            <a:endParaRPr lang="en-US" sz="2300" dirty="0"/>
          </a:p>
        </p:txBody>
      </p:sp>
      <p:sp>
        <p:nvSpPr>
          <p:cNvPr id="7" name="Text 5"/>
          <p:cNvSpPr/>
          <p:nvPr/>
        </p:nvSpPr>
        <p:spPr>
          <a:xfrm>
            <a:off x="3842028" y="181260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1–2. versszak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93790" y="2241828"/>
            <a:ext cx="552914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Felszólítás és a hűség erkölcsi parancsa. A vers alaphangja és célja azonnal megjelenik.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515582" y="3146822"/>
            <a:ext cx="595313" cy="22860"/>
          </a:xfrm>
          <a:prstGeom prst="roundRect">
            <a:avLst>
              <a:gd name="adj" fmla="val 364651"/>
            </a:avLst>
          </a:prstGeom>
          <a:solidFill>
            <a:srgbClr val="BDB8DF"/>
          </a:solidFill>
          <a:ln/>
        </p:spPr>
      </p:sp>
      <p:sp>
        <p:nvSpPr>
          <p:cNvPr id="10" name="Shape 8"/>
          <p:cNvSpPr/>
          <p:nvPr/>
        </p:nvSpPr>
        <p:spPr>
          <a:xfrm>
            <a:off x="7091958" y="2935010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7166372" y="2972217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2</a:t>
            </a:r>
            <a:endParaRPr lang="en-US" sz="2300" dirty="0"/>
          </a:p>
        </p:txBody>
      </p:sp>
      <p:sp>
        <p:nvSpPr>
          <p:cNvPr id="12" name="Text 10"/>
          <p:cNvSpPr/>
          <p:nvPr/>
        </p:nvSpPr>
        <p:spPr>
          <a:xfrm>
            <a:off x="8307467" y="300323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Középső egységek</a:t>
            </a:r>
            <a:endParaRPr lang="en-US" sz="1950" dirty="0"/>
          </a:p>
        </p:txBody>
      </p:sp>
      <p:sp>
        <p:nvSpPr>
          <p:cNvPr id="13" name="Text 11"/>
          <p:cNvSpPr/>
          <p:nvPr/>
        </p:nvSpPr>
        <p:spPr>
          <a:xfrm>
            <a:off x="8307467" y="3432453"/>
            <a:ext cx="552914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 múlt dicsőségének felidézése: az ősök véráldozata és a történelmi példa ereje.</a:t>
            </a:r>
            <a:endParaRPr lang="en-US" sz="1550" dirty="0"/>
          </a:p>
        </p:txBody>
      </p:sp>
      <p:sp>
        <p:nvSpPr>
          <p:cNvPr id="14" name="Shape 12"/>
          <p:cNvSpPr/>
          <p:nvPr/>
        </p:nvSpPr>
        <p:spPr>
          <a:xfrm>
            <a:off x="6519505" y="4173141"/>
            <a:ext cx="595313" cy="22860"/>
          </a:xfrm>
          <a:prstGeom prst="roundRect">
            <a:avLst>
              <a:gd name="adj" fmla="val 364651"/>
            </a:avLst>
          </a:prstGeom>
          <a:solidFill>
            <a:srgbClr val="BDB8DF"/>
          </a:solidFill>
          <a:ln/>
        </p:spPr>
      </p:sp>
      <p:sp>
        <p:nvSpPr>
          <p:cNvPr id="15" name="Shape 13"/>
          <p:cNvSpPr/>
          <p:nvPr/>
        </p:nvSpPr>
        <p:spPr>
          <a:xfrm>
            <a:off x="7091958" y="3961328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7166372" y="3998535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3</a:t>
            </a:r>
            <a:endParaRPr lang="en-US" sz="2300" dirty="0"/>
          </a:p>
        </p:txBody>
      </p:sp>
      <p:sp>
        <p:nvSpPr>
          <p:cNvPr id="17" name="Text 15"/>
          <p:cNvSpPr/>
          <p:nvPr/>
        </p:nvSpPr>
        <p:spPr>
          <a:xfrm>
            <a:off x="3842028" y="402955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 jövő kérdése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793790" y="4458772"/>
            <a:ext cx="552914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Két lehetőség: felemelkedés vagy méltóságteljes pusztulás. A hősiesség romantikus eszménye.</a:t>
            </a:r>
            <a:endParaRPr lang="en-US" sz="1550" dirty="0"/>
          </a:p>
        </p:txBody>
      </p:sp>
      <p:sp>
        <p:nvSpPr>
          <p:cNvPr id="19" name="Shape 17"/>
          <p:cNvSpPr/>
          <p:nvPr/>
        </p:nvSpPr>
        <p:spPr>
          <a:xfrm>
            <a:off x="7515582" y="5199578"/>
            <a:ext cx="595313" cy="22860"/>
          </a:xfrm>
          <a:prstGeom prst="roundRect">
            <a:avLst>
              <a:gd name="adj" fmla="val 364651"/>
            </a:avLst>
          </a:prstGeom>
          <a:solidFill>
            <a:srgbClr val="BDB8DF"/>
          </a:solidFill>
          <a:ln/>
        </p:spPr>
      </p:sp>
      <p:sp>
        <p:nvSpPr>
          <p:cNvPr id="20" name="Shape 18"/>
          <p:cNvSpPr/>
          <p:nvPr/>
        </p:nvSpPr>
        <p:spPr>
          <a:xfrm>
            <a:off x="7091958" y="4987766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7166372" y="5024973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4</a:t>
            </a:r>
            <a:endParaRPr lang="en-US" sz="2300" dirty="0"/>
          </a:p>
        </p:txBody>
      </p:sp>
      <p:sp>
        <p:nvSpPr>
          <p:cNvPr id="22" name="Text 20"/>
          <p:cNvSpPr/>
          <p:nvPr/>
        </p:nvSpPr>
        <p:spPr>
          <a:xfrm>
            <a:off x="8307467" y="505598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Záró szakaszok</a:t>
            </a:r>
            <a:endParaRPr lang="en-US" sz="1950" dirty="0"/>
          </a:p>
        </p:txBody>
      </p:sp>
      <p:sp>
        <p:nvSpPr>
          <p:cNvPr id="23" name="Text 21"/>
          <p:cNvSpPr/>
          <p:nvPr/>
        </p:nvSpPr>
        <p:spPr>
          <a:xfrm>
            <a:off x="8307467" y="5485209"/>
            <a:ext cx="552914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Visszatérés a felszólításhoz — keret és megerősítés. A refrénszerű ismétlés nyomatékosítja az üzenetet.</a:t>
            </a:r>
            <a:endParaRPr lang="en-US" sz="1550" dirty="0"/>
          </a:p>
        </p:txBody>
      </p:sp>
      <p:sp>
        <p:nvSpPr>
          <p:cNvPr id="24" name="Text 22"/>
          <p:cNvSpPr/>
          <p:nvPr/>
        </p:nvSpPr>
        <p:spPr>
          <a:xfrm>
            <a:off x="793790" y="6867049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 vers szerkezete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keretes felépítésű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: a nyitó felszólítás visszatér a zárlatban, így az erkölcsi parancs nemcsak elindítja, hanem le is zárja a gondolati ívet, maradandó nyomot hagyva az olvasóban.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10189"/>
            <a:ext cx="777454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 múlt dicsősége mint erkölcsi érv</a:t>
            </a:r>
            <a:endParaRPr lang="en-US" sz="39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651165"/>
            <a:ext cx="5602962" cy="384500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186136" y="2651165"/>
            <a:ext cx="66579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„Ez a föld, melyen annyiszor / Apáid vére folyt."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888480" y="2651165"/>
            <a:ext cx="22860" cy="317540"/>
          </a:xfrm>
          <a:prstGeom prst="rect">
            <a:avLst/>
          </a:prstGeom>
          <a:solidFill>
            <a:srgbClr val="5E4CE6"/>
          </a:solidFill>
          <a:ln/>
        </p:spPr>
      </p:sp>
      <p:sp>
        <p:nvSpPr>
          <p:cNvPr id="6" name="Text 3"/>
          <p:cNvSpPr/>
          <p:nvPr/>
        </p:nvSpPr>
        <p:spPr>
          <a:xfrm>
            <a:off x="6888480" y="3191947"/>
            <a:ext cx="6955631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 költő a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történelmi múlt példájára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hivatkozva erősíti meg a jelen kötelességét. Az ősök véráldozata nem csupán emlékeztetés — erkölcsi kötelezettséget teremt az utódok számára. A haza fennmaradása komoly áldozatok árán vált lehetségessé, és ez a tény a hűség megkérdőjelezhetetlenségét alapozza meg.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6888480" y="4958239"/>
            <a:ext cx="695563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 „vér" motívuma a romantikában különös erővel bír: összeköti az élőket az elhunytakkal, és a folytonosságot, a generációkon átívelő felelősséget szimbolizálja.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149906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„Itt élned, halnod kell" — a végletes elköteleződés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1091446" y="2910959"/>
            <a:ext cx="72587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„Bölcsőd az s majdan sírod is, / Mely ápol s eltakar."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793790" y="2687717"/>
            <a:ext cx="22860" cy="764024"/>
          </a:xfrm>
          <a:prstGeom prst="rect">
            <a:avLst/>
          </a:prstGeom>
          <a:solidFill>
            <a:srgbClr val="5E4CE6"/>
          </a:solidFill>
          <a:ln/>
        </p:spPr>
      </p:sp>
      <p:sp>
        <p:nvSpPr>
          <p:cNvPr id="6" name="Shape 3"/>
          <p:cNvSpPr/>
          <p:nvPr/>
        </p:nvSpPr>
        <p:spPr>
          <a:xfrm>
            <a:off x="793790" y="3674983"/>
            <a:ext cx="2386489" cy="3404592"/>
          </a:xfrm>
          <a:prstGeom prst="roundRect">
            <a:avLst>
              <a:gd name="adj" fmla="val 3493"/>
            </a:avLst>
          </a:prstGeom>
          <a:solidFill>
            <a:srgbClr val="FAFAFA">
              <a:alpha val="95000"/>
            </a:srgbClr>
          </a:solidFill>
          <a:ln w="22860">
            <a:solidFill>
              <a:srgbClr val="BDB8DF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1015008" y="3896201"/>
            <a:ext cx="1944053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Az ember teljes életútja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1015008" y="4635579"/>
            <a:ext cx="1944053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 bölcsőtől a sírig — az egyén sorsa elválaszthatatlan a hazájától. Nincs menekülési lehetőség, csak helytállás.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3378637" y="3674983"/>
            <a:ext cx="2386608" cy="3404592"/>
          </a:xfrm>
          <a:prstGeom prst="roundRect">
            <a:avLst>
              <a:gd name="adj" fmla="val 3493"/>
            </a:avLst>
          </a:prstGeom>
          <a:solidFill>
            <a:srgbClr val="FAFAFA">
              <a:alpha val="95000"/>
            </a:srgbClr>
          </a:solidFill>
          <a:ln w="22860">
            <a:solidFill>
              <a:srgbClr val="BDB8DF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599855" y="3896201"/>
            <a:ext cx="1944172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Végletes elköteleződés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3599855" y="4635579"/>
            <a:ext cx="1944172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„Itt élned, halnod kell" — ez nem fenyegetés, hanem a tartozás és az összetartozás legmélyebb kifejezése.</a:t>
            </a:r>
            <a:endParaRPr lang="en-US" sz="1550" dirty="0"/>
          </a:p>
        </p:txBody>
      </p:sp>
      <p:sp>
        <p:nvSpPr>
          <p:cNvPr id="12" name="Shape 9"/>
          <p:cNvSpPr/>
          <p:nvPr/>
        </p:nvSpPr>
        <p:spPr>
          <a:xfrm>
            <a:off x="5963603" y="3674983"/>
            <a:ext cx="2386608" cy="3404592"/>
          </a:xfrm>
          <a:prstGeom prst="roundRect">
            <a:avLst>
              <a:gd name="adj" fmla="val 3493"/>
            </a:avLst>
          </a:prstGeom>
          <a:solidFill>
            <a:srgbClr val="FAFAFA">
              <a:alpha val="95000"/>
            </a:srgbClr>
          </a:solidFill>
          <a:ln w="22860">
            <a:solidFill>
              <a:srgbClr val="BDB8D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184821" y="3896201"/>
            <a:ext cx="1944172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 hűség feltétlen volta</a:t>
            </a:r>
            <a:endParaRPr lang="en-US" sz="1950" dirty="0"/>
          </a:p>
        </p:txBody>
      </p:sp>
      <p:sp>
        <p:nvSpPr>
          <p:cNvPr id="14" name="Text 11"/>
          <p:cNvSpPr/>
          <p:nvPr/>
        </p:nvSpPr>
        <p:spPr>
          <a:xfrm>
            <a:off x="6184821" y="4635579"/>
            <a:ext cx="1944172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 haza iránti hűség nem függhet a jövő kimenetelétől — kötelező akkor is, ha a sors bizonytalan.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02475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 romantika hősiesség-eszménye: felemelkedés vagy méltóságteljes halál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650915" y="3240286"/>
            <a:ext cx="6565106" cy="3286839"/>
          </a:xfrm>
          <a:prstGeom prst="roundRect">
            <a:avLst>
              <a:gd name="adj" fmla="val 4348"/>
            </a:avLst>
          </a:prstGeom>
          <a:solidFill>
            <a:srgbClr val="5E4CE6">
              <a:alpha val="95000"/>
            </a:srgbClr>
          </a:solidFill>
          <a:ln/>
        </p:spPr>
      </p:sp>
      <p:sp>
        <p:nvSpPr>
          <p:cNvPr id="4" name="Text 2"/>
          <p:cNvSpPr/>
          <p:nvPr/>
        </p:nvSpPr>
        <p:spPr>
          <a:xfrm>
            <a:off x="849273" y="343864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 két lehetőség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1146929" y="3972044"/>
            <a:ext cx="587073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„Vagy jőni fog, ha jőni kell, / A nagyszerű halál."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849273" y="3972044"/>
            <a:ext cx="22860" cy="317540"/>
          </a:xfrm>
          <a:prstGeom prst="rect">
            <a:avLst/>
          </a:prstGeom>
          <a:solidFill>
            <a:srgbClr val="5E4CE6"/>
          </a:solidFill>
          <a:ln/>
        </p:spPr>
      </p:sp>
      <p:sp>
        <p:nvSpPr>
          <p:cNvPr id="7" name="Text 5"/>
          <p:cNvSpPr/>
          <p:nvPr/>
        </p:nvSpPr>
        <p:spPr>
          <a:xfrm>
            <a:off x="849273" y="4512826"/>
            <a:ext cx="616839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 költő nem csügged el a bizonytalanság előtt. A pusztulás is lehet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méltóságteljes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, ha az a hazáért történik — ez a romantika egyik legjellemzőbb gondolata.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564874" y="3438644"/>
            <a:ext cx="375606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 romantika hősiességeszménye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7564874" y="3947160"/>
            <a:ext cx="627935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 romantikus irodalomban a hős nemcsak győzelmei, hanem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áldozatvállalása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révén válik naggyá. A halál itt nem vereség, hanem a legmagasabb rendű erkölcsi tett — ha a haza érdekében következik be.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7564874" y="5395913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Ez a felfogás mélyen gyökerezik a reformkori magyar szellemiségben, amikor a nemzeti önállóság kérdése élet-halál kérdésként jelent meg a közgondolkodásban.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40656"/>
            <a:ext cx="702087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Stílusjegyek és költői eszközök</a:t>
            </a:r>
            <a:endParaRPr lang="en-US" sz="39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93790" y="2457569"/>
            <a:ext cx="496133" cy="49613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3201710"/>
            <a:ext cx="339649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Megszólítások és felkiáltások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93790" y="3630930"/>
            <a:ext cx="639734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Az „oh magyar!" és hasonló megszólítások közvetlen érzelmi hatást keltenek, személyessé és sürgőssé teszik az üzenetet.</a:t>
            </a:r>
            <a:endParaRPr lang="en-US" sz="15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39144" y="2457569"/>
            <a:ext cx="496133" cy="49613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39144" y="320171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Ellentétek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7439144" y="3630930"/>
            <a:ext cx="639746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Élet–halál, dicsőség–pusztulás, felemelkedés–bukás — a drámai feszültséget fokozó kontrasztok a romantika jellemző eszközei.</a:t>
            </a:r>
            <a:endParaRPr lang="en-US" sz="15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3790" y="4662845"/>
            <a:ext cx="496133" cy="49613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93790" y="540698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Pátosz és túlzás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793790" y="5836206"/>
            <a:ext cx="6397347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 romantikára jellemző emelkedett, ünnepélyes hangvétel áthatja az egész verset — a pátosz nem üres szólam, hanem a nemzeti érzés hiteles kifejezője.</a:t>
            </a:r>
            <a:endParaRPr lang="en-US" sz="15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39144" y="4662845"/>
            <a:ext cx="496133" cy="496133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439144" y="540698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Refrénszerű ismétlés</a:t>
            </a:r>
            <a:endParaRPr lang="en-US" sz="1950" dirty="0"/>
          </a:p>
        </p:txBody>
      </p:sp>
      <p:sp>
        <p:nvSpPr>
          <p:cNvPr id="14" name="Text 8"/>
          <p:cNvSpPr/>
          <p:nvPr/>
        </p:nvSpPr>
        <p:spPr>
          <a:xfrm>
            <a:off x="7439144" y="5836206"/>
            <a:ext cx="639746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 „Hazádnak rendületlenül…" visszatérése keretbe foglalja a művet, és nyomatékosítja az erkölcsi parancsot.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53684"/>
            <a:ext cx="657844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 </a:t>
            </a:r>
            <a:pPr algn="l" indent="0" marL="0">
              <a:lnSpc>
                <a:spcPts val="4850"/>
              </a:lnSpc>
              <a:buNone/>
            </a:pPr>
            <a:r>
              <a:rPr lang="en-US" sz="3900" b="1" i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Szózat</a:t>
            </a:r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 mint közösségi vers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969776"/>
            <a:ext cx="472451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Nemzeti hitvallás — nem egyéni vallomás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3478292"/>
            <a:ext cx="695563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 </a:t>
            </a:r>
            <a:pPr algn="l" indent="0" marL="0">
              <a:lnSpc>
                <a:spcPts val="2500"/>
              </a:lnSpc>
              <a:buNone/>
            </a:pPr>
            <a:r>
              <a:rPr lang="en-US" sz="1550" i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Szózat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különlegessége, hogy nem az egyén belső érzéseit, hanem a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közösség sorsát, felelősségét és kötelességét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fogalmazza meg. Ez teszi igazi közösségi verssé, amely generációkon átívelően szólít meg minden magyart.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4927044"/>
            <a:ext cx="695563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Összehasonlítva a </a:t>
            </a:r>
            <a:pPr algn="l" indent="0" marL="0">
              <a:lnSpc>
                <a:spcPts val="2500"/>
              </a:lnSpc>
              <a:buNone/>
            </a:pPr>
            <a:r>
              <a:rPr lang="en-US" sz="1550" i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Himnusszal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: míg Kölcsey imádságos hangvételű, sorsra bízó verset írt, Vörösmarty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cselekvésre buzdít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, aktív helytállást és elköteleződést kér. A két vers együtt alkotja a magyar nemzeti identitás lírai alapját.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8241149" y="2994660"/>
            <a:ext cx="2702243" cy="1873091"/>
          </a:xfrm>
          <a:prstGeom prst="roundRect">
            <a:avLst>
              <a:gd name="adj" fmla="val 4450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8447127" y="3200638"/>
            <a:ext cx="229028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Himnusz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8447127" y="3709154"/>
            <a:ext cx="229028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Imádságos, sorsra bízó, könyörgő hangvétel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11141750" y="2994660"/>
            <a:ext cx="2702362" cy="1873091"/>
          </a:xfrm>
          <a:prstGeom prst="roundRect">
            <a:avLst>
              <a:gd name="adj" fmla="val 4450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11347728" y="3200638"/>
            <a:ext cx="22904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Szózat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11347728" y="3709154"/>
            <a:ext cx="229040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Buzdító, cselekvésre ösztönző, kötelező erejű parancs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2026-04-10T07:21:36Z</dcterms:created>
  <dcterms:modified xsi:type="dcterms:W3CDTF">2026-04-10T07:21:36Z</dcterms:modified>
</cp:coreProperties>
</file>