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8" r:id="rId9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878" y="43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01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4BCC8CA-218A-47C4-A5B7-3C2EC8DF61CF}" type="datetime1">
              <a:rPr lang="hu-HU" smtClean="0"/>
              <a:t>2026. 04. 18.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CE0D91-4262-4533-939E-892DB2D93AD0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079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hu-HU" smtClean="0"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763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8782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948F8-2B8A-56C9-8F2C-8D24C7439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B76C3B7-C2A2-F37D-2CE6-75FCFE3C9F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F292C379-6DC0-E7EE-1483-AD82EBE19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ED2D067-991E-71B0-C850-2C1575E35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5392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01ABEA-3BC7-7774-7FB8-7985CBCCB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78CE928-451C-7421-FF74-9092642940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506312F-E03D-331C-BC95-9736B58E2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7DC6D90-C89C-C591-F814-7152EBEB6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314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Téglalap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u-HU" noProof="0" dirty="0"/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F76E04D5-A98A-45B5-89F5-F8F61705ACC7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E48007-6D0D-4074-B52B-1F6FF0E06415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2499D7-895C-44F6-BDB3-47441DFA6E04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7" name="Tartalom helye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DD5A91-A12C-489F-8E36-A3F3A97BECFB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DA0B3-0E77-4D30-AB57-0D492CA8E787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C3BF19-0525-49D1-A264-485EA510347F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EACA4-5B62-42AA-8069-8A8622A64524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73BFD0-B624-4FE5-8AA9-15F4F177EC16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80FF1D-3EEE-407C-92B5-6021B9CA7C26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4946C2-A581-4D70-B194-4D396D544B5D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3" name="Kép helyőrzőj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D12D57-4ADF-46D6-9636-5A99B57CFB70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05907A94-AB7B-4A3E-A43A-5EC8C9448C62}" type="datetime1">
              <a:rPr lang="hu-HU" noProof="0" smtClean="0"/>
              <a:t>2026. 04. 18.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9756" y="609601"/>
            <a:ext cx="3384376" cy="3323456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4000" dirty="0" err="1"/>
              <a:t>Influenszerek</a:t>
            </a:r>
            <a:r>
              <a:rPr lang="hu-HU" sz="4000" dirty="0"/>
              <a:t> a </a:t>
            </a:r>
            <a:br>
              <a:rPr lang="hu-HU" sz="4000" dirty="0"/>
            </a:br>
            <a:r>
              <a:rPr lang="hu-HU" sz="4000" dirty="0"/>
              <a:t>vendéglátás-</a:t>
            </a:r>
            <a:br>
              <a:rPr lang="hu-HU" sz="4000" dirty="0"/>
            </a:br>
            <a:r>
              <a:rPr lang="hu-HU" sz="4000" dirty="0" err="1"/>
              <a:t>ban</a:t>
            </a:r>
            <a:endParaRPr lang="hu-HU" sz="40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B6F861B-A0A3-10CD-6C3B-0C9D644C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841" y="0"/>
            <a:ext cx="5248803" cy="69746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92F5DAB-2694-D4AB-D460-F5B0B9592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0657" y="0"/>
            <a:ext cx="4649755" cy="69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3"/>
          </p:nvPr>
        </p:nvSpPr>
        <p:spPr>
          <a:xfrm>
            <a:off x="1293812" y="685801"/>
            <a:ext cx="10287000" cy="5767535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hu-HU" b="1" dirty="0">
                <a:solidFill>
                  <a:srgbClr val="FF0000"/>
                </a:solidFill>
              </a:rPr>
              <a:t>1. </a:t>
            </a:r>
            <a:r>
              <a:rPr lang="hu-HU" b="1" dirty="0" err="1">
                <a:solidFill>
                  <a:srgbClr val="FF0000"/>
                </a:solidFill>
              </a:rPr>
              <a:t>Influenszer</a:t>
            </a:r>
            <a:endParaRPr lang="hu-HU" b="1" dirty="0">
              <a:solidFill>
                <a:srgbClr val="FF0000"/>
              </a:solidFill>
            </a:endParaRPr>
          </a:p>
          <a:p>
            <a:pPr>
              <a:buNone/>
            </a:pPr>
            <a:endParaRPr lang="hu-HU" b="1" dirty="0"/>
          </a:p>
          <a:p>
            <a:pPr>
              <a:buNone/>
            </a:pPr>
            <a:r>
              <a:rPr lang="hu-HU" b="1" dirty="0"/>
              <a:t>Meghatározás:</a:t>
            </a:r>
          </a:p>
          <a:p>
            <a:pPr>
              <a:buNone/>
            </a:pPr>
            <a:r>
              <a:rPr lang="hu-HU" dirty="0"/>
              <a:t>Olyan személy, aki a közösségi médiában </a:t>
            </a:r>
            <a:r>
              <a:rPr lang="hu-HU" b="1" dirty="0"/>
              <a:t>hatással van követői véleményére és döntéseire</a:t>
            </a:r>
            <a:r>
              <a:rPr lang="hu-HU" dirty="0"/>
              <a:t>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b="1" dirty="0"/>
              <a:t>Jellemzők: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sok követő (de nem csak a szám számít!)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véleményformáló szerep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rendszeres tartalomkészítés</a:t>
            </a:r>
          </a:p>
          <a:p>
            <a:pPr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3"/>
          </p:nvPr>
        </p:nvSpPr>
        <p:spPr>
          <a:xfrm>
            <a:off x="1293812" y="685801"/>
            <a:ext cx="10287000" cy="5911551"/>
          </a:xfrm>
        </p:spPr>
        <p:txBody>
          <a:bodyPr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Vendéglátásban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éttermeket, kávézókat mutat be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ételeket kóstol, értékel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„élményt ad el”, nem csak ételt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Példa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hu-H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TikTok</a:t>
            </a:r>
            <a:r>
              <a:rPr kumimoji="0" lang="hu-H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videó: „Ezt a sütit MUSZÁJ megkóstolnod!”</a:t>
            </a:r>
          </a:p>
        </p:txBody>
      </p:sp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5767536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hu-HU" b="1" dirty="0">
                <a:solidFill>
                  <a:srgbClr val="FF0000"/>
                </a:solidFill>
              </a:rPr>
              <a:t>2. </a:t>
            </a:r>
            <a:r>
              <a:rPr lang="hu-HU" b="1" dirty="0" err="1">
                <a:solidFill>
                  <a:srgbClr val="FF0000"/>
                </a:solidFill>
              </a:rPr>
              <a:t>Mikro</a:t>
            </a:r>
            <a:r>
              <a:rPr lang="hu-HU" b="1" dirty="0">
                <a:solidFill>
                  <a:srgbClr val="FF0000"/>
                </a:solidFill>
              </a:rPr>
              <a:t>- és </a:t>
            </a:r>
            <a:r>
              <a:rPr lang="hu-HU" b="1" dirty="0" err="1">
                <a:solidFill>
                  <a:srgbClr val="FF0000"/>
                </a:solidFill>
              </a:rPr>
              <a:t>makroinfluenszer</a:t>
            </a:r>
            <a:endParaRPr lang="hu-HU" b="1" dirty="0">
              <a:solidFill>
                <a:srgbClr val="FF0000"/>
              </a:solidFill>
            </a:endParaRPr>
          </a:p>
          <a:p>
            <a:pPr>
              <a:buNone/>
            </a:pPr>
            <a:endParaRPr lang="hu-HU" b="1" i="1" dirty="0"/>
          </a:p>
          <a:p>
            <a:pPr>
              <a:buNone/>
            </a:pPr>
            <a:r>
              <a:rPr lang="hu-HU" b="1" i="1" dirty="0" err="1"/>
              <a:t>Mikroinfluenszer</a:t>
            </a:r>
            <a:r>
              <a:rPr lang="hu-HU" b="1" i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kb. </a:t>
            </a:r>
            <a:r>
              <a:rPr lang="hu-HU" b="1" dirty="0"/>
              <a:t>1 000 – 100 000 követő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kisebb, de aktív közösség</a:t>
            </a:r>
          </a:p>
          <a:p>
            <a:pPr>
              <a:buNone/>
            </a:pPr>
            <a:r>
              <a:rPr lang="hu-HU" b="1" dirty="0"/>
              <a:t>Előnye: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hitelesebb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erősebb kapcsolat a követőkkel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olcsóbb</a:t>
            </a:r>
          </a:p>
          <a:p>
            <a:pPr marL="330200" lvl="1" indent="0" rtl="0">
              <a:buNone/>
            </a:pPr>
            <a:endParaRPr lang="hu-HU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1F3DC857-E25E-8B02-3BD5-23C12717A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6055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endParaRPr lang="hu-HU" b="1" i="1" dirty="0"/>
          </a:p>
          <a:p>
            <a:pPr marL="0" indent="0">
              <a:buNone/>
            </a:pPr>
            <a:r>
              <a:rPr lang="hu-HU" b="1" i="1" dirty="0" err="1"/>
              <a:t>Makroinfluenszer</a:t>
            </a:r>
            <a:r>
              <a:rPr lang="hu-HU" b="1" i="1" dirty="0"/>
              <a:t>:</a:t>
            </a:r>
          </a:p>
          <a:p>
            <a:r>
              <a:rPr lang="hu-HU" b="1" dirty="0"/>
              <a:t>100 000+ követő</a:t>
            </a:r>
            <a:endParaRPr lang="hu-HU" dirty="0"/>
          </a:p>
          <a:p>
            <a:pPr marL="0" indent="0">
              <a:buNone/>
            </a:pPr>
            <a:r>
              <a:rPr lang="hu-HU" b="1" dirty="0"/>
              <a:t>Előnye:</a:t>
            </a:r>
          </a:p>
          <a:p>
            <a:r>
              <a:rPr lang="hu-HU" dirty="0"/>
              <a:t>nagy elérés</a:t>
            </a:r>
          </a:p>
          <a:p>
            <a:r>
              <a:rPr lang="hu-HU" dirty="0"/>
              <a:t>gyors ismertség növelés</a:t>
            </a:r>
          </a:p>
          <a:p>
            <a:pPr marL="0" indent="0">
              <a:buNone/>
            </a:pPr>
            <a:r>
              <a:rPr lang="hu-HU" b="1" dirty="0"/>
              <a:t>Hátránya:</a:t>
            </a:r>
          </a:p>
          <a:p>
            <a:r>
              <a:rPr lang="hu-HU" dirty="0"/>
              <a:t>kevésbé személyes</a:t>
            </a:r>
          </a:p>
          <a:p>
            <a:r>
              <a:rPr lang="hu-HU" dirty="0"/>
              <a:t>drágább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8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D8F8B6D-7538-8FC8-19A8-97311CA99B2A}"/>
              </a:ext>
            </a:extLst>
          </p:cNvPr>
          <p:cNvSpPr txBox="1"/>
          <p:nvPr/>
        </p:nvSpPr>
        <p:spPr>
          <a:xfrm>
            <a:off x="1557908" y="1052736"/>
            <a:ext cx="7586092" cy="30469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sz="3200" b="1" dirty="0"/>
              <a:t>Vendéglátásban</a:t>
            </a:r>
          </a:p>
          <a:p>
            <a:pPr>
              <a:buNone/>
            </a:pPr>
            <a:endParaRPr lang="hu-HU" sz="3200" b="1" dirty="0"/>
          </a:p>
          <a:p>
            <a:pPr>
              <a:buNone/>
            </a:pPr>
            <a:endParaRPr lang="hu-HU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 err="1"/>
              <a:t>Mikro</a:t>
            </a:r>
            <a:r>
              <a:rPr lang="hu-HU" sz="3200" dirty="0"/>
              <a:t> → helyi cukrászda reklámozása</a:t>
            </a:r>
          </a:p>
          <a:p>
            <a:pPr>
              <a:buFont typeface="Arial" panose="020B0604020202020204" pitchFamily="34" charset="0"/>
              <a:buChar char="•"/>
            </a:pPr>
            <a:endParaRPr lang="hu-HU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hu-HU" sz="3200" dirty="0" err="1"/>
              <a:t>Makro</a:t>
            </a:r>
            <a:r>
              <a:rPr lang="hu-HU" sz="3200" dirty="0"/>
              <a:t> → országos étteremlánc kampánya</a:t>
            </a:r>
          </a:p>
        </p:txBody>
      </p:sp>
    </p:spTree>
    <p:extLst>
      <p:ext uri="{BB962C8B-B14F-4D97-AF65-F5344CB8AC3E}">
        <p14:creationId xmlns:p14="http://schemas.microsoft.com/office/powerpoint/2010/main" val="120805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293812" y="685800"/>
            <a:ext cx="6096743" cy="6055568"/>
          </a:xfrm>
        </p:spPr>
        <p:txBody>
          <a:bodyPr rtlCol="0">
            <a:normAutofit/>
          </a:bodyPr>
          <a:lstStyle/>
          <a:p>
            <a:pPr>
              <a:buNone/>
            </a:pPr>
            <a:r>
              <a:rPr lang="hu-HU" b="1" dirty="0">
                <a:solidFill>
                  <a:srgbClr val="FF0000"/>
                </a:solidFill>
              </a:rPr>
              <a:t>3. Elérés (</a:t>
            </a:r>
            <a:r>
              <a:rPr lang="hu-HU" b="1" dirty="0" err="1">
                <a:solidFill>
                  <a:srgbClr val="FF0000"/>
                </a:solidFill>
              </a:rPr>
              <a:t>Reach</a:t>
            </a:r>
            <a:r>
              <a:rPr lang="hu-HU" b="1" dirty="0">
                <a:solidFill>
                  <a:srgbClr val="FF0000"/>
                </a:solidFill>
              </a:rPr>
              <a:t>)</a:t>
            </a:r>
          </a:p>
          <a:p>
            <a:pPr>
              <a:buNone/>
            </a:pPr>
            <a:r>
              <a:rPr lang="hu-HU" b="1" dirty="0"/>
              <a:t>Meghatározás:</a:t>
            </a:r>
          </a:p>
          <a:p>
            <a:pPr>
              <a:buNone/>
            </a:pPr>
            <a:r>
              <a:rPr lang="hu-HU" dirty="0"/>
              <a:t>Azoknak az embereknek a száma, akik </a:t>
            </a:r>
            <a:r>
              <a:rPr lang="hu-HU" b="1" dirty="0"/>
              <a:t>látták a tartalmat</a:t>
            </a:r>
            <a:r>
              <a:rPr lang="hu-HU" dirty="0"/>
              <a:t>.</a:t>
            </a:r>
          </a:p>
          <a:p>
            <a:pPr>
              <a:buNone/>
            </a:pPr>
            <a:r>
              <a:rPr lang="hu-HU" b="1" dirty="0"/>
              <a:t>Fontos: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nem ugyanaz, mint a követők száma!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egy poszt elérhet több vagy kevesebb embert</a:t>
            </a:r>
          </a:p>
          <a:p>
            <a:pPr>
              <a:buNone/>
            </a:pPr>
            <a:r>
              <a:rPr lang="hu-HU" b="1" dirty="0"/>
              <a:t>Példa: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10 000 követő → poszt elérése: 6 000 fő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54405C06-E191-323B-DDF6-25A7B23A0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2564" y="1988840"/>
            <a:ext cx="4118249" cy="3384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/>
              <a:t>🍽 Vendéglátásban: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új étterem megnyitásánál fontos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minél több emberhez jusson el a hír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141D0-73E0-CAC6-524C-29159FF2D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FBFD7E-2B94-35C1-FA93-81571CA73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685800"/>
            <a:ext cx="6096743" cy="6055568"/>
          </a:xfrm>
        </p:spPr>
        <p:txBody>
          <a:bodyPr rtlCol="0">
            <a:normAutofit fontScale="92500" lnSpcReduction="20000"/>
          </a:bodyPr>
          <a:lstStyle/>
          <a:p>
            <a:pPr>
              <a:buNone/>
            </a:pPr>
            <a:r>
              <a:rPr lang="hu-HU" b="1" dirty="0">
                <a:solidFill>
                  <a:srgbClr val="FF0000"/>
                </a:solidFill>
              </a:rPr>
              <a:t>4. Hitelesség</a:t>
            </a:r>
          </a:p>
          <a:p>
            <a:pPr>
              <a:buNone/>
            </a:pPr>
            <a:r>
              <a:rPr lang="hu-HU" b="1" dirty="0"/>
              <a:t>Meghatározás:</a:t>
            </a:r>
          </a:p>
          <a:p>
            <a:pPr>
              <a:buNone/>
            </a:pPr>
            <a:r>
              <a:rPr lang="hu-HU" dirty="0"/>
              <a:t>Mennyire </a:t>
            </a:r>
            <a:r>
              <a:rPr lang="hu-HU" b="1" dirty="0"/>
              <a:t>hiszik el a követők</a:t>
            </a:r>
            <a:r>
              <a:rPr lang="hu-HU" dirty="0"/>
              <a:t>, amit az </a:t>
            </a:r>
            <a:r>
              <a:rPr lang="hu-HU" dirty="0" err="1"/>
              <a:t>influenszer</a:t>
            </a:r>
            <a:r>
              <a:rPr lang="hu-HU" dirty="0"/>
              <a:t> mond.</a:t>
            </a:r>
          </a:p>
          <a:p>
            <a:pPr>
              <a:buNone/>
            </a:pPr>
            <a:r>
              <a:rPr lang="hu-HU" b="1" dirty="0"/>
              <a:t>Mitől hiteles?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őszinte vélemény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nem túl sok reklám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saját stílus</a:t>
            </a:r>
          </a:p>
          <a:p>
            <a:pPr>
              <a:buNone/>
            </a:pPr>
            <a:r>
              <a:rPr lang="hu-HU" b="1" dirty="0"/>
              <a:t>Mi rontja?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„túl reklámszagú” posztok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minden terméket reklámoz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nem őszinte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4BA21EBA-6EFC-4EA7-FCEF-A711AC5FD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2564" y="1988840"/>
            <a:ext cx="4118249" cy="33843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b="1" dirty="0"/>
              <a:t>🍽 Vendéglátásban:</a:t>
            </a:r>
          </a:p>
          <a:p>
            <a:pPr marL="0" indent="0">
              <a:buNone/>
            </a:pPr>
            <a:r>
              <a:rPr lang="hu-HU" dirty="0"/>
              <a:t>Ha azt mondja: </a:t>
            </a:r>
          </a:p>
          <a:p>
            <a:pPr marL="0" indent="0">
              <a:buNone/>
            </a:pPr>
            <a:r>
              <a:rPr lang="hu-HU" dirty="0"/>
              <a:t>„ez a kedvenc sütim/hamburgerem”</a:t>
            </a:r>
          </a:p>
          <a:p>
            <a:pPr marL="0" indent="0">
              <a:buNone/>
            </a:pPr>
            <a:r>
              <a:rPr lang="hu-HU" dirty="0"/>
              <a:t>→ akkor az valóban annak kell tűnjön</a:t>
            </a:r>
          </a:p>
        </p:txBody>
      </p:sp>
    </p:spTree>
    <p:extLst>
      <p:ext uri="{BB962C8B-B14F-4D97-AF65-F5344CB8AC3E}">
        <p14:creationId xmlns:p14="http://schemas.microsoft.com/office/powerpoint/2010/main" val="29313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D3FCE-6DEC-90F3-7BBD-9C5E61893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>
            <a:extLst>
              <a:ext uri="{FF2B5EF4-FFF2-40B4-BE49-F238E27FC236}">
                <a16:creationId xmlns:a16="http://schemas.microsoft.com/office/drawing/2014/main" id="{589D2F95-066F-9FEE-BDD6-1205F42EE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812" y="685800"/>
            <a:ext cx="6096743" cy="6055568"/>
          </a:xfrm>
        </p:spPr>
        <p:txBody>
          <a:bodyPr rtlCol="0">
            <a:normAutofit fontScale="92500" lnSpcReduction="20000"/>
          </a:bodyPr>
          <a:lstStyle/>
          <a:p>
            <a:pPr>
              <a:buNone/>
            </a:pPr>
            <a:r>
              <a:rPr lang="hu-HU" sz="3000" b="1" dirty="0">
                <a:solidFill>
                  <a:srgbClr val="FF0000"/>
                </a:solidFill>
              </a:rPr>
              <a:t>5. </a:t>
            </a:r>
            <a:r>
              <a:rPr lang="hu-HU" sz="3000" b="1" dirty="0" err="1">
                <a:solidFill>
                  <a:srgbClr val="FF0000"/>
                </a:solidFill>
              </a:rPr>
              <a:t>Engagement</a:t>
            </a:r>
            <a:r>
              <a:rPr lang="hu-HU" sz="3000" b="1" dirty="0">
                <a:solidFill>
                  <a:srgbClr val="FF0000"/>
                </a:solidFill>
              </a:rPr>
              <a:t> (elköteleződés)</a:t>
            </a:r>
          </a:p>
          <a:p>
            <a:pPr>
              <a:buNone/>
            </a:pPr>
            <a:r>
              <a:rPr lang="hu-HU" b="1" dirty="0"/>
              <a:t>Meghatározás:</a:t>
            </a:r>
          </a:p>
          <a:p>
            <a:pPr>
              <a:buNone/>
            </a:pPr>
            <a:r>
              <a:rPr lang="hu-HU" dirty="0"/>
              <a:t>Azt mutatja meg, hogy a követők </a:t>
            </a:r>
            <a:r>
              <a:rPr lang="hu-HU" b="1" dirty="0"/>
              <a:t>mennyire aktívan reagálnak</a:t>
            </a:r>
            <a:r>
              <a:rPr lang="hu-HU" dirty="0"/>
              <a:t>.</a:t>
            </a:r>
          </a:p>
          <a:p>
            <a:pPr>
              <a:buNone/>
            </a:pPr>
            <a:r>
              <a:rPr lang="hu-HU" b="1" dirty="0"/>
              <a:t>Ide tartozik: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lájk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komment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megosztás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mentés</a:t>
            </a:r>
          </a:p>
          <a:p>
            <a:pPr>
              <a:buNone/>
            </a:pPr>
            <a:r>
              <a:rPr lang="hu-HU" b="1" dirty="0"/>
              <a:t>Egyszerűen:</a:t>
            </a:r>
          </a:p>
          <a:p>
            <a:pPr>
              <a:buNone/>
            </a:pPr>
            <a:r>
              <a:rPr lang="hu-HU" dirty="0"/>
              <a:t>Nem az számít, hányan látják, hanem hogy: </a:t>
            </a:r>
            <a:r>
              <a:rPr lang="hu-HU" b="1" dirty="0"/>
              <a:t>reagálnak-e rá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Tartalom helye 7">
            <a:extLst>
              <a:ext uri="{FF2B5EF4-FFF2-40B4-BE49-F238E27FC236}">
                <a16:creationId xmlns:a16="http://schemas.microsoft.com/office/drawing/2014/main" id="{2999597F-097A-F6AF-D390-072DE06DF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62564" y="1196752"/>
            <a:ext cx="4118249" cy="54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b="1" dirty="0"/>
              <a:t>Példa: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100 000 követő → kevés komment → alacsony </a:t>
            </a:r>
            <a:r>
              <a:rPr lang="hu-HU" dirty="0" err="1"/>
              <a:t>engagement</a:t>
            </a:r>
            <a:endParaRPr lang="hu-HU" dirty="0"/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10 000 követő → sok komment → magas </a:t>
            </a:r>
            <a:r>
              <a:rPr lang="hu-HU" dirty="0" err="1"/>
              <a:t>engagement</a:t>
            </a:r>
            <a:endParaRPr lang="hu-HU" dirty="0"/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b="1" dirty="0"/>
              <a:t>🍽 Vendéglátásban: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ha sok komment van → nagyobb esély, hogy elmennek az étterembe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erősebb hatás a döntésre</a:t>
            </a:r>
          </a:p>
        </p:txBody>
      </p:sp>
    </p:spTree>
    <p:extLst>
      <p:ext uri="{BB962C8B-B14F-4D97-AF65-F5344CB8AC3E}">
        <p14:creationId xmlns:p14="http://schemas.microsoft.com/office/powerpoint/2010/main" val="4230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rmék vagy szolgáltatás értékesítéséről szóló bemutató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290_TF03460555" id="{EC5A6E7A-1864-4973-B1CB-593F6E382DAB}" vid="{61F9EFAA-936A-4E00-9E3B-47F76F9A5A34}"/>
    </a:ext>
  </a:extLst>
</a:theme>
</file>

<file path=ppt/theme/theme2.xml><?xml version="1.0" encoding="utf-8"?>
<a:theme xmlns:a="http://schemas.openxmlformats.org/drawingml/2006/main" name="Office-tém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Termék vagy szolgáltatás értékesítéséről szóló bemutató</Template>
  <TotalTime>70</TotalTime>
  <Words>337</Words>
  <Application>Microsoft Office PowerPoint</Application>
  <PresentationFormat>Egyéni</PresentationFormat>
  <Paragraphs>93</Paragraphs>
  <Slides>8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Corbel</vt:lpstr>
      <vt:lpstr>Termék vagy szolgáltatás értékesítéséről szóló bemutató</vt:lpstr>
      <vt:lpstr>Influenszerek a  vendéglátás- 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Drégely-Turi Hedvig</dc:creator>
  <cp:lastModifiedBy>Drégely-Turi Hedvig</cp:lastModifiedBy>
  <cp:revision>4</cp:revision>
  <dcterms:created xsi:type="dcterms:W3CDTF">2026-03-23T07:15:28Z</dcterms:created>
  <dcterms:modified xsi:type="dcterms:W3CDTF">2026-04-18T11:17:37Z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