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67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58943-669D-4591-A771-1A15F7879A47}" type="datetimeFigureOut">
              <a:rPr lang="hu-HU" smtClean="0"/>
              <a:t>2026. 01. 14.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E2B9-63DC-49FE-8B9D-8FFFD65221C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88421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58943-669D-4591-A771-1A15F7879A47}" type="datetimeFigureOut">
              <a:rPr lang="hu-HU" smtClean="0"/>
              <a:t>2026. 01. 14.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E2B9-63DC-49FE-8B9D-8FFFD65221C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994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58943-669D-4591-A771-1A15F7879A47}" type="datetimeFigureOut">
              <a:rPr lang="hu-HU" smtClean="0"/>
              <a:t>2026. 01. 14.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E2B9-63DC-49FE-8B9D-8FFFD65221C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2300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58943-669D-4591-A771-1A15F7879A47}" type="datetimeFigureOut">
              <a:rPr lang="hu-HU" smtClean="0"/>
              <a:t>2026. 01. 14.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E2B9-63DC-49FE-8B9D-8FFFD65221C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34208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58943-669D-4591-A771-1A15F7879A47}" type="datetimeFigureOut">
              <a:rPr lang="hu-HU" smtClean="0"/>
              <a:t>2026. 01. 14.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E2B9-63DC-49FE-8B9D-8FFFD65221C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78252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58943-669D-4591-A771-1A15F7879A47}" type="datetimeFigureOut">
              <a:rPr lang="hu-HU" smtClean="0"/>
              <a:t>2026. 01. 14.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E2B9-63DC-49FE-8B9D-8FFFD65221C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1310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58943-669D-4591-A771-1A15F7879A47}" type="datetimeFigureOut">
              <a:rPr lang="hu-HU" smtClean="0"/>
              <a:t>2026. 01. 14.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E2B9-63DC-49FE-8B9D-8FFFD65221C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79908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58943-669D-4591-A771-1A15F7879A47}" type="datetimeFigureOut">
              <a:rPr lang="hu-HU" smtClean="0"/>
              <a:t>2026. 01. 14.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E2B9-63DC-49FE-8B9D-8FFFD65221C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82579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58943-669D-4591-A771-1A15F7879A47}" type="datetimeFigureOut">
              <a:rPr lang="hu-HU" smtClean="0"/>
              <a:t>2026. 01. 14.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E2B9-63DC-49FE-8B9D-8FFFD65221C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5746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58943-669D-4591-A771-1A15F7879A47}" type="datetimeFigureOut">
              <a:rPr lang="hu-HU" smtClean="0"/>
              <a:t>2026. 01. 14.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E2B9-63DC-49FE-8B9D-8FFFD65221C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7476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58943-669D-4591-A771-1A15F7879A47}" type="datetimeFigureOut">
              <a:rPr lang="hu-HU" smtClean="0"/>
              <a:t>2026. 01. 14.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5E2B9-63DC-49FE-8B9D-8FFFD65221C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06633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40000"/>
                <a:lumOff val="6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58943-669D-4591-A771-1A15F7879A47}" type="datetimeFigureOut">
              <a:rPr lang="hu-HU" smtClean="0"/>
              <a:t>2026. 01. 14.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5E2B9-63DC-49FE-8B9D-8FFFD65221C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3782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HUNGARIKUMOK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Készítette: Csiszárné Szakály Edit</a:t>
            </a:r>
          </a:p>
          <a:p>
            <a:r>
              <a:rPr lang="hu-HU" dirty="0" smtClean="0"/>
              <a:t>2026. január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1197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581564"/>
            <a:ext cx="10515600" cy="559003"/>
          </a:xfrm>
        </p:spPr>
        <p:txBody>
          <a:bodyPr>
            <a:normAutofit fontScale="90000"/>
          </a:bodyPr>
          <a:lstStyle/>
          <a:p>
            <a:pPr algn="ctr"/>
            <a:r>
              <a:rPr lang="hu-HU" sz="3600" dirty="0" smtClean="0"/>
              <a:t>Ipari és műszaki megoldások</a:t>
            </a:r>
            <a:r>
              <a:rPr lang="hu-HU" b="1" dirty="0" smtClean="0"/>
              <a:t/>
            </a:r>
            <a:br>
              <a:rPr lang="hu-HU" b="1" dirty="0" smtClean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8885" y="5642043"/>
            <a:ext cx="12033115" cy="6108970"/>
          </a:xfrm>
        </p:spPr>
        <p:txBody>
          <a:bodyPr/>
          <a:lstStyle/>
          <a:p>
            <a:pPr marL="0" indent="0">
              <a:buNone/>
            </a:pPr>
            <a:r>
              <a:rPr lang="hu-HU" dirty="0" smtClean="0"/>
              <a:t>Zsolnay porcelán és kerámia     Neumann János                            Kocsi</a:t>
            </a:r>
          </a:p>
          <a:p>
            <a:pPr marL="0" indent="0">
              <a:buNone/>
            </a:pPr>
            <a:r>
              <a:rPr lang="hu-HU" dirty="0"/>
              <a:t> </a:t>
            </a:r>
            <a:r>
              <a:rPr lang="hu-HU" dirty="0" smtClean="0"/>
              <a:t>                                                    (informatika, számítógép)                 </a:t>
            </a:r>
            <a:endParaRPr lang="hu-HU" dirty="0"/>
          </a:p>
        </p:txBody>
      </p:sp>
      <p:pic>
        <p:nvPicPr>
          <p:cNvPr id="7170" name="Picture 2" descr="https://www.hungarikum.hu/sites/default/files/styles/medium/public/IMG_8548.jpg?itok=ucbhSX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82" y="2320959"/>
            <a:ext cx="3558165" cy="237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www.hungarikum.hu/sites/default/files/styles/medium/public/kocsi2.jpg?itok=vKh_iMF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870" y="2392700"/>
            <a:ext cx="4025930" cy="230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Az 1940-es évekb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749" y="1612359"/>
            <a:ext cx="2381250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60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284"/>
          </a:xfrm>
        </p:spPr>
        <p:txBody>
          <a:bodyPr>
            <a:normAutofit fontScale="90000"/>
          </a:bodyPr>
          <a:lstStyle/>
          <a:p>
            <a:pPr algn="ctr"/>
            <a:r>
              <a:rPr lang="hu-HU" sz="3600" b="1" dirty="0" smtClean="0"/>
              <a:t>Kulturális örökség</a:t>
            </a:r>
            <a:r>
              <a:rPr lang="hu-HU" b="1" dirty="0" smtClean="0"/>
              <a:t/>
            </a:r>
            <a:br>
              <a:rPr lang="hu-HU" b="1" dirty="0" smtClean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5758773"/>
            <a:ext cx="12192000" cy="1128409"/>
          </a:xfrm>
        </p:spPr>
        <p:txBody>
          <a:bodyPr/>
          <a:lstStyle/>
          <a:p>
            <a:pPr marL="0" indent="0">
              <a:buNone/>
            </a:pPr>
            <a:r>
              <a:rPr lang="hu-HU" dirty="0" smtClean="0"/>
              <a:t>  Déli harangszó                       Hollóházi porcelán              Magyar cifraszűr</a:t>
            </a:r>
          </a:p>
          <a:p>
            <a:pPr marL="0" indent="0">
              <a:buNone/>
            </a:pPr>
            <a:r>
              <a:rPr lang="hu-HU" dirty="0" smtClean="0"/>
              <a:t>  Székelykapu                         Kalocsai népművészet          Magyar népmesék</a:t>
            </a:r>
            <a:endParaRPr lang="hu-HU" dirty="0"/>
          </a:p>
        </p:txBody>
      </p:sp>
      <p:pic>
        <p:nvPicPr>
          <p:cNvPr id="8194" name="Picture 2" descr="https://www.hungarikum.hu/sites/default/files/styles/medium/public/eml%C3%A9kharang_Vatik%C3%A1n_Visy%20Zsolt.jpg?itok=h6_xBaZ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07" y="865762"/>
            <a:ext cx="3229652" cy="220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www.hungarikum.hu/sites/default/files/styles/medium/public/Sz%C3%A9kelykapu_Feny%C3%A9d.jpg?itok=VoXJDST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07" y="3216844"/>
            <a:ext cx="3229652" cy="239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www.hungarikum.hu/sites/default/files/styles/medium/public/Hollohazi-porcelan-hungarikum%20%284%29.jpg?itok=7ob6zvx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809" y="865760"/>
            <a:ext cx="3295563" cy="220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www.hungarikum.hu/sites/default/files/styles/medium/public/kalocsanepmuv.png?itok=BbZXnDb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103" y="3312553"/>
            <a:ext cx="3317269" cy="220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s://www.hungarikum.hu/sites/default/files/styles/medium/public/DSC_6243_00001_01.jpg?itok=6nvSip7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222" y="865761"/>
            <a:ext cx="3008990" cy="220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s://www.hungarikum.hu/sites/default/files/styles/medium/public/N%C3%A9pmese.jpg?itok=fdGZg70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222" y="3326810"/>
            <a:ext cx="3008990" cy="225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4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78458"/>
          </a:xfrm>
        </p:spPr>
        <p:txBody>
          <a:bodyPr>
            <a:normAutofit/>
          </a:bodyPr>
          <a:lstStyle/>
          <a:p>
            <a:pPr algn="ctr"/>
            <a:r>
              <a:rPr lang="hu-HU" sz="3200" dirty="0" smtClean="0"/>
              <a:t>Sport</a:t>
            </a:r>
            <a:endParaRPr lang="hu-HU" sz="32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7004" y="5077838"/>
            <a:ext cx="11965022" cy="1653702"/>
          </a:xfrm>
        </p:spPr>
        <p:txBody>
          <a:bodyPr/>
          <a:lstStyle/>
          <a:p>
            <a:pPr marL="0" indent="0">
              <a:buNone/>
            </a:pPr>
            <a:r>
              <a:rPr lang="hu-HU" sz="2400" dirty="0" smtClean="0"/>
              <a:t>Puskás Ferenc                                                                                                          Darnyi Tamás</a:t>
            </a:r>
          </a:p>
          <a:p>
            <a:pPr marL="0" indent="0">
              <a:buNone/>
            </a:pPr>
            <a:r>
              <a:rPr lang="hu-HU" sz="2400" dirty="0" smtClean="0"/>
              <a:t>Magyar válogatott labdarúgó,                    Szablyavívás                                              úszó                               </a:t>
            </a:r>
          </a:p>
          <a:p>
            <a:pPr marL="0" indent="0">
              <a:buNone/>
            </a:pPr>
            <a:r>
              <a:rPr lang="hu-HU" sz="2400" dirty="0" smtClean="0"/>
              <a:t>Olimpiai bajnok                                                                                                       Olimpiai bajnok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9218" name="Picture 2" descr="https://www.hungarikum.hu/sites/default/files/styles/medium/public/honve%CC%81dmezben.gif?itok=c-Subhq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39" y="1685704"/>
            <a:ext cx="1945532" cy="310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www.hungarikum.hu/sites/default/files/styles/medium/public/be%C3%A1ll%C3%ADtott%20k%C3%A9p%2001.jpg?itok=UWkkQTX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675" y="1683527"/>
            <a:ext cx="5506650" cy="310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3716" y="1754248"/>
            <a:ext cx="3178310" cy="317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7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0364"/>
          </a:xfrm>
        </p:spPr>
        <p:txBody>
          <a:bodyPr>
            <a:normAutofit/>
          </a:bodyPr>
          <a:lstStyle/>
          <a:p>
            <a:pPr algn="ctr"/>
            <a:r>
              <a:rPr lang="hu-HU" sz="2800" dirty="0" smtClean="0"/>
              <a:t>Természeti környezet</a:t>
            </a: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5680952"/>
            <a:ext cx="12192000" cy="1177047"/>
          </a:xfrm>
        </p:spPr>
        <p:txBody>
          <a:bodyPr/>
          <a:lstStyle/>
          <a:p>
            <a:pPr marL="0" indent="0">
              <a:buNone/>
            </a:pPr>
            <a:r>
              <a:rPr lang="hu-HU" dirty="0" smtClean="0"/>
              <a:t>Aggteleki- és Szlovák Karszt   Kaptárkövek és Bükkaljai            Tiszavirágzás</a:t>
            </a:r>
          </a:p>
          <a:p>
            <a:pPr marL="0" indent="0">
              <a:buNone/>
            </a:pPr>
            <a:r>
              <a:rPr lang="hu-HU" dirty="0"/>
              <a:t> </a:t>
            </a:r>
            <a:r>
              <a:rPr lang="hu-HU" dirty="0" smtClean="0"/>
              <a:t>                                                                 kőkultúra</a:t>
            </a:r>
            <a:endParaRPr lang="hu-HU" dirty="0"/>
          </a:p>
        </p:txBody>
      </p:sp>
      <p:pic>
        <p:nvPicPr>
          <p:cNvPr id="10242" name="Picture 2" descr="https://www.hungarikum.hu/sites/default/files/styles/medium/public/f%C5%91k%C3%A9p%20Aggteleki-k.%20Fot%C3%B3%20Vir%C3%B3k%20Viktor.JPG?itok=exDCcMv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3390"/>
            <a:ext cx="3973111" cy="263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www.hungarikum.hu/sites/default/files/styles/medium/public/f%C5%91k%C3%A9p%20%281%29.JPG?itok=eYsJR3B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079" y="2003390"/>
            <a:ext cx="3946087" cy="263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www.hungarikum.hu/sites/default/files/styles/medium/public/Fot%C3%B3_Poty%C3%B3_Imre_Var%C3%A1zslatos%20Magyarorsz%C3%A1g_Hullamlovas_duna-ipoly-nemzeti-park.jpg?itok=yTBa2Om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135" y="2003390"/>
            <a:ext cx="4028293" cy="263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87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30030" y="374854"/>
            <a:ext cx="10515600" cy="685462"/>
          </a:xfrm>
        </p:spPr>
        <p:txBody>
          <a:bodyPr>
            <a:noAutofit/>
          </a:bodyPr>
          <a:lstStyle/>
          <a:p>
            <a:pPr algn="ctr"/>
            <a:r>
              <a:rPr lang="hu-HU" sz="3200" dirty="0" smtClean="0"/>
              <a:t>Turizmus és Vendéglátás</a:t>
            </a:r>
            <a:r>
              <a:rPr lang="hu-HU" sz="2800" dirty="0" smtClean="0"/>
              <a:t/>
            </a:r>
            <a:br>
              <a:rPr lang="hu-HU" sz="2800" dirty="0" smtClean="0"/>
            </a:b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5204298"/>
            <a:ext cx="12072026" cy="1653702"/>
          </a:xfrm>
        </p:spPr>
        <p:txBody>
          <a:bodyPr/>
          <a:lstStyle/>
          <a:p>
            <a:pPr marL="0" indent="0">
              <a:buNone/>
            </a:pPr>
            <a:r>
              <a:rPr lang="hu-HU" dirty="0" smtClean="0"/>
              <a:t>      Bajai halászlé                        Gulyásleves                       Tiszai halászlé</a:t>
            </a:r>
            <a:endParaRPr lang="hu-HU" dirty="0"/>
          </a:p>
        </p:txBody>
      </p:sp>
      <p:pic>
        <p:nvPicPr>
          <p:cNvPr id="11266" name="Picture 2" descr="https://www.hungarikum.hu/sites/default/files/styles/medium/public/halaszle.png?itok=ftQP_Gx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52" y="921329"/>
            <a:ext cx="2665448" cy="401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www.hungarikum.hu/sites/default/files/styles/medium/public/Magyar-gulyasleves-hungarikum%20%283%29.jpg?itok=FFtOwz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932" y="1536970"/>
            <a:ext cx="3888642" cy="259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www.hungarikum.hu/sites/default/files/styles/medium/public/K%C3%A9p19.jpg?itok=JTZ1Zgl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107" y="2247090"/>
            <a:ext cx="4609919" cy="259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5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8867" y="800100"/>
            <a:ext cx="10515600" cy="500637"/>
          </a:xfrm>
        </p:spPr>
        <p:txBody>
          <a:bodyPr>
            <a:normAutofit fontScale="90000"/>
          </a:bodyPr>
          <a:lstStyle/>
          <a:p>
            <a:pPr algn="ctr"/>
            <a:r>
              <a:rPr lang="hu-HU" sz="3600" dirty="0"/>
              <a:t>Turizmus és Vendéglátás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36187" y="4941650"/>
            <a:ext cx="11877473" cy="1916349"/>
          </a:xfrm>
        </p:spPr>
        <p:txBody>
          <a:bodyPr/>
          <a:lstStyle/>
          <a:p>
            <a:pPr marL="0" indent="0">
              <a:buNone/>
            </a:pPr>
            <a:r>
              <a:rPr lang="hu-HU" dirty="0" smtClean="0"/>
              <a:t>              Karcagi birkapörkölt                            Nádfedeles csárda</a:t>
            </a:r>
            <a:endParaRPr lang="hu-HU" dirty="0"/>
          </a:p>
        </p:txBody>
      </p:sp>
      <p:pic>
        <p:nvPicPr>
          <p:cNvPr id="12290" name="Picture 2" descr="https://www.hungarikum.hu/sites/default/files/styles/medium/public/karcagibirkaporkolt.png?itok=F-ieNxc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60199"/>
            <a:ext cx="4163667" cy="276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831" y="1760199"/>
            <a:ext cx="4152294" cy="276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10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88186"/>
          </a:xfrm>
        </p:spPr>
        <p:txBody>
          <a:bodyPr>
            <a:normAutofit/>
          </a:bodyPr>
          <a:lstStyle/>
          <a:p>
            <a:r>
              <a:rPr lang="hu-HU" sz="3200" dirty="0"/>
              <a:t>Turizmus és Vendéglátás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7821" y="5400131"/>
            <a:ext cx="12114179" cy="1380048"/>
          </a:xfrm>
        </p:spPr>
        <p:txBody>
          <a:bodyPr/>
          <a:lstStyle/>
          <a:p>
            <a:pPr marL="0" indent="0">
              <a:buNone/>
            </a:pPr>
            <a:r>
              <a:rPr lang="hu-HU" dirty="0" smtClean="0"/>
              <a:t>         Pozsonyi kifli                              Dobos Torta                              Lángos</a:t>
            </a:r>
            <a:endParaRPr lang="hu-HU" dirty="0"/>
          </a:p>
        </p:txBody>
      </p:sp>
      <p:pic>
        <p:nvPicPr>
          <p:cNvPr id="13314" name="Picture 2" descr="https://www.hungarikum.hu/sites/default/files/styles/medium/public/_MG_8426.JPG?itok=S5Qss2e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90" y="2489224"/>
            <a:ext cx="3564887" cy="238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www.hungarikum.hu/sites/default/files/styles/medium/public/Dobostorta.jpg?itok=8L_4R49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464" y="1985725"/>
            <a:ext cx="3614056" cy="238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www.hungarikum.hu/sites/default/files/styles/medium/public/L%C3%A1ngos_2.jpg?itok=RGxYTGQ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175" y="610731"/>
            <a:ext cx="2851893" cy="375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73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38" y="360940"/>
            <a:ext cx="3883489" cy="749873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3538" y="1371698"/>
            <a:ext cx="11918214" cy="95857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-1" y="5564221"/>
            <a:ext cx="12081753" cy="1225685"/>
          </a:xfrm>
        </p:spPr>
        <p:txBody>
          <a:bodyPr/>
          <a:lstStyle/>
          <a:p>
            <a:pPr marL="0" indent="0">
              <a:buNone/>
            </a:pPr>
            <a:r>
              <a:rPr lang="hu-HU" b="1" dirty="0" smtClean="0"/>
              <a:t>Gundel Károly gasztronómiai és vendéglátóipari öröksége </a:t>
            </a:r>
          </a:p>
          <a:p>
            <a:pPr marL="0" indent="0">
              <a:buNone/>
            </a:pPr>
            <a:r>
              <a:rPr lang="hu-HU" b="1" dirty="0" smtClean="0"/>
              <a:t>és a Gundel étterem                                                                            Gundel palacsinta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14338" name="Picture 2" descr="https://www.hungarikum.hu/sites/default/files/styles/medium/public/ZX_10765.jpg?itok=o3q4Iuk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46" y="2859849"/>
            <a:ext cx="2966226" cy="198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www.hungarikum.hu/sites/default/files/styles/medium/public/ZX_17565-2.jpg?itok=PALKOGk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495" y="1200951"/>
            <a:ext cx="2440967" cy="365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538" y="1385266"/>
            <a:ext cx="2546924" cy="344428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2908" y="1382582"/>
            <a:ext cx="3170192" cy="210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9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2402731"/>
            <a:ext cx="10515600" cy="37742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4000" dirty="0" smtClean="0"/>
              <a:t>Köszönöm a figyelmet!</a:t>
            </a:r>
            <a:endParaRPr lang="hu-HU" sz="4000" dirty="0"/>
          </a:p>
        </p:txBody>
      </p:sp>
    </p:spTree>
    <p:extLst>
      <p:ext uri="{BB962C8B-B14F-4D97-AF65-F5344CB8AC3E}">
        <p14:creationId xmlns:p14="http://schemas.microsoft.com/office/powerpoint/2010/main" val="181178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542489" y="754232"/>
            <a:ext cx="5533417" cy="1325563"/>
          </a:xfrm>
        </p:spPr>
        <p:txBody>
          <a:bodyPr/>
          <a:lstStyle/>
          <a:p>
            <a:r>
              <a:rPr lang="hu-HU" dirty="0" smtClean="0"/>
              <a:t>Hungarikumok fogalma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2743199"/>
            <a:ext cx="11117094" cy="3433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 smtClean="0"/>
              <a:t>A "hungarikum" a magyarság csúcsteljesítményét jelölő </a:t>
            </a:r>
            <a:r>
              <a:rPr lang="hu-HU" dirty="0" smtClean="0">
                <a:solidFill>
                  <a:schemeClr val="accent1"/>
                </a:solidFill>
              </a:rPr>
              <a:t>gyűjtőfogalom</a:t>
            </a:r>
            <a:r>
              <a:rPr lang="hu-HU" dirty="0" smtClean="0"/>
              <a:t>, </a:t>
            </a:r>
          </a:p>
          <a:p>
            <a:pPr marL="0" indent="0">
              <a:buNone/>
            </a:pPr>
            <a:r>
              <a:rPr lang="hu-HU" dirty="0" smtClean="0"/>
              <a:t>amely olyan megkülönböztetésre, kiemelésre méltó </a:t>
            </a:r>
            <a:r>
              <a:rPr lang="hu-HU" dirty="0" smtClean="0">
                <a:solidFill>
                  <a:schemeClr val="accent1"/>
                </a:solidFill>
              </a:rPr>
              <a:t>értéket</a:t>
            </a:r>
            <a:r>
              <a:rPr lang="hu-HU" dirty="0" smtClean="0"/>
              <a:t> jelez, </a:t>
            </a:r>
          </a:p>
          <a:p>
            <a:pPr marL="0" indent="0">
              <a:buNone/>
            </a:pPr>
            <a:r>
              <a:rPr lang="hu-HU" dirty="0" smtClean="0"/>
              <a:t>amely a magyarságra jellemző </a:t>
            </a:r>
            <a:r>
              <a:rPr lang="hu-HU" dirty="0" smtClean="0">
                <a:solidFill>
                  <a:schemeClr val="accent1"/>
                </a:solidFill>
              </a:rPr>
              <a:t>tulajdonság, egyediség, különlegesség és minőség.</a:t>
            </a:r>
            <a:endParaRPr lang="hu-H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12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Hungarikumok csoportjai: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190672" y="1825625"/>
            <a:ext cx="5291847" cy="4351338"/>
          </a:xfrm>
        </p:spPr>
        <p:txBody>
          <a:bodyPr/>
          <a:lstStyle/>
          <a:p>
            <a:r>
              <a:rPr lang="hu-HU" dirty="0" smtClean="0"/>
              <a:t>Agrár- és élelmiszergazdaság</a:t>
            </a:r>
          </a:p>
          <a:p>
            <a:r>
              <a:rPr lang="hu-HU" dirty="0" smtClean="0"/>
              <a:t>Egészség és életmód</a:t>
            </a:r>
          </a:p>
          <a:p>
            <a:r>
              <a:rPr lang="hu-HU" dirty="0" smtClean="0"/>
              <a:t>Épített környezet</a:t>
            </a:r>
          </a:p>
          <a:p>
            <a:r>
              <a:rPr lang="hu-HU" dirty="0" smtClean="0"/>
              <a:t>Ipari és műszaki megoldások</a:t>
            </a:r>
          </a:p>
          <a:p>
            <a:r>
              <a:rPr lang="hu-HU" dirty="0" smtClean="0"/>
              <a:t>Kulturális örökség, hagyományok</a:t>
            </a:r>
          </a:p>
          <a:p>
            <a:r>
              <a:rPr lang="hu-HU" dirty="0" smtClean="0"/>
              <a:t>Sport</a:t>
            </a:r>
          </a:p>
          <a:p>
            <a:r>
              <a:rPr lang="hu-HU" dirty="0" smtClean="0"/>
              <a:t>Természeti környezet</a:t>
            </a:r>
          </a:p>
          <a:p>
            <a:r>
              <a:rPr lang="hu-HU" dirty="0" smtClean="0"/>
              <a:t>Turizmus és vendéglátás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4066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93357" cy="1325563"/>
          </a:xfrm>
        </p:spPr>
        <p:txBody>
          <a:bodyPr>
            <a:normAutofit fontScale="90000"/>
          </a:bodyPr>
          <a:lstStyle/>
          <a:p>
            <a:r>
              <a:rPr lang="hu-HU" sz="3100" dirty="0" smtClean="0"/>
              <a:t>Agrár- és élelmiszergazdaság: élelmiszerek; borászat; állat- és növényfajták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pic>
        <p:nvPicPr>
          <p:cNvPr id="1026" name="Picture 2" descr="https://www.hungarikum.hu/sites/default/files/kamilla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42" y="1351071"/>
            <a:ext cx="3635508" cy="242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8622802" y="1249345"/>
            <a:ext cx="348250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NÖVÉNY FAJTÁK:</a:t>
            </a:r>
          </a:p>
          <a:p>
            <a:endParaRPr lang="hu-HU" dirty="0" smtClean="0"/>
          </a:p>
          <a:p>
            <a:r>
              <a:rPr lang="hu-HU" sz="2000" dirty="0" smtClean="0"/>
              <a:t>Alföldi kamillavirágzat</a:t>
            </a:r>
          </a:p>
          <a:p>
            <a:r>
              <a:rPr lang="hu-HU" sz="2000" dirty="0" smtClean="0"/>
              <a:t>Magyar akác</a:t>
            </a:r>
          </a:p>
          <a:p>
            <a:r>
              <a:rPr lang="hu-HU" sz="2000" dirty="0" smtClean="0"/>
              <a:t>Szentesi paprika</a:t>
            </a:r>
          </a:p>
          <a:p>
            <a:r>
              <a:rPr lang="hu-HU" sz="2000" dirty="0" smtClean="0"/>
              <a:t>Szegedi fűszerpaprika</a:t>
            </a:r>
          </a:p>
          <a:p>
            <a:r>
              <a:rPr lang="hu-HU" sz="2000" dirty="0" smtClean="0"/>
              <a:t>Makói hagyma</a:t>
            </a:r>
          </a:p>
          <a:p>
            <a:endParaRPr lang="hu-HU" dirty="0"/>
          </a:p>
        </p:txBody>
      </p:sp>
      <p:pic>
        <p:nvPicPr>
          <p:cNvPr id="1028" name="Picture 4" descr="https://www.hungarikum.hu/sites/default/files/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42" y="4101999"/>
            <a:ext cx="3624715" cy="241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hungarikum.hu/sites/default/files/Szentesi%20paprika%20term%C3%A9kk%C3%A9pek%2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5070" y="-35300623"/>
            <a:ext cx="32166780" cy="2028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www.hungarikum.hu/sites/default/files/styles/medium/public/21._Paprikaf%2B-z%2B%C4%99s_Szeged-Als%2B-v%2B%C3%ADroson%2C_Tasn%2B%C3%ADdi_J%20%2B-zsef_fot%2B-ja%2C_1960.jpg?itok=-wE-Utw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468" y="4116110"/>
            <a:ext cx="3201893" cy="240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www.hungarikum.hu/sites/default/files/styles/medium/public/Szentesi%20paprika%20term%C3%A9kk%C3%A9pek%201.jpg?itok=y0xb6rc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997" y="1351071"/>
            <a:ext cx="3698330" cy="233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www.hungarikum.hu/sites/default/files/styles/medium/public/03_Hagyma_T%2B-th%20Ferenc.jpg?itok=C--UFT3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326" y="4116110"/>
            <a:ext cx="3631939" cy="252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78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10854447" cy="636824"/>
          </a:xfrm>
        </p:spPr>
        <p:txBody>
          <a:bodyPr>
            <a:normAutofit fontScale="90000"/>
          </a:bodyPr>
          <a:lstStyle/>
          <a:p>
            <a:r>
              <a:rPr lang="hu-HU" sz="3100" dirty="0"/>
              <a:t>Agrár- és élelmiszergazdaság: élelmiszerek; borászat; állat- és növényfajták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8433880" y="1245140"/>
            <a:ext cx="284047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ÁLLAT FAJTÁK:</a:t>
            </a:r>
          </a:p>
          <a:p>
            <a:endParaRPr lang="hu-HU" dirty="0" smtClean="0"/>
          </a:p>
          <a:p>
            <a:r>
              <a:rPr lang="hu-HU" sz="2000" dirty="0" smtClean="0"/>
              <a:t>Magyar szürke szarvasmarha</a:t>
            </a:r>
          </a:p>
          <a:p>
            <a:r>
              <a:rPr lang="hu-HU" sz="2000" dirty="0" smtClean="0"/>
              <a:t>Puli kutya</a:t>
            </a:r>
          </a:p>
          <a:p>
            <a:r>
              <a:rPr lang="hu-HU" sz="2000" dirty="0" smtClean="0"/>
              <a:t>Racka juh</a:t>
            </a:r>
          </a:p>
          <a:p>
            <a:r>
              <a:rPr lang="hu-HU" sz="2000" dirty="0" smtClean="0"/>
              <a:t>Mangalica sertés</a:t>
            </a:r>
          </a:p>
          <a:p>
            <a:endParaRPr lang="hu-HU" sz="1600" dirty="0"/>
          </a:p>
        </p:txBody>
      </p:sp>
      <p:pic>
        <p:nvPicPr>
          <p:cNvPr id="2050" name="Picture 2" descr="https://www.hungarikum.hu/sites/default/files/styles/medium/public/szurkemarha.png?itok=DJEGed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29" y="1318472"/>
            <a:ext cx="3515294" cy="234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hungarikum.hu/sites/default/files/styles/medium/public/K%C3%A9p10.png?itok=r-f_xe7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102" y="1318472"/>
            <a:ext cx="3131806" cy="234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274" y="4223005"/>
            <a:ext cx="3509709" cy="233555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8634" y="4223005"/>
            <a:ext cx="5006935" cy="233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5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883630" cy="743828"/>
          </a:xfrm>
        </p:spPr>
        <p:txBody>
          <a:bodyPr>
            <a:normAutofit/>
          </a:bodyPr>
          <a:lstStyle/>
          <a:p>
            <a:r>
              <a:rPr lang="hu-HU" sz="2800" dirty="0"/>
              <a:t>Agrár- és élelmiszergazdaság: élelmiszerek; borászat; állat- és növényfajták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7773315" y="1108954"/>
            <a:ext cx="339444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/>
              <a:t>BORÁSZAT:</a:t>
            </a:r>
          </a:p>
          <a:p>
            <a:r>
              <a:rPr lang="hu-HU" dirty="0" smtClean="0"/>
              <a:t>Egri bikavér</a:t>
            </a:r>
          </a:p>
          <a:p>
            <a:r>
              <a:rPr lang="hu-HU" dirty="0" smtClean="0"/>
              <a:t>Badacsonyi kéknyelű</a:t>
            </a:r>
          </a:p>
          <a:p>
            <a:r>
              <a:rPr lang="hu-HU" dirty="0" smtClean="0"/>
              <a:t>Tokaji aszú</a:t>
            </a:r>
          </a:p>
          <a:p>
            <a:r>
              <a:rPr lang="hu-HU" dirty="0" smtClean="0"/>
              <a:t>Pálinka</a:t>
            </a:r>
          </a:p>
          <a:p>
            <a:r>
              <a:rPr lang="hu-HU" dirty="0" smtClean="0"/>
              <a:t>Unicum</a:t>
            </a:r>
          </a:p>
          <a:p>
            <a:r>
              <a:rPr lang="hu-HU" dirty="0" smtClean="0"/>
              <a:t>Törley pezsgő</a:t>
            </a:r>
          </a:p>
          <a:p>
            <a:endParaRPr lang="hu-HU" dirty="0" smtClean="0"/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3074" name="Picture 2" descr="https://www.hungarikum.hu/sites/default/files/styles/medium/public/K%C3%A9p2.jpg?itok=4du6Q5I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52" y="1253854"/>
            <a:ext cx="3730625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hungarikum.hu/sites/default/files/styles/medium/public/badacsonyifurt.JPG?itok=dAKiKgV-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111" y="1253854"/>
            <a:ext cx="3025370" cy="226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www.hungarikum.hu/sites/default/files/styles/medium/public/aszu.png?itok=fNuvBCw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52" y="3968379"/>
            <a:ext cx="3738581" cy="248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9447" y="4002054"/>
            <a:ext cx="4001136" cy="2481060"/>
          </a:xfrm>
          <a:prstGeom prst="rect">
            <a:avLst/>
          </a:prstGeom>
        </p:spPr>
      </p:pic>
      <p:pic>
        <p:nvPicPr>
          <p:cNvPr id="3080" name="Picture 8" descr="https://www.hungarikum.hu/sites/default/files/styles/medium/public/unikum.png?itok=49sXFx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168" y="2122293"/>
            <a:ext cx="2660422" cy="205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www.hungarikum.hu/sites/default/files/styles/medium/public/DSC_2597.jpg?itok=c0L6DVL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127" y="4504558"/>
            <a:ext cx="2910706" cy="194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68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967655" cy="749873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8956565" y="962485"/>
            <a:ext cx="2675106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/>
              <a:t>ÉLELMISZEREK:</a:t>
            </a:r>
          </a:p>
          <a:p>
            <a:endParaRPr lang="hu-HU" sz="2000" b="1" dirty="0" smtClean="0"/>
          </a:p>
          <a:p>
            <a:r>
              <a:rPr lang="hu-HU" dirty="0" smtClean="0"/>
              <a:t>Herz téliszalámi</a:t>
            </a:r>
          </a:p>
          <a:p>
            <a:r>
              <a:rPr lang="hu-HU" dirty="0" smtClean="0"/>
              <a:t>Csabai kolbászok</a:t>
            </a:r>
          </a:p>
          <a:p>
            <a:r>
              <a:rPr lang="hu-HU" dirty="0" smtClean="0"/>
              <a:t>Gyulai kolbászok</a:t>
            </a:r>
          </a:p>
          <a:p>
            <a:r>
              <a:rPr lang="hu-HU" dirty="0" smtClean="0"/>
              <a:t>Piros Arany és Erős Pista</a:t>
            </a:r>
          </a:p>
          <a:p>
            <a:r>
              <a:rPr lang="hu-HU" dirty="0" smtClean="0"/>
              <a:t>Hízott libamáj</a:t>
            </a:r>
          </a:p>
          <a:p>
            <a:r>
              <a:rPr lang="hu-HU" dirty="0" smtClean="0"/>
              <a:t>Kürtős kalács</a:t>
            </a:r>
          </a:p>
          <a:p>
            <a:r>
              <a:rPr lang="hu-HU" dirty="0" smtClean="0"/>
              <a:t>Szaloncukor</a:t>
            </a:r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4098" name="Picture 2" descr="https://www.hungarikum.hu/sites/default/files/styles/medium/public/f%C5%91k%C3%A9p%20hercz.jpg?itok=GBM4-Og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86" y="1539859"/>
            <a:ext cx="2719245" cy="153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www.hungarikum.hu/sites/default/files/styles/medium/public/14-oldal%20s.jpg?itok=NEbQYM4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216" y="2093204"/>
            <a:ext cx="2059425" cy="165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www.hungarikum.hu/sites/default/files/styles/medium/public/04_Gyulai_kolbasz_fatal_paradicsom_CMYK_32x21cm%20m%C3%A1solata.jpg?itok=wL_zvAJ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608" y="1539859"/>
            <a:ext cx="2674086" cy="175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www.hungarikum.hu/sites/default/files/styles/medium/public/libamaj.png?itok=xIpUAH_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512" y="4397089"/>
            <a:ext cx="2696811" cy="1789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www.hungarikum.hu/sites/default/files/styles/medium/public/kurtoskalacs1.jpg?itok=Cv6iSsk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608" y="3606727"/>
            <a:ext cx="2707795" cy="180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www.hungarikum.hu/sites/default/files/styles/medium/public/erospista-pirosarany-hungarikum-foto1.jpg?itok=UCnhvsi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86" y="3509450"/>
            <a:ext cx="2670872" cy="178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www.hungarikum.hu/sites/default/files/styles/medium/public/AdobeStock_465400116.jpeg?itok=n-O_xMwx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155" y="4349295"/>
            <a:ext cx="2881020" cy="192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05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5190"/>
          </a:xfrm>
        </p:spPr>
        <p:txBody>
          <a:bodyPr>
            <a:normAutofit/>
          </a:bodyPr>
          <a:lstStyle/>
          <a:p>
            <a:pPr algn="ctr"/>
            <a:r>
              <a:rPr lang="hu-HU" sz="3200" dirty="0" smtClean="0"/>
              <a:t>Egészséges életmód</a:t>
            </a:r>
            <a:endParaRPr lang="hu-HU" sz="32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86383" y="4980562"/>
            <a:ext cx="11841804" cy="3599742"/>
          </a:xfrm>
        </p:spPr>
        <p:txBody>
          <a:bodyPr/>
          <a:lstStyle/>
          <a:p>
            <a:pPr marL="0" indent="0">
              <a:buNone/>
            </a:pPr>
            <a:r>
              <a:rPr lang="hu-HU" dirty="0" smtClean="0"/>
              <a:t>     Béres csepp                     Hévízi tó és gyógyvíz          Magyar védőnői szolgálat</a:t>
            </a:r>
            <a:endParaRPr lang="hu-HU" dirty="0"/>
          </a:p>
        </p:txBody>
      </p:sp>
      <p:pic>
        <p:nvPicPr>
          <p:cNvPr id="5122" name="Picture 2" descr="https://www.hungarikum.hu/sites/default/files/styles/medium/public/berescsepp.png?itok=JpqpKoQ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96" y="2091447"/>
            <a:ext cx="3473969" cy="230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ww.hungarikum.hu/sites/default/files/styles/medium/public/24.jpg?itok=-5yLkjT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106" y="2091447"/>
            <a:ext cx="3272257" cy="230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www.hungarikum.hu/sites/default/files/styles/medium/public/vedonoi-szolgalat-hungarikum-foto3.jpg?itok=KXM3wQ-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804" y="2091447"/>
            <a:ext cx="3381333" cy="230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47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6824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/>
              <a:t>Épített környezet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093" y="5564221"/>
            <a:ext cx="11974749" cy="1215958"/>
          </a:xfrm>
        </p:spPr>
        <p:txBody>
          <a:bodyPr/>
          <a:lstStyle/>
          <a:p>
            <a:pPr marL="0" indent="0">
              <a:buNone/>
            </a:pPr>
            <a:r>
              <a:rPr lang="hu-HU" dirty="0" smtClean="0"/>
              <a:t>                Torockó                                                   Hollókő (palóc falu)</a:t>
            </a:r>
            <a:endParaRPr lang="hu-HU" dirty="0"/>
          </a:p>
        </p:txBody>
      </p:sp>
      <p:pic>
        <p:nvPicPr>
          <p:cNvPr id="6146" name="Picture 2" descr="https://www.hungarikum.hu/sites/default/files/styles/medium/public/torocko_2037.JPG?itok=B-Dzm4R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57" y="1745606"/>
            <a:ext cx="4793965" cy="318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0802" y="1745606"/>
            <a:ext cx="5402998" cy="317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90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283</Words>
  <Application>Microsoft Office PowerPoint</Application>
  <PresentationFormat>Szélesvásznú</PresentationFormat>
  <Paragraphs>75</Paragraphs>
  <Slides>18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Office-téma</vt:lpstr>
      <vt:lpstr>HUNGARIKUMOK</vt:lpstr>
      <vt:lpstr>Hungarikumok fogalma</vt:lpstr>
      <vt:lpstr>Hungarikumok csoportjai:</vt:lpstr>
      <vt:lpstr>Agrár- és élelmiszergazdaság: élelmiszerek; borászat; állat- és növényfajták </vt:lpstr>
      <vt:lpstr>Agrár- és élelmiszergazdaság: élelmiszerek; borászat; állat- és növényfajták </vt:lpstr>
      <vt:lpstr>Agrár- és élelmiszergazdaság: élelmiszerek; borászat; állat- és növényfajták</vt:lpstr>
      <vt:lpstr>PowerPoint-bemutató</vt:lpstr>
      <vt:lpstr>Egészséges életmód</vt:lpstr>
      <vt:lpstr>Épített környezet</vt:lpstr>
      <vt:lpstr>Ipari és műszaki megoldások </vt:lpstr>
      <vt:lpstr>Kulturális örökség </vt:lpstr>
      <vt:lpstr>Sport</vt:lpstr>
      <vt:lpstr>Természeti környezet</vt:lpstr>
      <vt:lpstr>Turizmus és Vendéglátás </vt:lpstr>
      <vt:lpstr>Turizmus és Vendéglátás </vt:lpstr>
      <vt:lpstr>Turizmus és Vendéglátás</vt:lpstr>
      <vt:lpstr>PowerPoint-bemutató</vt:lpstr>
      <vt:lpstr>PowerPoint-bemutató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HUNGARIKUMOK</dc:title>
  <dc:creator>Csiszárné Szakály Edit</dc:creator>
  <cp:lastModifiedBy>Csiszárné Szakály Edit</cp:lastModifiedBy>
  <cp:revision>14</cp:revision>
  <dcterms:created xsi:type="dcterms:W3CDTF">2026-01-14T15:43:14Z</dcterms:created>
  <dcterms:modified xsi:type="dcterms:W3CDTF">2026-01-14T17:44:02Z</dcterms:modified>
</cp:coreProperties>
</file>