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13"/>
  </p:notesMasterIdLst>
  <p:sldIdLst>
    <p:sldId id="256" r:id="rId5"/>
    <p:sldId id="257" r:id="rId6"/>
    <p:sldId id="258" r:id="rId7"/>
    <p:sldId id="259" r:id="rId8"/>
    <p:sldId id="261" r:id="rId9"/>
    <p:sldId id="262" r:id="rId10"/>
    <p:sldId id="263" r:id="rId11"/>
    <p:sldId id="265" r:id="rId12"/>
  </p:sldIdLst>
  <p:sldSz cx="14630400" cy="8229600"/>
  <p:notesSz cx="8229600" cy="146304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Quattrocento" panose="020B0604020202020204" charset="0"/>
      <p:regular r:id="rId18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5" d="100"/>
          <a:sy n="95" d="100"/>
        </p:scale>
        <p:origin x="4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ikó Tóth" userId="bfa4dbd5-c153-49b2-9ef3-528a399af199" providerId="ADAL" clId="{4E26585F-2B23-43A3-9FCD-C6A3457EE0FE}"/>
    <pc:docChg chg="custSel delSld modSld">
      <pc:chgData name="Anikó Tóth" userId="bfa4dbd5-c153-49b2-9ef3-528a399af199" providerId="ADAL" clId="{4E26585F-2B23-43A3-9FCD-C6A3457EE0FE}" dt="2026-04-21T05:05:56.249" v="164" actId="20577"/>
      <pc:docMkLst>
        <pc:docMk/>
      </pc:docMkLst>
      <pc:sldChg chg="modSp">
        <pc:chgData name="Anikó Tóth" userId="bfa4dbd5-c153-49b2-9ef3-528a399af199" providerId="ADAL" clId="{4E26585F-2B23-43A3-9FCD-C6A3457EE0FE}" dt="2026-04-21T05:05:17.023" v="158" actId="20577"/>
        <pc:sldMkLst>
          <pc:docMk/>
          <pc:sldMk cId="0" sldId="256"/>
        </pc:sldMkLst>
        <pc:spChg chg="mod">
          <ac:chgData name="Anikó Tóth" userId="bfa4dbd5-c153-49b2-9ef3-528a399af199" providerId="ADAL" clId="{4E26585F-2B23-43A3-9FCD-C6A3457EE0FE}" dt="2026-04-21T05:05:17.023" v="158" actId="20577"/>
          <ac:spMkLst>
            <pc:docMk/>
            <pc:sldMk cId="0" sldId="256"/>
            <ac:spMk id="3" creationId="{00000000-0000-0000-0000-000000000000}"/>
          </ac:spMkLst>
        </pc:spChg>
        <pc:spChg chg="mod">
          <ac:chgData name="Anikó Tóth" userId="bfa4dbd5-c153-49b2-9ef3-528a399af199" providerId="ADAL" clId="{4E26585F-2B23-43A3-9FCD-C6A3457EE0FE}" dt="2026-04-16T16:23:46.744" v="47" actId="20577"/>
          <ac:spMkLst>
            <pc:docMk/>
            <pc:sldMk cId="0" sldId="256"/>
            <ac:spMk id="4" creationId="{00000000-0000-0000-0000-000000000000}"/>
          </ac:spMkLst>
        </pc:spChg>
      </pc:sldChg>
      <pc:sldChg chg="modSp">
        <pc:chgData name="Anikó Tóth" userId="bfa4dbd5-c153-49b2-9ef3-528a399af199" providerId="ADAL" clId="{4E26585F-2B23-43A3-9FCD-C6A3457EE0FE}" dt="2026-04-21T05:05:56.249" v="164" actId="20577"/>
        <pc:sldMkLst>
          <pc:docMk/>
          <pc:sldMk cId="0" sldId="258"/>
        </pc:sldMkLst>
        <pc:spChg chg="mod">
          <ac:chgData name="Anikó Tóth" userId="bfa4dbd5-c153-49b2-9ef3-528a399af199" providerId="ADAL" clId="{4E26585F-2B23-43A3-9FCD-C6A3457EE0FE}" dt="2026-04-21T05:05:56.249" v="164" actId="20577"/>
          <ac:spMkLst>
            <pc:docMk/>
            <pc:sldMk cId="0" sldId="258"/>
            <ac:spMk id="6" creationId="{00000000-0000-0000-0000-000000000000}"/>
          </ac:spMkLst>
        </pc:spChg>
      </pc:sldChg>
      <pc:sldChg chg="modSp">
        <pc:chgData name="Anikó Tóth" userId="bfa4dbd5-c153-49b2-9ef3-528a399af199" providerId="ADAL" clId="{4E26585F-2B23-43A3-9FCD-C6A3457EE0FE}" dt="2026-04-16T18:48:17.817" v="155" actId="313"/>
        <pc:sldMkLst>
          <pc:docMk/>
          <pc:sldMk cId="0" sldId="265"/>
        </pc:sldMkLst>
        <pc:spChg chg="mod">
          <ac:chgData name="Anikó Tóth" userId="bfa4dbd5-c153-49b2-9ef3-528a399af199" providerId="ADAL" clId="{4E26585F-2B23-43A3-9FCD-C6A3457EE0FE}" dt="2026-04-16T18:48:17.817" v="155" actId="313"/>
          <ac:spMkLst>
            <pc:docMk/>
            <pc:sldMk cId="0" sldId="265"/>
            <ac:spMk id="1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svg"/><Relationship Id="rId5" Type="http://schemas.openxmlformats.org/officeDocument/2006/relationships/image" Target="../media/image17.svg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505670"/>
            <a:ext cx="7468553" cy="12546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🌍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Fenntarthatóság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hu-HU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=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endParaRPr lang="hu-HU" sz="3850" dirty="0">
              <a:solidFill>
                <a:srgbClr val="FFD9BE"/>
              </a:solidFill>
              <a:latin typeface="Quattrocento" pitchFamily="34" charset="0"/>
              <a:ea typeface="Quattrocento" pitchFamily="34" charset="-122"/>
              <a:cs typeface="Quattrocento" pitchFamily="34" charset="-120"/>
            </a:endParaRPr>
          </a:p>
          <a:p>
            <a:pPr marL="0" indent="0" algn="l">
              <a:lnSpc>
                <a:spcPts val="4850"/>
              </a:lnSpc>
              <a:buNone/>
            </a:pPr>
            <a:r>
              <a:rPr lang="hu-HU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        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Tudatos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hu-HU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ásárlás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837724" y="4074438"/>
            <a:ext cx="7468553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Hogyan változtathatjuk meg a hétköznapi döntéseinkkel a világot? </a:t>
            </a:r>
            <a:endParaRPr lang="hu-HU" sz="1600" dirty="0">
              <a:solidFill>
                <a:srgbClr val="F9EEE7"/>
              </a:solidFill>
              <a:latin typeface="Quattrocento" pitchFamily="34" charset="0"/>
              <a:ea typeface="Quattrocento" pitchFamily="34" charset="-122"/>
              <a:cs typeface="Quattrocento" pitchFamily="34" charset="-120"/>
            </a:endParaRPr>
          </a:p>
          <a:p>
            <a:pPr marL="0" indent="0" algn="l">
              <a:lnSpc>
                <a:spcPts val="2600"/>
              </a:lnSpc>
              <a:buNone/>
            </a:pPr>
            <a:r>
              <a:rPr lang="hu-HU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it jelent 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fenntartható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életmód</a:t>
            </a:r>
            <a:r>
              <a:rPr lang="hu-HU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endParaRPr lang="hu-HU" sz="1600" dirty="0">
              <a:solidFill>
                <a:srgbClr val="F9EEE7"/>
              </a:solidFill>
              <a:latin typeface="Quattrocento" pitchFamily="34" charset="0"/>
              <a:ea typeface="Quattrocento" pitchFamily="34" charset="-122"/>
              <a:cs typeface="Quattrocento" pitchFamily="34" charset="-120"/>
            </a:endParaRPr>
          </a:p>
          <a:p>
            <a:pPr marL="0" indent="0" algn="l">
              <a:lnSpc>
                <a:spcPts val="2600"/>
              </a:lnSpc>
              <a:buNone/>
            </a:pPr>
            <a:r>
              <a:rPr lang="hu-HU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ogyan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válhatunk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tudatosabb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fogyasztókká</a:t>
            </a:r>
            <a:r>
              <a:rPr lang="hu-HU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837724" y="5322808"/>
            <a:ext cx="1965722" cy="393502"/>
          </a:xfrm>
          <a:prstGeom prst="roundRect">
            <a:avLst>
              <a:gd name="adj" fmla="val 6388"/>
            </a:avLst>
          </a:prstGeom>
          <a:solidFill>
            <a:srgbClr val="441709"/>
          </a:solidFill>
          <a:ln/>
        </p:spPr>
      </p:sp>
      <p:sp>
        <p:nvSpPr>
          <p:cNvPr id="6" name="Text 3"/>
          <p:cNvSpPr/>
          <p:nvPr/>
        </p:nvSpPr>
        <p:spPr>
          <a:xfrm>
            <a:off x="963335" y="5385554"/>
            <a:ext cx="1714500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KÖRNYEZETVÉDELEM</a:t>
            </a:r>
            <a:endParaRPr lang="en-US" sz="1300" dirty="0"/>
          </a:p>
        </p:txBody>
      </p:sp>
      <p:sp>
        <p:nvSpPr>
          <p:cNvPr id="7" name="Shape 4"/>
          <p:cNvSpPr/>
          <p:nvPr/>
        </p:nvSpPr>
        <p:spPr>
          <a:xfrm>
            <a:off x="2908102" y="5315188"/>
            <a:ext cx="2100143" cy="408742"/>
          </a:xfrm>
          <a:prstGeom prst="roundRect">
            <a:avLst>
              <a:gd name="adj" fmla="val 6149"/>
            </a:avLst>
          </a:prstGeom>
          <a:noFill/>
          <a:ln w="7620">
            <a:solidFill>
              <a:srgbClr val="EF9C8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3041333" y="5385554"/>
            <a:ext cx="1833682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TUDATOS FOGYASZTÁS</a:t>
            </a:r>
            <a:endParaRPr lang="en-US" sz="1300" dirty="0"/>
          </a:p>
        </p:txBody>
      </p:sp>
      <p:sp>
        <p:nvSpPr>
          <p:cNvPr id="9" name="Shape 6"/>
          <p:cNvSpPr/>
          <p:nvPr/>
        </p:nvSpPr>
        <p:spPr>
          <a:xfrm>
            <a:off x="5112901" y="5315188"/>
            <a:ext cx="1779389" cy="408742"/>
          </a:xfrm>
          <a:prstGeom prst="roundRect">
            <a:avLst>
              <a:gd name="adj" fmla="val 6149"/>
            </a:avLst>
          </a:prstGeom>
          <a:noFill/>
          <a:ln w="7620">
            <a:solidFill>
              <a:srgbClr val="EF9C82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5246132" y="5385554"/>
            <a:ext cx="1512927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JÖVŐ GENERÁCIÓK</a:t>
            </a:r>
            <a:endParaRPr lang="en-US" sz="13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24627" y="574715"/>
            <a:ext cx="6169104" cy="606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Mit jelent a fenntarthatóság?</a:t>
            </a:r>
            <a:endParaRPr lang="en-US" sz="3800" dirty="0"/>
          </a:p>
        </p:txBody>
      </p:sp>
      <p:sp>
        <p:nvSpPr>
          <p:cNvPr id="4" name="Text 1"/>
          <p:cNvSpPr/>
          <p:nvPr/>
        </p:nvSpPr>
        <p:spPr>
          <a:xfrm>
            <a:off x="824627" y="1485543"/>
            <a:ext cx="7494746" cy="13092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 fenntarthatóság azt jelenti, hogy úgy élünk és fogyasztunk, hogy közben </a:t>
            </a:r>
            <a:r>
              <a:rPr lang="en-US" sz="16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nem merítjük ki a Föld erőforrásait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és a jövő generációk számára is élhető világot hagyunk hátra. Nem csupán környezetvédelemről van szó – egy komplex rendszer, amely három egymást kiegészítő pillérre épül.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824627" y="3022997"/>
            <a:ext cx="3645932" cy="1826538"/>
          </a:xfrm>
          <a:prstGeom prst="roundRect">
            <a:avLst>
              <a:gd name="adj" fmla="val 1693"/>
            </a:avLst>
          </a:prstGeom>
          <a:solidFill>
            <a:srgbClr val="315251"/>
          </a:solidFill>
          <a:ln/>
        </p:spPr>
      </p:sp>
      <p:sp>
        <p:nvSpPr>
          <p:cNvPr id="6" name="Text 3"/>
          <p:cNvSpPr/>
          <p:nvPr/>
        </p:nvSpPr>
        <p:spPr>
          <a:xfrm>
            <a:off x="1030724" y="3229094"/>
            <a:ext cx="2425660" cy="310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🌱</a:t>
            </a: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Környezeti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1030724" y="3661529"/>
            <a:ext cx="3233737" cy="9819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Kevesebb hulladék, kevesebb szennyezés, természeti erőforrások megóvása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4673441" y="3022997"/>
            <a:ext cx="3645932" cy="1826538"/>
          </a:xfrm>
          <a:prstGeom prst="roundRect">
            <a:avLst>
              <a:gd name="adj" fmla="val 1693"/>
            </a:avLst>
          </a:prstGeom>
          <a:solidFill>
            <a:srgbClr val="315251"/>
          </a:solidFill>
          <a:ln/>
        </p:spPr>
      </p:sp>
      <p:sp>
        <p:nvSpPr>
          <p:cNvPr id="9" name="Text 6"/>
          <p:cNvSpPr/>
          <p:nvPr/>
        </p:nvSpPr>
        <p:spPr>
          <a:xfrm>
            <a:off x="4879538" y="3229094"/>
            <a:ext cx="2425660" cy="310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👥</a:t>
            </a: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Társadalmi</a:t>
            </a:r>
            <a:endParaRPr lang="en-US" sz="1900" dirty="0"/>
          </a:p>
        </p:txBody>
      </p:sp>
      <p:sp>
        <p:nvSpPr>
          <p:cNvPr id="10" name="Text 7"/>
          <p:cNvSpPr/>
          <p:nvPr/>
        </p:nvSpPr>
        <p:spPr>
          <a:xfrm>
            <a:off x="4879538" y="3661529"/>
            <a:ext cx="3233737" cy="9819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Igazságos munkakörülmények, emberi jogok tisztelete, közösségek támogatása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824627" y="5052417"/>
            <a:ext cx="7494746" cy="1171932"/>
          </a:xfrm>
          <a:prstGeom prst="roundRect">
            <a:avLst>
              <a:gd name="adj" fmla="val 2639"/>
            </a:avLst>
          </a:prstGeom>
          <a:solidFill>
            <a:srgbClr val="315251"/>
          </a:solidFill>
          <a:ln/>
        </p:spPr>
      </p:sp>
      <p:sp>
        <p:nvSpPr>
          <p:cNvPr id="12" name="Text 9"/>
          <p:cNvSpPr/>
          <p:nvPr/>
        </p:nvSpPr>
        <p:spPr>
          <a:xfrm>
            <a:off x="1030724" y="5258514"/>
            <a:ext cx="2425660" cy="310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💰</a:t>
            </a: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Gazdasági</a:t>
            </a:r>
            <a:endParaRPr lang="en-US" sz="1900" dirty="0"/>
          </a:p>
        </p:txBody>
      </p:sp>
      <p:sp>
        <p:nvSpPr>
          <p:cNvPr id="13" name="Text 10"/>
          <p:cNvSpPr/>
          <p:nvPr/>
        </p:nvSpPr>
        <p:spPr>
          <a:xfrm>
            <a:off x="1030724" y="5690949"/>
            <a:ext cx="7082552" cy="327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Hosszú távon működő rendszerek, felelős termelés és elosztás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824627" y="6452592"/>
            <a:ext cx="7494746" cy="1202174"/>
          </a:xfrm>
          <a:prstGeom prst="roundRect">
            <a:avLst>
              <a:gd name="adj" fmla="val 2573"/>
            </a:avLst>
          </a:prstGeom>
          <a:solidFill>
            <a:srgbClr val="441709"/>
          </a:solidFill>
          <a:ln/>
        </p:spPr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724" y="6750725"/>
            <a:ext cx="257651" cy="206097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1494473" y="6706910"/>
            <a:ext cx="6618803" cy="6622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👉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 vásárlási szokásaink mindhárom területre közvetlen hatással vannak – minden döntésünk számít!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639842"/>
            <a:ext cx="5386030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 az a tudatos vásárlás?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686872" y="1569839"/>
            <a:ext cx="7196971" cy="6019919"/>
          </a:xfrm>
          <a:prstGeom prst="roundRect">
            <a:avLst>
              <a:gd name="adj" fmla="val 522"/>
            </a:avLst>
          </a:prstGeom>
          <a:solidFill>
            <a:srgbClr val="1D4241"/>
          </a:solidFill>
          <a:ln/>
        </p:spPr>
      </p:sp>
      <p:sp>
        <p:nvSpPr>
          <p:cNvPr id="4" name="Text 2"/>
          <p:cNvSpPr/>
          <p:nvPr/>
        </p:nvSpPr>
        <p:spPr>
          <a:xfrm>
            <a:off x="896302" y="1779270"/>
            <a:ext cx="287809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 tudatos vásárló kérdései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896302" y="2296716"/>
            <a:ext cx="6778109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Nem csak az árat nézzük, hanem azt is: </a:t>
            </a:r>
            <a:r>
              <a:rPr lang="en-US" sz="16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mit, honnan, hogyan és miért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vásárolunk. Minden vásárlás egyfajta szavazat – arra szavazunk, milyen világot szeretnénk.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896302" y="3490317"/>
            <a:ext cx="6778109" cy="19681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Átgondolja, valóban szüksége van-e a termékre</a:t>
            </a:r>
            <a:endParaRPr lang="en-US" sz="1600" dirty="0"/>
          </a:p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Figyel a környezeti hatásokra</a:t>
            </a:r>
            <a:endParaRPr lang="en-US" sz="1600" dirty="0"/>
          </a:p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Kerüli a pazarlást</a:t>
            </a:r>
            <a:endParaRPr lang="en-US" sz="1600" dirty="0"/>
          </a:p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Előnyben részesíti a tartós termékeket</a:t>
            </a:r>
            <a:endParaRPr lang="en-US" sz="1600" dirty="0"/>
          </a:p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Tájékozódik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gyárt</a:t>
            </a:r>
            <a:r>
              <a:rPr lang="hu-HU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ás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körülményeiről</a:t>
            </a:r>
            <a:endParaRPr lang="en-US" sz="16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1627" y="1805464"/>
            <a:ext cx="5548670" cy="554867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3068" y="571143"/>
            <a:ext cx="8444984" cy="5389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Egy termék „életútja" – a környezeti terhelés</a:t>
            </a:r>
            <a:endParaRPr lang="en-US" sz="3350" dirty="0"/>
          </a:p>
        </p:txBody>
      </p:sp>
      <p:sp>
        <p:nvSpPr>
          <p:cNvPr id="3" name="Text 1"/>
          <p:cNvSpPr/>
          <p:nvPr/>
        </p:nvSpPr>
        <p:spPr>
          <a:xfrm>
            <a:off x="733068" y="1430774"/>
            <a:ext cx="13164264" cy="5495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Minden megvásárolt termék mögött egy hosszú láncolat áll. Az alapanyagok kitermelésétől a kidobásig minden lépés környezeti költséggel jár. Minél többet vásárolunk, annál nagyobb a terhelés.</a:t>
            </a:r>
            <a:endParaRPr lang="en-US" sz="14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068" y="2160746"/>
            <a:ext cx="916305" cy="109954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809631" y="2343983"/>
            <a:ext cx="2156103" cy="269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Alapanyag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1809631" y="2709624"/>
            <a:ext cx="12087701" cy="274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Fa, olaj, ásványok kitermelése</a:t>
            </a:r>
            <a:endParaRPr lang="en-US" sz="14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068" y="3260288"/>
            <a:ext cx="916305" cy="109954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809631" y="3443526"/>
            <a:ext cx="2156103" cy="269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Gyártás</a:t>
            </a:r>
            <a:endParaRPr lang="en-US" sz="1650" dirty="0"/>
          </a:p>
        </p:txBody>
      </p:sp>
      <p:sp>
        <p:nvSpPr>
          <p:cNvPr id="9" name="Text 5"/>
          <p:cNvSpPr/>
          <p:nvPr/>
        </p:nvSpPr>
        <p:spPr>
          <a:xfrm>
            <a:off x="1809631" y="3809167"/>
            <a:ext cx="12087701" cy="274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Energia és víz felhasználás</a:t>
            </a:r>
            <a:endParaRPr lang="en-US" sz="14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068" y="4359831"/>
            <a:ext cx="916305" cy="1099542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809631" y="4543068"/>
            <a:ext cx="2156103" cy="269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Szállítás</a:t>
            </a:r>
            <a:endParaRPr lang="en-US" sz="1650" dirty="0"/>
          </a:p>
        </p:txBody>
      </p:sp>
      <p:sp>
        <p:nvSpPr>
          <p:cNvPr id="12" name="Text 7"/>
          <p:cNvSpPr/>
          <p:nvPr/>
        </p:nvSpPr>
        <p:spPr>
          <a:xfrm>
            <a:off x="1809631" y="4908709"/>
            <a:ext cx="12087701" cy="274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CO₂-kibocsátás, szennyezés</a:t>
            </a:r>
            <a:endParaRPr lang="en-US" sz="14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068" y="5459373"/>
            <a:ext cx="916305" cy="1099542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809631" y="5642610"/>
            <a:ext cx="2156103" cy="269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Használat</a:t>
            </a:r>
            <a:endParaRPr lang="en-US" sz="1650" dirty="0"/>
          </a:p>
        </p:txBody>
      </p:sp>
      <p:sp>
        <p:nvSpPr>
          <p:cNvPr id="15" name="Text 9"/>
          <p:cNvSpPr/>
          <p:nvPr/>
        </p:nvSpPr>
        <p:spPr>
          <a:xfrm>
            <a:off x="1809631" y="6008251"/>
            <a:ext cx="12087701" cy="274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Rövid vagy hosszú élettartam</a:t>
            </a:r>
            <a:endParaRPr lang="en-US" sz="1400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068" y="6558915"/>
            <a:ext cx="916305" cy="1099542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1809631" y="6742152"/>
            <a:ext cx="2156103" cy="269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Hulladék</a:t>
            </a:r>
            <a:endParaRPr lang="en-US" sz="1650" dirty="0"/>
          </a:p>
        </p:txBody>
      </p:sp>
      <p:sp>
        <p:nvSpPr>
          <p:cNvPr id="18" name="Text 11"/>
          <p:cNvSpPr/>
          <p:nvPr/>
        </p:nvSpPr>
        <p:spPr>
          <a:xfrm>
            <a:off x="1809631" y="7107793"/>
            <a:ext cx="12087701" cy="274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Kidobás vagy újrahasznosítás</a:t>
            </a:r>
            <a:endParaRPr lang="en-US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11027" y="610433"/>
            <a:ext cx="7494746" cy="12127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Hogyan vásároljunk tudatosan? – Alapszabályok</a:t>
            </a:r>
            <a:endParaRPr lang="en-US" sz="3800" dirty="0"/>
          </a:p>
        </p:txBody>
      </p:sp>
      <p:sp>
        <p:nvSpPr>
          <p:cNvPr id="4" name="Shape 1"/>
          <p:cNvSpPr/>
          <p:nvPr/>
        </p:nvSpPr>
        <p:spPr>
          <a:xfrm>
            <a:off x="6311027" y="2127647"/>
            <a:ext cx="463868" cy="463868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</p:sp>
      <p:sp>
        <p:nvSpPr>
          <p:cNvPr id="5" name="Text 2"/>
          <p:cNvSpPr/>
          <p:nvPr/>
        </p:nvSpPr>
        <p:spPr>
          <a:xfrm>
            <a:off x="6397466" y="2177653"/>
            <a:ext cx="290989" cy="3638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</a:t>
            </a:r>
            <a:endParaRPr lang="en-US" sz="2250" dirty="0"/>
          </a:p>
        </p:txBody>
      </p:sp>
      <p:sp>
        <p:nvSpPr>
          <p:cNvPr id="6" name="Text 3"/>
          <p:cNvSpPr/>
          <p:nvPr/>
        </p:nvSpPr>
        <p:spPr>
          <a:xfrm>
            <a:off x="6977777" y="2198489"/>
            <a:ext cx="2808446" cy="303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Gondolkodj vásárlás előtt!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6977777" y="2623304"/>
            <a:ext cx="6827996" cy="6546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Tényleg szükségem van rá? Várj 24 órát, mielőtt megveszed – az impulzusok elmúlnak.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6311027" y="3683794"/>
            <a:ext cx="463868" cy="463868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</p:sp>
      <p:sp>
        <p:nvSpPr>
          <p:cNvPr id="9" name="Text 6"/>
          <p:cNvSpPr/>
          <p:nvPr/>
        </p:nvSpPr>
        <p:spPr>
          <a:xfrm>
            <a:off x="6397466" y="3733800"/>
            <a:ext cx="290989" cy="3638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</a:t>
            </a:r>
            <a:endParaRPr lang="en-US" sz="2250" dirty="0"/>
          </a:p>
        </p:txBody>
      </p:sp>
      <p:sp>
        <p:nvSpPr>
          <p:cNvPr id="10" name="Text 7"/>
          <p:cNvSpPr/>
          <p:nvPr/>
        </p:nvSpPr>
        <p:spPr>
          <a:xfrm>
            <a:off x="6977777" y="3754636"/>
            <a:ext cx="2567226" cy="303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Válassz tartós terméket!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6977777" y="4179451"/>
            <a:ext cx="6827996" cy="6546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Inkább egy drágább, de hosszabb életű darab, mint több olcsó, ami hamar tönkremegy.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6311027" y="5239941"/>
            <a:ext cx="463868" cy="463868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</p:sp>
      <p:sp>
        <p:nvSpPr>
          <p:cNvPr id="13" name="Text 10"/>
          <p:cNvSpPr/>
          <p:nvPr/>
        </p:nvSpPr>
        <p:spPr>
          <a:xfrm>
            <a:off x="6397466" y="5289947"/>
            <a:ext cx="290989" cy="3638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3</a:t>
            </a:r>
            <a:endParaRPr lang="en-US" sz="2250" dirty="0"/>
          </a:p>
        </p:txBody>
      </p:sp>
      <p:sp>
        <p:nvSpPr>
          <p:cNvPr id="14" name="Text 11"/>
          <p:cNvSpPr/>
          <p:nvPr/>
        </p:nvSpPr>
        <p:spPr>
          <a:xfrm>
            <a:off x="6977777" y="5310783"/>
            <a:ext cx="3104912" cy="303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Kerüld az impulzusvásárlást!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6977777" y="5735598"/>
            <a:ext cx="6827996" cy="327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Ne „csak azért" vegyél meg valamit, mert akciós vagy éppen divatos.</a:t>
            </a:r>
            <a:endParaRPr lang="en-US" sz="1600" dirty="0"/>
          </a:p>
        </p:txBody>
      </p:sp>
      <p:sp>
        <p:nvSpPr>
          <p:cNvPr id="16" name="Shape 13"/>
          <p:cNvSpPr/>
          <p:nvPr/>
        </p:nvSpPr>
        <p:spPr>
          <a:xfrm>
            <a:off x="6311027" y="6468785"/>
            <a:ext cx="463868" cy="463868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</p:sp>
      <p:sp>
        <p:nvSpPr>
          <p:cNvPr id="17" name="Text 14"/>
          <p:cNvSpPr/>
          <p:nvPr/>
        </p:nvSpPr>
        <p:spPr>
          <a:xfrm>
            <a:off x="6397466" y="6518791"/>
            <a:ext cx="290989" cy="3638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4</a:t>
            </a:r>
            <a:endParaRPr lang="en-US" sz="2250" dirty="0"/>
          </a:p>
        </p:txBody>
      </p:sp>
      <p:sp>
        <p:nvSpPr>
          <p:cNvPr id="18" name="Text 15"/>
          <p:cNvSpPr/>
          <p:nvPr/>
        </p:nvSpPr>
        <p:spPr>
          <a:xfrm>
            <a:off x="6977777" y="6539627"/>
            <a:ext cx="2426851" cy="303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Figyeld a csomagolást!</a:t>
            </a:r>
            <a:endParaRPr lang="en-US" sz="1900" dirty="0"/>
          </a:p>
        </p:txBody>
      </p:sp>
      <p:sp>
        <p:nvSpPr>
          <p:cNvPr id="19" name="Text 16"/>
          <p:cNvSpPr/>
          <p:nvPr/>
        </p:nvSpPr>
        <p:spPr>
          <a:xfrm>
            <a:off x="6977777" y="6964442"/>
            <a:ext cx="6827996" cy="6546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Kevesebb műanyag = jobb. Válaszd a csomagolásmentes vagy újrahasznosítható opciókat.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661755"/>
            <a:ext cx="5513189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Még több tudatos döntés</a:t>
            </a:r>
            <a:endParaRPr lang="en-US" sz="3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2696527"/>
            <a:ext cx="2403277" cy="148530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7724" y="4443651"/>
            <a:ext cx="2536269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🔄</a:t>
            </a: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Vásárolj használtan!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837724" y="4892516"/>
            <a:ext cx="4143732" cy="1675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Ruhák, könyvek, bútorok – a használt piac virágzik. Olcsóbb, egyedi és környezetbarát. Ingyen is hozzájuthatsz dolgokhoz cserebere csoportokban vagy adományozási pontokon.</a:t>
            </a:r>
            <a:endParaRPr lang="en-US" sz="16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3274" y="2696527"/>
            <a:ext cx="2403277" cy="148530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43274" y="4443651"/>
            <a:ext cx="3627001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🏘️</a:t>
            </a: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Támogasd a helyi termékeket!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5243274" y="4892516"/>
            <a:ext cx="4143732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 helyi áruk kevesebbet utaznak, így kisebb a környezeti terhelés. A helyi termelőket és kisvállalkozásokat is támogatod vele – a pénzed a közösségedben marad.</a:t>
            </a:r>
            <a:endParaRPr lang="en-US" sz="16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8825" y="2696527"/>
            <a:ext cx="2403396" cy="148530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48825" y="4443651"/>
            <a:ext cx="2464118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🔧</a:t>
            </a: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Javíts, ne dobj ki!</a:t>
            </a:r>
            <a:endParaRPr lang="en-US" sz="1900" dirty="0"/>
          </a:p>
        </p:txBody>
      </p:sp>
      <p:sp>
        <p:nvSpPr>
          <p:cNvPr id="11" name="Text 6"/>
          <p:cNvSpPr/>
          <p:nvPr/>
        </p:nvSpPr>
        <p:spPr>
          <a:xfrm>
            <a:off x="9648825" y="4892516"/>
            <a:ext cx="4143851" cy="1675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Egy elszakadt ruha megjavítható, egy törött tárgy helyrehozható. A javítás kultúrája nemcsak pénzt takarít meg, hanem csökkenti a hulladékot és meghosszabbítja a tárgyak élettartamát.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679490"/>
            <a:ext cx="8062317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Tudatos vásárlás a mindennapokban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37724" y="1714262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Kis lépések, nagy változás. Ezeket a szokásokat bárki beépítheti a hétköznapjaiba – diákoknak, felnőtteknek egyaránt.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837724" y="2284928"/>
            <a:ext cx="4178618" cy="2695337"/>
          </a:xfrm>
          <a:prstGeom prst="roundRect">
            <a:avLst>
              <a:gd name="adj" fmla="val 1166"/>
            </a:avLst>
          </a:prstGeom>
          <a:solidFill>
            <a:srgbClr val="315251"/>
          </a:solidFill>
          <a:ln/>
        </p:spPr>
      </p:sp>
      <p:sp>
        <p:nvSpPr>
          <p:cNvPr id="5" name="Shape 3"/>
          <p:cNvSpPr/>
          <p:nvPr/>
        </p:nvSpPr>
        <p:spPr>
          <a:xfrm>
            <a:off x="1047155" y="2494359"/>
            <a:ext cx="628293" cy="628293"/>
          </a:xfrm>
          <a:prstGeom prst="roundRect">
            <a:avLst>
              <a:gd name="adj" fmla="val 14552264"/>
            </a:avLst>
          </a:prstGeom>
          <a:solidFill>
            <a:srgbClr val="EF9C82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19914" y="2667119"/>
            <a:ext cx="282654" cy="282654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47155" y="333208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Kulacs használata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1047155" y="3765709"/>
            <a:ext cx="3759756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Műanyag palack helyett hordj saját kulacsot – évente több száz palackot spórolhatsz meg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5225772" y="2284928"/>
            <a:ext cx="4178737" cy="2695337"/>
          </a:xfrm>
          <a:prstGeom prst="roundRect">
            <a:avLst>
              <a:gd name="adj" fmla="val 1166"/>
            </a:avLst>
          </a:prstGeom>
          <a:solidFill>
            <a:srgbClr val="315251"/>
          </a:solidFill>
          <a:ln/>
        </p:spPr>
      </p:sp>
      <p:sp>
        <p:nvSpPr>
          <p:cNvPr id="10" name="Shape 7"/>
          <p:cNvSpPr/>
          <p:nvPr/>
        </p:nvSpPr>
        <p:spPr>
          <a:xfrm>
            <a:off x="5435203" y="2494359"/>
            <a:ext cx="628293" cy="628293"/>
          </a:xfrm>
          <a:prstGeom prst="roundRect">
            <a:avLst>
              <a:gd name="adj" fmla="val 14552264"/>
            </a:avLst>
          </a:prstGeom>
          <a:solidFill>
            <a:srgbClr val="EF9C82"/>
          </a:solidFill>
          <a:ln/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07963" y="2667119"/>
            <a:ext cx="282654" cy="282654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5435203" y="333208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Saját vászontáska</a:t>
            </a:r>
            <a:endParaRPr lang="en-US" sz="1900" dirty="0"/>
          </a:p>
        </p:txBody>
      </p:sp>
      <p:sp>
        <p:nvSpPr>
          <p:cNvPr id="13" name="Text 9"/>
          <p:cNvSpPr/>
          <p:nvPr/>
        </p:nvSpPr>
        <p:spPr>
          <a:xfrm>
            <a:off x="5435203" y="3765709"/>
            <a:ext cx="3759875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Mindig legyen nálad egy összehajtható táska, hogy ne kelljen műanyag zacskót kérned</a:t>
            </a:r>
            <a:endParaRPr lang="en-US" sz="1600" dirty="0"/>
          </a:p>
        </p:txBody>
      </p:sp>
      <p:sp>
        <p:nvSpPr>
          <p:cNvPr id="14" name="Shape 10"/>
          <p:cNvSpPr/>
          <p:nvPr/>
        </p:nvSpPr>
        <p:spPr>
          <a:xfrm>
            <a:off x="9613940" y="2284928"/>
            <a:ext cx="4178737" cy="2695337"/>
          </a:xfrm>
          <a:prstGeom prst="roundRect">
            <a:avLst>
              <a:gd name="adj" fmla="val 1166"/>
            </a:avLst>
          </a:prstGeom>
          <a:solidFill>
            <a:srgbClr val="315251"/>
          </a:solidFill>
          <a:ln/>
        </p:spPr>
      </p:sp>
      <p:sp>
        <p:nvSpPr>
          <p:cNvPr id="15" name="Shape 11"/>
          <p:cNvSpPr/>
          <p:nvPr/>
        </p:nvSpPr>
        <p:spPr>
          <a:xfrm>
            <a:off x="9823371" y="2494359"/>
            <a:ext cx="628293" cy="628293"/>
          </a:xfrm>
          <a:prstGeom prst="roundRect">
            <a:avLst>
              <a:gd name="adj" fmla="val 14552264"/>
            </a:avLst>
          </a:prstGeom>
          <a:solidFill>
            <a:srgbClr val="EF9C82"/>
          </a:solidFill>
          <a:ln/>
        </p:spPr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96130" y="2667119"/>
            <a:ext cx="282654" cy="282654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9823371" y="333208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Ruhacsere barátokkal</a:t>
            </a:r>
            <a:endParaRPr lang="en-US" sz="1900" dirty="0"/>
          </a:p>
        </p:txBody>
      </p:sp>
      <p:sp>
        <p:nvSpPr>
          <p:cNvPr id="18" name="Text 13"/>
          <p:cNvSpPr/>
          <p:nvPr/>
        </p:nvSpPr>
        <p:spPr>
          <a:xfrm>
            <a:off x="9823371" y="3765709"/>
            <a:ext cx="3759875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Szervezz ruhacserét – ami neked már nem kell, másnak még tökéletes lehet</a:t>
            </a:r>
            <a:endParaRPr lang="en-US" sz="1600" dirty="0"/>
          </a:p>
        </p:txBody>
      </p:sp>
      <p:sp>
        <p:nvSpPr>
          <p:cNvPr id="19" name="Shape 14"/>
          <p:cNvSpPr/>
          <p:nvPr/>
        </p:nvSpPr>
        <p:spPr>
          <a:xfrm>
            <a:off x="837724" y="5189696"/>
            <a:ext cx="6372701" cy="2360295"/>
          </a:xfrm>
          <a:prstGeom prst="roundRect">
            <a:avLst>
              <a:gd name="adj" fmla="val 1331"/>
            </a:avLst>
          </a:prstGeom>
          <a:solidFill>
            <a:srgbClr val="315251"/>
          </a:solidFill>
          <a:ln/>
        </p:spPr>
      </p:sp>
      <p:sp>
        <p:nvSpPr>
          <p:cNvPr id="20" name="Shape 15"/>
          <p:cNvSpPr/>
          <p:nvPr/>
        </p:nvSpPr>
        <p:spPr>
          <a:xfrm>
            <a:off x="1047155" y="5399127"/>
            <a:ext cx="628293" cy="628293"/>
          </a:xfrm>
          <a:prstGeom prst="roundRect">
            <a:avLst>
              <a:gd name="adj" fmla="val 14552264"/>
            </a:avLst>
          </a:prstGeom>
          <a:solidFill>
            <a:srgbClr val="EF9C82"/>
          </a:solidFill>
          <a:ln/>
        </p:spPr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19914" y="5571887"/>
            <a:ext cx="282654" cy="282654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1047155" y="6236851"/>
            <a:ext cx="290988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Telefont ne cseréld évente</a:t>
            </a:r>
            <a:endParaRPr lang="en-US" sz="1900" dirty="0"/>
          </a:p>
        </p:txBody>
      </p:sp>
      <p:sp>
        <p:nvSpPr>
          <p:cNvPr id="23" name="Text 17"/>
          <p:cNvSpPr/>
          <p:nvPr/>
        </p:nvSpPr>
        <p:spPr>
          <a:xfrm>
            <a:off x="1047155" y="6670477"/>
            <a:ext cx="5953839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Az elektronikai hulladék az egyik leggyorsabban növekvő hulladéktípus – tartsd meg tovább a készüléked</a:t>
            </a:r>
            <a:endParaRPr lang="en-US" sz="1600" dirty="0"/>
          </a:p>
        </p:txBody>
      </p:sp>
      <p:sp>
        <p:nvSpPr>
          <p:cNvPr id="24" name="Shape 18"/>
          <p:cNvSpPr/>
          <p:nvPr/>
        </p:nvSpPr>
        <p:spPr>
          <a:xfrm>
            <a:off x="7419856" y="5189696"/>
            <a:ext cx="6372820" cy="2360295"/>
          </a:xfrm>
          <a:prstGeom prst="roundRect">
            <a:avLst>
              <a:gd name="adj" fmla="val 1331"/>
            </a:avLst>
          </a:prstGeom>
          <a:solidFill>
            <a:srgbClr val="315251"/>
          </a:solidFill>
          <a:ln/>
        </p:spPr>
      </p:sp>
      <p:sp>
        <p:nvSpPr>
          <p:cNvPr id="25" name="Shape 19"/>
          <p:cNvSpPr/>
          <p:nvPr/>
        </p:nvSpPr>
        <p:spPr>
          <a:xfrm>
            <a:off x="7629287" y="5399127"/>
            <a:ext cx="628293" cy="628293"/>
          </a:xfrm>
          <a:prstGeom prst="roundRect">
            <a:avLst>
              <a:gd name="adj" fmla="val 14552264"/>
            </a:avLst>
          </a:prstGeom>
          <a:solidFill>
            <a:srgbClr val="EF9C82"/>
          </a:solidFill>
          <a:ln/>
        </p:spPr>
      </p:sp>
      <p:pic>
        <p:nvPicPr>
          <p:cNvPr id="26" name="Image 4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02047" y="5571887"/>
            <a:ext cx="282654" cy="282654"/>
          </a:xfrm>
          <a:prstGeom prst="rect">
            <a:avLst/>
          </a:prstGeom>
        </p:spPr>
      </p:pic>
      <p:sp>
        <p:nvSpPr>
          <p:cNvPr id="27" name="Text 20"/>
          <p:cNvSpPr/>
          <p:nvPr/>
        </p:nvSpPr>
        <p:spPr>
          <a:xfrm>
            <a:off x="7629287" y="6236851"/>
            <a:ext cx="2776061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Kevesebb csomagolt nasi</a:t>
            </a:r>
            <a:endParaRPr lang="en-US" sz="1900" dirty="0"/>
          </a:p>
        </p:txBody>
      </p:sp>
      <p:sp>
        <p:nvSpPr>
          <p:cNvPr id="28" name="Text 21"/>
          <p:cNvSpPr/>
          <p:nvPr/>
        </p:nvSpPr>
        <p:spPr>
          <a:xfrm>
            <a:off x="7629287" y="6670477"/>
            <a:ext cx="595395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Válassz csomagolásmentes vagy saját dobozba tett ételeket, nasikat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959168"/>
            <a:ext cx="4928354" cy="6387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Kezdd el ma! </a:t>
            </a:r>
            <a:r>
              <a:rPr lang="en-US" sz="385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🌱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6324124" y="1912025"/>
            <a:ext cx="7468553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 fenntartható életmód nem tökéletességet igényel – hanem </a:t>
            </a:r>
            <a:r>
              <a:rPr lang="en-US" sz="16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szándékot és következetességet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 Nem kell mindent egyszerre megváltoztatni. Válassz ki egy-két szokást a mai napból, és kezdd el apró lépésekben.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6324124" y="3152775"/>
            <a:ext cx="7468553" cy="2740581"/>
          </a:xfrm>
          <a:prstGeom prst="roundRect">
            <a:avLst>
              <a:gd name="adj" fmla="val 1146"/>
            </a:avLst>
          </a:prstGeom>
          <a:solidFill>
            <a:srgbClr val="315251"/>
          </a:solidFill>
          <a:ln/>
        </p:spPr>
      </p:sp>
      <p:sp>
        <p:nvSpPr>
          <p:cNvPr id="6" name="Shape 3"/>
          <p:cNvSpPr/>
          <p:nvPr/>
        </p:nvSpPr>
        <p:spPr>
          <a:xfrm>
            <a:off x="6324124" y="3152775"/>
            <a:ext cx="3734276" cy="1537811"/>
          </a:xfrm>
          <a:prstGeom prst="roundRect">
            <a:avLst>
              <a:gd name="adj" fmla="val 2043"/>
            </a:avLst>
          </a:prstGeom>
          <a:solidFill>
            <a:srgbClr val="315251"/>
          </a:solidFill>
          <a:ln/>
        </p:spPr>
      </p:sp>
      <p:sp>
        <p:nvSpPr>
          <p:cNvPr id="7" name="Text 4"/>
          <p:cNvSpPr/>
          <p:nvPr/>
        </p:nvSpPr>
        <p:spPr>
          <a:xfrm>
            <a:off x="6533555" y="3362206"/>
            <a:ext cx="2464118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🤔</a:t>
            </a: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Kérdezz!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6533555" y="3811072"/>
            <a:ext cx="3315414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Minden vásárlás előtt tedd fel: valóban szükségem van rá?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10058400" y="3152775"/>
            <a:ext cx="3734276" cy="1537811"/>
          </a:xfrm>
          <a:prstGeom prst="rect">
            <a:avLst/>
          </a:prstGeom>
          <a:solidFill>
            <a:srgbClr val="315251"/>
          </a:solidFill>
          <a:ln/>
        </p:spPr>
      </p:sp>
      <p:sp>
        <p:nvSpPr>
          <p:cNvPr id="10" name="Shape 7"/>
          <p:cNvSpPr/>
          <p:nvPr/>
        </p:nvSpPr>
        <p:spPr>
          <a:xfrm>
            <a:off x="10058400" y="3152775"/>
            <a:ext cx="22860" cy="1537811"/>
          </a:xfrm>
          <a:prstGeom prst="roundRect">
            <a:avLst>
              <a:gd name="adj" fmla="val 137440"/>
            </a:avLst>
          </a:prstGeom>
          <a:solidFill>
            <a:srgbClr val="4A6B6A"/>
          </a:solidFill>
          <a:ln/>
        </p:spPr>
      </p:sp>
      <p:sp>
        <p:nvSpPr>
          <p:cNvPr id="11" name="Text 8"/>
          <p:cNvSpPr/>
          <p:nvPr/>
        </p:nvSpPr>
        <p:spPr>
          <a:xfrm>
            <a:off x="10267831" y="3362206"/>
            <a:ext cx="2464118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♻️</a:t>
            </a: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Csökkents!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10267831" y="3811072"/>
            <a:ext cx="3315414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Vegyél kevesebbet, de jobbat. Minőség a mennyiség helyett.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324124" y="4690586"/>
            <a:ext cx="7468553" cy="1202769"/>
          </a:xfrm>
          <a:prstGeom prst="rect">
            <a:avLst/>
          </a:prstGeom>
          <a:solidFill>
            <a:srgbClr val="315251"/>
          </a:solidFill>
          <a:ln/>
        </p:spPr>
      </p:sp>
      <p:sp>
        <p:nvSpPr>
          <p:cNvPr id="14" name="Shape 11"/>
          <p:cNvSpPr/>
          <p:nvPr/>
        </p:nvSpPr>
        <p:spPr>
          <a:xfrm>
            <a:off x="6324124" y="4690586"/>
            <a:ext cx="7468553" cy="22860"/>
          </a:xfrm>
          <a:prstGeom prst="roundRect">
            <a:avLst>
              <a:gd name="adj" fmla="val 137440"/>
            </a:avLst>
          </a:prstGeom>
          <a:solidFill>
            <a:srgbClr val="4A6B6A"/>
          </a:solidFill>
          <a:ln/>
        </p:spPr>
      </p:sp>
      <p:sp>
        <p:nvSpPr>
          <p:cNvPr id="15" name="Text 12"/>
          <p:cNvSpPr/>
          <p:nvPr/>
        </p:nvSpPr>
        <p:spPr>
          <a:xfrm>
            <a:off x="6533555" y="4900017"/>
            <a:ext cx="2464118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🌍</a:t>
            </a: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Inspirálj!</a:t>
            </a:r>
            <a:endParaRPr lang="en-US" sz="1900" dirty="0"/>
          </a:p>
        </p:txBody>
      </p:sp>
      <p:sp>
        <p:nvSpPr>
          <p:cNvPr id="16" name="Text 13"/>
          <p:cNvSpPr/>
          <p:nvPr/>
        </p:nvSpPr>
        <p:spPr>
          <a:xfrm>
            <a:off x="6533555" y="5348883"/>
            <a:ext cx="7049691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Mondd el barátaidnak, családodnak – a változás közösségben indul.</a:t>
            </a: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6638211" y="6364605"/>
            <a:ext cx="7154466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„A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világ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nem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attól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változik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meg,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hogy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mindenki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tökéletes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–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hanem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attól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hogy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sok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ember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egy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kicsit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jobban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odafigyel</a:t>
            </a:r>
            <a:r>
              <a:rPr lang="hu-HU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!”</a:t>
            </a:r>
            <a:endParaRPr lang="en-US" sz="1600" dirty="0"/>
          </a:p>
        </p:txBody>
      </p:sp>
      <p:sp>
        <p:nvSpPr>
          <p:cNvPr id="18" name="Shape 15"/>
          <p:cNvSpPr/>
          <p:nvPr/>
        </p:nvSpPr>
        <p:spPr>
          <a:xfrm>
            <a:off x="6324124" y="6128980"/>
            <a:ext cx="22860" cy="1141333"/>
          </a:xfrm>
          <a:prstGeom prst="rect">
            <a:avLst/>
          </a:prstGeom>
          <a:solidFill>
            <a:srgbClr val="EF9C82"/>
          </a:solidFill>
          <a:ln/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d872ac3-bbad-4acc-97b2-725f149f1ff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66275070F93F7D40BC444577A95324FF" ma:contentTypeVersion="16" ma:contentTypeDescription="Új dokumentum létrehozása." ma:contentTypeScope="" ma:versionID="02f222b289d4194f4be6393aaa079998">
  <xsd:schema xmlns:xsd="http://www.w3.org/2001/XMLSchema" xmlns:xs="http://www.w3.org/2001/XMLSchema" xmlns:p="http://schemas.microsoft.com/office/2006/metadata/properties" xmlns:ns3="4d872ac3-bbad-4acc-97b2-725f149f1ff2" xmlns:ns4="87fb809d-bdcd-43f9-979d-a228133c4ebd" targetNamespace="http://schemas.microsoft.com/office/2006/metadata/properties" ma:root="true" ma:fieldsID="4ed311d32e301cf1ccd6a1fc76c502f4" ns3:_="" ns4:_="">
    <xsd:import namespace="4d872ac3-bbad-4acc-97b2-725f149f1ff2"/>
    <xsd:import namespace="87fb809d-bdcd-43f9-979d-a228133c4eb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ServiceObjectDetectorVersions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872ac3-bbad-4acc-97b2-725f149f1f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4" nillable="true" ma:displayName="_activity" ma:hidden="true" ma:internalName="_activity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fb809d-bdcd-43f9-979d-a228133c4eb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Megosztási tipp kivonata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C58BE07-E797-45CA-B052-EBCA182FAAE5}">
  <ds:schemaRefs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microsoft.com/office/2006/metadata/properties"/>
    <ds:schemaRef ds:uri="87fb809d-bdcd-43f9-979d-a228133c4ebd"/>
    <ds:schemaRef ds:uri="http://purl.org/dc/dcmitype/"/>
    <ds:schemaRef ds:uri="4d872ac3-bbad-4acc-97b2-725f149f1ff2"/>
    <ds:schemaRef ds:uri="http://www.w3.org/XML/1998/namespace"/>
    <ds:schemaRef ds:uri="http://purl.org/dc/elements/1.1/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BD4A3905-B521-4F1C-A8A3-80414DD97F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872ac3-bbad-4acc-97b2-725f149f1ff2"/>
    <ds:schemaRef ds:uri="87fb809d-bdcd-43f9-979d-a228133c4e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12CD1D0-8D7C-4950-813E-ACD1CC6A515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662</Words>
  <Application>Microsoft Office PowerPoint</Application>
  <PresentationFormat>Egyéni</PresentationFormat>
  <Paragraphs>86</Paragraphs>
  <Slides>8</Slides>
  <Notes>8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2" baseType="lpstr">
      <vt:lpstr>Quattrocento</vt:lpstr>
      <vt:lpstr>Calibri</vt:lpstr>
      <vt:lpstr>Arial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>Tóth Anikó</dc:creator>
  <cp:lastModifiedBy>Tóth Anikó</cp:lastModifiedBy>
  <cp:revision>2</cp:revision>
  <dcterms:created xsi:type="dcterms:W3CDTF">2026-04-10T07:21:23Z</dcterms:created>
  <dcterms:modified xsi:type="dcterms:W3CDTF">2026-04-21T05:07:42Z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0x01010066275070F93F7D40BC444577A95324FF</vt:lpwstr>
  </property>
</Properties>
</file>