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Lst>
  <p:notesMasterIdLst>
    <p:notesMasterId r:id="rId12"/>
  </p:notesMasterIdLst>
  <p:sldSz cx="14630400" cy="8229600"/>
  <p:notesSz cx="8229600" cy="14630400"/>
  <p:embeddedFontLst>
    <p:embeddedFont>
      <p:font typeface="Syne"/>
      <p:regular r:id="rId17"/>
    </p:embeddedFont>
    <p:embeddedFont>
      <p:font typeface="Syne"/>
      <p:regular r:id="rId18"/>
    </p:embeddedFont>
    <p:embeddedFont>
      <p:font typeface="Overpass Light"/>
      <p:regular r:id="rId19"/>
    </p:embeddedFont>
    <p:embeddedFont>
      <p:font typeface="Overpass Light"/>
      <p:regular r:id="rId20"/>
    </p:embeddedFont>
    <p:embeddedFont>
      <p:font typeface="Overpass Light"/>
      <p:regular r:id="rId21"/>
    </p:embeddedFont>
    <p:embeddedFont>
      <p:font typeface="Overpass Light"/>
      <p:regular r:id="rId22"/>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notesMaster" Target="notesMasters/notesMaster1.xml"/><Relationship Id="rId13" Type="http://schemas.openxmlformats.org/officeDocument/2006/relationships/presProps" Target="presProps.xml"/><Relationship Id="rId14" Type="http://schemas.openxmlformats.org/officeDocument/2006/relationships/viewProps" Target="viewProps.xml"/><Relationship Id="rId15" Type="http://schemas.openxmlformats.org/officeDocument/2006/relationships/theme" Target="theme/theme1.xml"/><Relationship Id="rId16" Type="http://schemas.openxmlformats.org/officeDocument/2006/relationships/tableStyles" Target="tableStyles.xml"/><Relationship Id="rId17" Type="http://schemas.openxmlformats.org/officeDocument/2006/relationships/font" Target="fonts/font1.fntdata"/><Relationship Id="rId18" Type="http://schemas.openxmlformats.org/officeDocument/2006/relationships/font" Target="fonts/font2.fntdata"/><Relationship Id="rId19" Type="http://schemas.openxmlformats.org/officeDocument/2006/relationships/font" Target="fonts/font3.fntdata"/><Relationship Id="rId20" Type="http://schemas.openxmlformats.org/officeDocument/2006/relationships/font" Target="fonts/font4.fntdata"/><Relationship Id="rId21" Type="http://schemas.openxmlformats.org/officeDocument/2006/relationships/font" Target="fonts/font5.fntdata"/><Relationship Id="rId22" Type="http://schemas.openxmlformats.org/officeDocument/2006/relationships/font" Target="fonts/font6.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10-1.png"/><Relationship Id="rId3"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11-1.png"/><Relationship Id="rId3"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2-1.png"/><Relationship Id="rId3"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3-1.png"/><Relationship Id="rId3"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4-1.png"/><Relationship Id="rId3"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5-1.png"/><Relationship Id="rId3"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6-1.png"/><Relationship Id="rId3"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7-1.png"/><Relationship Id="rId3"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8-1.png"/><Relationship Id="rId3"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9-1.png"/><Relationship Id="rId3"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9F4BE"/>
          </a:solidFill>
          <a:ln/>
        </p:spPr>
      </p:sp>
      <p:sp>
        <p:nvSpPr>
          <p:cNvPr id="3" name="Shape 1"/>
          <p:cNvSpPr/>
          <p:nvPr/>
        </p:nvSpPr>
        <p:spPr>
          <a:xfrm>
            <a:off x="0" y="0"/>
            <a:ext cx="14630400" cy="8229600"/>
          </a:xfrm>
          <a:prstGeom prst="rect">
            <a:avLst/>
          </a:prstGeom>
          <a:solidFill>
            <a:srgbClr val="FFFDE6"/>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9F4BE"/>
          </a:solidFill>
          <a:ln/>
        </p:spPr>
      </p:sp>
      <p:sp>
        <p:nvSpPr>
          <p:cNvPr id="3" name="Shape 1"/>
          <p:cNvSpPr/>
          <p:nvPr/>
        </p:nvSpPr>
        <p:spPr>
          <a:xfrm>
            <a:off x="0" y="0"/>
            <a:ext cx="14630400" cy="8229600"/>
          </a:xfrm>
          <a:prstGeom prst="rect">
            <a:avLst/>
          </a:prstGeom>
          <a:solidFill>
            <a:srgbClr val="FFFDE6"/>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9F4BE"/>
          </a:solidFill>
          <a:ln/>
        </p:spPr>
      </p:sp>
      <p:sp>
        <p:nvSpPr>
          <p:cNvPr id="3" name="Shape 1"/>
          <p:cNvSpPr/>
          <p:nvPr/>
        </p:nvSpPr>
        <p:spPr>
          <a:xfrm>
            <a:off x="0" y="0"/>
            <a:ext cx="14630400" cy="8229600"/>
          </a:xfrm>
          <a:prstGeom prst="rect">
            <a:avLst/>
          </a:prstGeom>
          <a:solidFill>
            <a:srgbClr val="FFFDE6"/>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9F4BE"/>
          </a:solidFill>
          <a:ln/>
        </p:spPr>
      </p:sp>
      <p:sp>
        <p:nvSpPr>
          <p:cNvPr id="3" name="Shape 1"/>
          <p:cNvSpPr/>
          <p:nvPr/>
        </p:nvSpPr>
        <p:spPr>
          <a:xfrm>
            <a:off x="0" y="0"/>
            <a:ext cx="14630400" cy="8229600"/>
          </a:xfrm>
          <a:prstGeom prst="rect">
            <a:avLst/>
          </a:prstGeom>
          <a:solidFill>
            <a:srgbClr val="FFFDE6"/>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9F4BE"/>
          </a:solidFill>
          <a:ln/>
        </p:spPr>
      </p:sp>
      <p:sp>
        <p:nvSpPr>
          <p:cNvPr id="3" name="Shape 1"/>
          <p:cNvSpPr/>
          <p:nvPr/>
        </p:nvSpPr>
        <p:spPr>
          <a:xfrm>
            <a:off x="0" y="0"/>
            <a:ext cx="14630400" cy="8229600"/>
          </a:xfrm>
          <a:prstGeom prst="rect">
            <a:avLst/>
          </a:prstGeom>
          <a:solidFill>
            <a:srgbClr val="FFFDE6"/>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9F4BE"/>
          </a:solidFill>
          <a:ln/>
        </p:spPr>
      </p:sp>
      <p:sp>
        <p:nvSpPr>
          <p:cNvPr id="3" name="Shape 1"/>
          <p:cNvSpPr/>
          <p:nvPr/>
        </p:nvSpPr>
        <p:spPr>
          <a:xfrm>
            <a:off x="0" y="0"/>
            <a:ext cx="14630400" cy="8229600"/>
          </a:xfrm>
          <a:prstGeom prst="rect">
            <a:avLst/>
          </a:prstGeom>
          <a:solidFill>
            <a:srgbClr val="FFFDE6"/>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9F4BE"/>
          </a:solidFill>
          <a:ln/>
        </p:spPr>
      </p:sp>
      <p:sp>
        <p:nvSpPr>
          <p:cNvPr id="3" name="Shape 1"/>
          <p:cNvSpPr/>
          <p:nvPr/>
        </p:nvSpPr>
        <p:spPr>
          <a:xfrm>
            <a:off x="0" y="0"/>
            <a:ext cx="14630400" cy="8229600"/>
          </a:xfrm>
          <a:prstGeom prst="rect">
            <a:avLst/>
          </a:prstGeom>
          <a:solidFill>
            <a:srgbClr val="FFFDE6"/>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9F4BE"/>
          </a:solidFill>
          <a:ln/>
        </p:spPr>
      </p:sp>
      <p:sp>
        <p:nvSpPr>
          <p:cNvPr id="3" name="Shape 1"/>
          <p:cNvSpPr/>
          <p:nvPr/>
        </p:nvSpPr>
        <p:spPr>
          <a:xfrm>
            <a:off x="0" y="0"/>
            <a:ext cx="14630400" cy="8229600"/>
          </a:xfrm>
          <a:prstGeom prst="rect">
            <a:avLst/>
          </a:prstGeom>
          <a:solidFill>
            <a:srgbClr val="FFFDE6"/>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9F4BE"/>
          </a:solidFill>
          <a:ln/>
        </p:spPr>
      </p:sp>
      <p:sp>
        <p:nvSpPr>
          <p:cNvPr id="3" name="Shape 1"/>
          <p:cNvSpPr/>
          <p:nvPr/>
        </p:nvSpPr>
        <p:spPr>
          <a:xfrm>
            <a:off x="0" y="0"/>
            <a:ext cx="14630400" cy="8229600"/>
          </a:xfrm>
          <a:prstGeom prst="rect">
            <a:avLst/>
          </a:prstGeom>
          <a:solidFill>
            <a:srgbClr val="FFFDE6"/>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9F4BE"/>
          </a:solidFill>
          <a:ln/>
        </p:spPr>
      </p:sp>
      <p:sp>
        <p:nvSpPr>
          <p:cNvPr id="3" name="Shape 1"/>
          <p:cNvSpPr/>
          <p:nvPr/>
        </p:nvSpPr>
        <p:spPr>
          <a:xfrm>
            <a:off x="0" y="0"/>
            <a:ext cx="14630400" cy="8229600"/>
          </a:xfrm>
          <a:prstGeom prst="rect">
            <a:avLst/>
          </a:prstGeom>
          <a:solidFill>
            <a:srgbClr val="FFFDE6"/>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2.xml"/><Relationship Id="rId3"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slideLayout" Target="../slideLayouts/slideLayout11.xml"/><Relationship Id="rId3"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svg"/><Relationship Id="rId3" Type="http://schemas.openxmlformats.org/officeDocument/2006/relationships/image" Target="../media/image-2-3.png"/><Relationship Id="rId4" Type="http://schemas.openxmlformats.org/officeDocument/2006/relationships/image" Target="../media/image-2-4.svg"/><Relationship Id="rId5" Type="http://schemas.openxmlformats.org/officeDocument/2006/relationships/image" Target="../media/image-2-5.png"/><Relationship Id="rId6" Type="http://schemas.openxmlformats.org/officeDocument/2006/relationships/image" Target="../media/image-2-6.svg"/><Relationship Id="rId7" Type="http://schemas.openxmlformats.org/officeDocument/2006/relationships/image" Target="../media/image-2-7.png"/><Relationship Id="rId8" Type="http://schemas.openxmlformats.org/officeDocument/2006/relationships/image" Target="../media/image-2-8.svg"/><Relationship Id="rId9" Type="http://schemas.openxmlformats.org/officeDocument/2006/relationships/slideLayout" Target="../slideLayouts/slideLayout3.xml"/><Relationship Id="rId10"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slideLayout" Target="../slideLayouts/slideLayout4.xml"/><Relationship Id="rId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slideLayout" Target="../slideLayouts/slideLayout5.xml"/><Relationship Id="rId3"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png"/><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slideLayout" Target="../slideLayouts/slideLayout6.xml"/><Relationship Id="rId7"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slideLayout" Target="../slideLayouts/slideLayout7.xml"/><Relationship Id="rId3"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png"/><Relationship Id="rId3" Type="http://schemas.openxmlformats.org/officeDocument/2006/relationships/image" Target="../media/image-7-3.svg"/><Relationship Id="rId4" Type="http://schemas.openxmlformats.org/officeDocument/2006/relationships/image" Target="../media/image-7-4.png"/><Relationship Id="rId5" Type="http://schemas.openxmlformats.org/officeDocument/2006/relationships/image" Target="../media/image-7-5.svg"/><Relationship Id="rId6" Type="http://schemas.openxmlformats.org/officeDocument/2006/relationships/image" Target="../media/image-7-6.png"/><Relationship Id="rId7" Type="http://schemas.openxmlformats.org/officeDocument/2006/relationships/image" Target="../media/image-7-7.svg"/><Relationship Id="rId8" Type="http://schemas.openxmlformats.org/officeDocument/2006/relationships/image" Target="../media/image-7-8.png"/><Relationship Id="rId9" Type="http://schemas.openxmlformats.org/officeDocument/2006/relationships/image" Target="../media/image-7-9.svg"/><Relationship Id="rId10" Type="http://schemas.openxmlformats.org/officeDocument/2006/relationships/slideLayout" Target="../slideLayouts/slideLayout8.xml"/><Relationship Id="rId11"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slideLayout" Target="../slideLayouts/slideLayout9.xml"/><Relationship Id="rId3"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svg"/><Relationship Id="rId3" Type="http://schemas.openxmlformats.org/officeDocument/2006/relationships/image" Target="../media/image-9-3.png"/><Relationship Id="rId4" Type="http://schemas.openxmlformats.org/officeDocument/2006/relationships/image" Target="../media/image-9-4.svg"/><Relationship Id="rId5" Type="http://schemas.openxmlformats.org/officeDocument/2006/relationships/image" Target="../media/image-9-5.png"/><Relationship Id="rId6" Type="http://schemas.openxmlformats.org/officeDocument/2006/relationships/image" Target="../media/image-9-6.svg"/><Relationship Id="rId7" Type="http://schemas.openxmlformats.org/officeDocument/2006/relationships/image" Target="../media/image-9-7.png"/><Relationship Id="rId8" Type="http://schemas.openxmlformats.org/officeDocument/2006/relationships/image" Target="../media/image-9-8.svg"/><Relationship Id="rId9" Type="http://schemas.openxmlformats.org/officeDocument/2006/relationships/slideLayout" Target="../slideLayouts/slideLayout10.xml"/><Relationship Id="rId10"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280190" y="2710815"/>
            <a:ext cx="7556421" cy="1240155"/>
          </a:xfrm>
          <a:prstGeom prst="rect">
            <a:avLst/>
          </a:prstGeom>
          <a:noFill/>
          <a:ln/>
        </p:spPr>
        <p:txBody>
          <a:bodyPr wrap="square" lIns="0" tIns="0" rIns="0" bIns="0" rtlCol="0" anchor="t"/>
          <a:lstStyle/>
          <a:p>
            <a:pPr algn="l" indent="0" marL="0">
              <a:lnSpc>
                <a:spcPts val="4850"/>
              </a:lnSpc>
              <a:buNone/>
            </a:pPr>
            <a:r>
              <a:rPr lang="en-US" sz="3900" b="1" dirty="0">
                <a:solidFill>
                  <a:srgbClr val="233939"/>
                </a:solidFill>
                <a:latin typeface="Syne Bold" pitchFamily="34" charset="0"/>
                <a:ea typeface="Syne Bold" pitchFamily="34" charset="-122"/>
                <a:cs typeface="Syne Bold" pitchFamily="34" charset="-120"/>
              </a:rPr>
              <a:t>Alcohol-Free Cocktail Masterclass</a:t>
            </a:r>
            <a:endParaRPr lang="en-US" sz="3900" dirty="0"/>
          </a:p>
        </p:txBody>
      </p:sp>
      <p:sp>
        <p:nvSpPr>
          <p:cNvPr id="4" name="Text 1"/>
          <p:cNvSpPr/>
          <p:nvPr/>
        </p:nvSpPr>
        <p:spPr>
          <a:xfrm>
            <a:off x="6280190" y="4248626"/>
            <a:ext cx="7556421" cy="1270159"/>
          </a:xfrm>
          <a:prstGeom prst="rect">
            <a:avLst/>
          </a:prstGeom>
          <a:noFill/>
          <a:ln/>
        </p:spPr>
        <p:txBody>
          <a:bodyPr wrap="square" lIns="0" tIns="0" rIns="0" bIns="0" rtlCol="0" anchor="t"/>
          <a:lstStyle/>
          <a:p>
            <a:pPr algn="l" indent="0" marL="0">
              <a:lnSpc>
                <a:spcPts val="2500"/>
              </a:lnSpc>
              <a:buNone/>
            </a:pPr>
            <a:r>
              <a:rPr lang="en-US" sz="1550" dirty="0">
                <a:solidFill>
                  <a:srgbClr val="3B4E4E"/>
                </a:solidFill>
                <a:latin typeface="Overpass Light" pitchFamily="34" charset="0"/>
                <a:ea typeface="Overpass Light" pitchFamily="34" charset="-122"/>
                <a:cs typeface="Overpass Light" pitchFamily="34" charset="-120"/>
              </a:rPr>
              <a:t>Welcome to this 45-minute practical session where we'll explore the art of crafting four refreshing non-alcoholic cocktails. From the classic Shirley Temple to the tropical Piña Colada, you'll master essential techniques including proper garnishing, glass chilling, and presentation skills that will impress any guest.</a:t>
            </a:r>
            <a:endParaRPr lang="en-US" sz="15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69025" y="691872"/>
            <a:ext cx="7563683" cy="600789"/>
          </a:xfrm>
          <a:prstGeom prst="rect">
            <a:avLst/>
          </a:prstGeom>
          <a:noFill/>
          <a:ln/>
        </p:spPr>
        <p:txBody>
          <a:bodyPr wrap="none" lIns="0" tIns="0" rIns="0" bIns="0" rtlCol="0" anchor="t"/>
          <a:lstStyle/>
          <a:p>
            <a:pPr algn="l" indent="0" marL="0">
              <a:lnSpc>
                <a:spcPts val="4700"/>
              </a:lnSpc>
              <a:buNone/>
            </a:pPr>
            <a:r>
              <a:rPr lang="en-US" sz="3750" b="1" dirty="0">
                <a:solidFill>
                  <a:srgbClr val="233939"/>
                </a:solidFill>
                <a:latin typeface="Syne Bold" pitchFamily="34" charset="0"/>
                <a:ea typeface="Syne Bold" pitchFamily="34" charset="-122"/>
                <a:cs typeface="Syne Bold" pitchFamily="34" charset="-120"/>
              </a:rPr>
              <a:t>Key Takeaways &amp; Next Steps</a:t>
            </a:r>
            <a:endParaRPr lang="en-US" sz="3750" dirty="0"/>
          </a:p>
        </p:txBody>
      </p:sp>
      <p:sp>
        <p:nvSpPr>
          <p:cNvPr id="4" name="Shape 1"/>
          <p:cNvSpPr/>
          <p:nvPr/>
        </p:nvSpPr>
        <p:spPr>
          <a:xfrm>
            <a:off x="769025" y="1571982"/>
            <a:ext cx="3709868" cy="1719977"/>
          </a:xfrm>
          <a:prstGeom prst="roundRect">
            <a:avLst>
              <a:gd name="adj" fmla="val 4695"/>
            </a:avLst>
          </a:prstGeom>
          <a:solidFill>
            <a:srgbClr val="DDEEE6"/>
          </a:solidFill>
          <a:ln w="7620">
            <a:solidFill>
              <a:srgbClr val="C3D4CC"/>
            </a:solidFill>
            <a:prstDash val="solid"/>
          </a:ln>
        </p:spPr>
      </p:sp>
      <p:sp>
        <p:nvSpPr>
          <p:cNvPr id="5" name="Text 2"/>
          <p:cNvSpPr/>
          <p:nvPr/>
        </p:nvSpPr>
        <p:spPr>
          <a:xfrm>
            <a:off x="968812" y="1771769"/>
            <a:ext cx="2850594" cy="300395"/>
          </a:xfrm>
          <a:prstGeom prst="rect">
            <a:avLst/>
          </a:prstGeom>
          <a:noFill/>
          <a:ln/>
        </p:spPr>
        <p:txBody>
          <a:bodyPr wrap="none" lIns="0" tIns="0" rIns="0" bIns="0" rtlCol="0" anchor="t"/>
          <a:lstStyle/>
          <a:p>
            <a:pPr algn="l" indent="0" marL="0">
              <a:lnSpc>
                <a:spcPts val="2350"/>
              </a:lnSpc>
              <a:buNone/>
            </a:pPr>
            <a:r>
              <a:rPr lang="en-US" sz="1850" b="1" dirty="0">
                <a:solidFill>
                  <a:srgbClr val="3B4E4E"/>
                </a:solidFill>
                <a:latin typeface="Syne Bold" pitchFamily="34" charset="0"/>
                <a:ea typeface="Syne Bold" pitchFamily="34" charset="-122"/>
                <a:cs typeface="Syne Bold" pitchFamily="34" charset="-120"/>
              </a:rPr>
              <a:t>Mastered Techniques</a:t>
            </a:r>
            <a:endParaRPr lang="en-US" sz="1850" dirty="0"/>
          </a:p>
        </p:txBody>
      </p:sp>
      <p:sp>
        <p:nvSpPr>
          <p:cNvPr id="6" name="Text 3"/>
          <p:cNvSpPr/>
          <p:nvPr/>
        </p:nvSpPr>
        <p:spPr>
          <a:xfrm>
            <a:off x="968812" y="2183844"/>
            <a:ext cx="3310295" cy="908328"/>
          </a:xfrm>
          <a:prstGeom prst="rect">
            <a:avLst/>
          </a:prstGeom>
          <a:noFill/>
          <a:ln/>
        </p:spPr>
        <p:txBody>
          <a:bodyPr wrap="square" lIns="0" tIns="0" rIns="0" bIns="0" rtlCol="0" anchor="t"/>
          <a:lstStyle/>
          <a:p>
            <a:pPr algn="l" indent="0" marL="0">
              <a:lnSpc>
                <a:spcPts val="2350"/>
              </a:lnSpc>
              <a:buNone/>
            </a:pPr>
            <a:r>
              <a:rPr lang="en-US" sz="1500" dirty="0">
                <a:solidFill>
                  <a:srgbClr val="3B4E4E"/>
                </a:solidFill>
                <a:latin typeface="Overpass Light" pitchFamily="34" charset="0"/>
                <a:ea typeface="Overpass Light" pitchFamily="34" charset="-122"/>
                <a:cs typeface="Overpass Light" pitchFamily="34" charset="-120"/>
              </a:rPr>
              <a:t>Glass chilling, precise measuring, gentle stirring, professional garnishing, and guest-facing preparation methods</a:t>
            </a:r>
            <a:endParaRPr lang="en-US" sz="1500" dirty="0"/>
          </a:p>
        </p:txBody>
      </p:sp>
      <p:sp>
        <p:nvSpPr>
          <p:cNvPr id="7" name="Shape 4"/>
          <p:cNvSpPr/>
          <p:nvPr/>
        </p:nvSpPr>
        <p:spPr>
          <a:xfrm>
            <a:off x="4665107" y="1571982"/>
            <a:ext cx="3709868" cy="1719977"/>
          </a:xfrm>
          <a:prstGeom prst="roundRect">
            <a:avLst>
              <a:gd name="adj" fmla="val 4695"/>
            </a:avLst>
          </a:prstGeom>
          <a:solidFill>
            <a:srgbClr val="DDEEE6"/>
          </a:solidFill>
          <a:ln w="7620">
            <a:solidFill>
              <a:srgbClr val="C3D4CC"/>
            </a:solidFill>
            <a:prstDash val="solid"/>
          </a:ln>
        </p:spPr>
      </p:sp>
      <p:sp>
        <p:nvSpPr>
          <p:cNvPr id="8" name="Text 5"/>
          <p:cNvSpPr/>
          <p:nvPr/>
        </p:nvSpPr>
        <p:spPr>
          <a:xfrm>
            <a:off x="4864894" y="1771769"/>
            <a:ext cx="2826306" cy="300395"/>
          </a:xfrm>
          <a:prstGeom prst="rect">
            <a:avLst/>
          </a:prstGeom>
          <a:noFill/>
          <a:ln/>
        </p:spPr>
        <p:txBody>
          <a:bodyPr wrap="none" lIns="0" tIns="0" rIns="0" bIns="0" rtlCol="0" anchor="t"/>
          <a:lstStyle/>
          <a:p>
            <a:pPr algn="l" indent="0" marL="0">
              <a:lnSpc>
                <a:spcPts val="2350"/>
              </a:lnSpc>
              <a:buNone/>
            </a:pPr>
            <a:r>
              <a:rPr lang="en-US" sz="1850" b="1" dirty="0">
                <a:solidFill>
                  <a:srgbClr val="3B4E4E"/>
                </a:solidFill>
                <a:latin typeface="Syne Bold" pitchFamily="34" charset="0"/>
                <a:ea typeface="Syne Bold" pitchFamily="34" charset="-122"/>
                <a:cs typeface="Syne Bold" pitchFamily="34" charset="-120"/>
              </a:rPr>
              <a:t>Four Cocktails Ready</a:t>
            </a:r>
            <a:endParaRPr lang="en-US" sz="1850" dirty="0"/>
          </a:p>
        </p:txBody>
      </p:sp>
      <p:sp>
        <p:nvSpPr>
          <p:cNvPr id="9" name="Text 6"/>
          <p:cNvSpPr/>
          <p:nvPr/>
        </p:nvSpPr>
        <p:spPr>
          <a:xfrm>
            <a:off x="4864894" y="2183844"/>
            <a:ext cx="3310295" cy="908328"/>
          </a:xfrm>
          <a:prstGeom prst="rect">
            <a:avLst/>
          </a:prstGeom>
          <a:noFill/>
          <a:ln/>
        </p:spPr>
        <p:txBody>
          <a:bodyPr wrap="square" lIns="0" tIns="0" rIns="0" bIns="0" rtlCol="0" anchor="t"/>
          <a:lstStyle/>
          <a:p>
            <a:pPr algn="l" indent="0" marL="0">
              <a:lnSpc>
                <a:spcPts val="2350"/>
              </a:lnSpc>
              <a:buNone/>
            </a:pPr>
            <a:r>
              <a:rPr lang="en-US" sz="1500" dirty="0">
                <a:solidFill>
                  <a:srgbClr val="3B4E4E"/>
                </a:solidFill>
                <a:latin typeface="Overpass Light" pitchFamily="34" charset="0"/>
                <a:ea typeface="Overpass Light" pitchFamily="34" charset="-122"/>
                <a:cs typeface="Overpass Light" pitchFamily="34" charset="-120"/>
              </a:rPr>
              <a:t>Shirley Temple, Lucky Driver, Mojito, and Piña Colada - all alcohol-free recipes perfected</a:t>
            </a:r>
            <a:endParaRPr lang="en-US" sz="1500" dirty="0"/>
          </a:p>
        </p:txBody>
      </p:sp>
      <p:sp>
        <p:nvSpPr>
          <p:cNvPr id="10" name="Shape 7"/>
          <p:cNvSpPr/>
          <p:nvPr/>
        </p:nvSpPr>
        <p:spPr>
          <a:xfrm>
            <a:off x="769025" y="3478173"/>
            <a:ext cx="7605951" cy="1417201"/>
          </a:xfrm>
          <a:prstGeom prst="roundRect">
            <a:avLst>
              <a:gd name="adj" fmla="val 5698"/>
            </a:avLst>
          </a:prstGeom>
          <a:solidFill>
            <a:srgbClr val="DDEEE6"/>
          </a:solidFill>
          <a:ln w="7620">
            <a:solidFill>
              <a:srgbClr val="C3D4CC"/>
            </a:solidFill>
            <a:prstDash val="solid"/>
          </a:ln>
        </p:spPr>
      </p:sp>
      <p:sp>
        <p:nvSpPr>
          <p:cNvPr id="11" name="Text 8"/>
          <p:cNvSpPr/>
          <p:nvPr/>
        </p:nvSpPr>
        <p:spPr>
          <a:xfrm>
            <a:off x="968812" y="3677960"/>
            <a:ext cx="3061573" cy="300395"/>
          </a:xfrm>
          <a:prstGeom prst="rect">
            <a:avLst/>
          </a:prstGeom>
          <a:noFill/>
          <a:ln/>
        </p:spPr>
        <p:txBody>
          <a:bodyPr wrap="none" lIns="0" tIns="0" rIns="0" bIns="0" rtlCol="0" anchor="t"/>
          <a:lstStyle/>
          <a:p>
            <a:pPr algn="l" indent="0" marL="0">
              <a:lnSpc>
                <a:spcPts val="2350"/>
              </a:lnSpc>
              <a:buNone/>
            </a:pPr>
            <a:r>
              <a:rPr lang="en-US" sz="1850" b="1" dirty="0">
                <a:solidFill>
                  <a:srgbClr val="3B4E4E"/>
                </a:solidFill>
                <a:latin typeface="Syne Bold" pitchFamily="34" charset="0"/>
                <a:ea typeface="Syne Bold" pitchFamily="34" charset="-122"/>
                <a:cs typeface="Syne Bold" pitchFamily="34" charset="-120"/>
              </a:rPr>
              <a:t>Professional Standards</a:t>
            </a:r>
            <a:endParaRPr lang="en-US" sz="1850" dirty="0"/>
          </a:p>
        </p:txBody>
      </p:sp>
      <p:sp>
        <p:nvSpPr>
          <p:cNvPr id="12" name="Text 9"/>
          <p:cNvSpPr/>
          <p:nvPr/>
        </p:nvSpPr>
        <p:spPr>
          <a:xfrm>
            <a:off x="968812" y="4090035"/>
            <a:ext cx="7206377" cy="605552"/>
          </a:xfrm>
          <a:prstGeom prst="rect">
            <a:avLst/>
          </a:prstGeom>
          <a:noFill/>
          <a:ln/>
        </p:spPr>
        <p:txBody>
          <a:bodyPr wrap="square" lIns="0" tIns="0" rIns="0" bIns="0" rtlCol="0" anchor="t"/>
          <a:lstStyle/>
          <a:p>
            <a:pPr algn="l" indent="0" marL="0">
              <a:lnSpc>
                <a:spcPts val="2350"/>
              </a:lnSpc>
              <a:buNone/>
            </a:pPr>
            <a:r>
              <a:rPr lang="en-US" sz="1500" dirty="0">
                <a:solidFill>
                  <a:srgbClr val="3B4E4E"/>
                </a:solidFill>
                <a:latin typeface="Overpass Light" pitchFamily="34" charset="0"/>
                <a:ea typeface="Overpass Light" pitchFamily="34" charset="-122"/>
                <a:cs typeface="Overpass Light" pitchFamily="34" charset="-120"/>
              </a:rPr>
              <a:t>Hygienic practices using tongs, proper ice management, and engaging presentation skills</a:t>
            </a:r>
            <a:endParaRPr lang="en-US" sz="1500" dirty="0"/>
          </a:p>
        </p:txBody>
      </p:sp>
      <p:sp>
        <p:nvSpPr>
          <p:cNvPr id="13" name="Text 10"/>
          <p:cNvSpPr/>
          <p:nvPr/>
        </p:nvSpPr>
        <p:spPr>
          <a:xfrm>
            <a:off x="769025" y="5174694"/>
            <a:ext cx="3696891" cy="360402"/>
          </a:xfrm>
          <a:prstGeom prst="rect">
            <a:avLst/>
          </a:prstGeom>
          <a:noFill/>
          <a:ln/>
        </p:spPr>
        <p:txBody>
          <a:bodyPr wrap="none" lIns="0" tIns="0" rIns="0" bIns="0" rtlCol="0" anchor="t"/>
          <a:lstStyle/>
          <a:p>
            <a:pPr algn="l" indent="0" marL="0">
              <a:lnSpc>
                <a:spcPts val="2800"/>
              </a:lnSpc>
              <a:buNone/>
            </a:pPr>
            <a:r>
              <a:rPr lang="en-US" sz="2250" b="1" dirty="0">
                <a:solidFill>
                  <a:srgbClr val="233939"/>
                </a:solidFill>
                <a:latin typeface="Syne Bold" pitchFamily="34" charset="0"/>
                <a:ea typeface="Syne Bold" pitchFamily="34" charset="-122"/>
                <a:cs typeface="Syne Bold" pitchFamily="34" charset="-120"/>
              </a:rPr>
              <a:t>Homework Assignment</a:t>
            </a:r>
            <a:endParaRPr lang="en-US" sz="2250" dirty="0"/>
          </a:p>
        </p:txBody>
      </p:sp>
      <p:sp>
        <p:nvSpPr>
          <p:cNvPr id="14" name="Text 11"/>
          <p:cNvSpPr/>
          <p:nvPr/>
        </p:nvSpPr>
        <p:spPr>
          <a:xfrm>
            <a:off x="769025" y="5814417"/>
            <a:ext cx="7605951" cy="908328"/>
          </a:xfrm>
          <a:prstGeom prst="rect">
            <a:avLst/>
          </a:prstGeom>
          <a:noFill/>
          <a:ln/>
        </p:spPr>
        <p:txBody>
          <a:bodyPr wrap="square" lIns="0" tIns="0" rIns="0" bIns="0" rtlCol="0" anchor="t"/>
          <a:lstStyle/>
          <a:p>
            <a:pPr algn="l" indent="0" marL="0">
              <a:lnSpc>
                <a:spcPts val="2350"/>
              </a:lnSpc>
              <a:buNone/>
            </a:pPr>
            <a:r>
              <a:rPr lang="en-US" sz="1500" dirty="0">
                <a:solidFill>
                  <a:srgbClr val="3B4E4E"/>
                </a:solidFill>
                <a:latin typeface="Overpass Light" pitchFamily="34" charset="0"/>
                <a:ea typeface="Overpass Light" pitchFamily="34" charset="-122"/>
                <a:cs typeface="Overpass Light" pitchFamily="34" charset="-120"/>
              </a:rPr>
              <a:t>Practice all four cocktails at home, focusing on consistent timing and presentation. Record yourself preparing one cocktail and review your technique. Identify one area for improvement and practice it specifically before next class.</a:t>
            </a:r>
            <a:endParaRPr lang="en-US" sz="1500" dirty="0"/>
          </a:p>
        </p:txBody>
      </p:sp>
      <p:sp>
        <p:nvSpPr>
          <p:cNvPr id="15" name="Text 12"/>
          <p:cNvSpPr/>
          <p:nvPr/>
        </p:nvSpPr>
        <p:spPr>
          <a:xfrm>
            <a:off x="769025" y="6932176"/>
            <a:ext cx="7605951" cy="605552"/>
          </a:xfrm>
          <a:prstGeom prst="rect">
            <a:avLst/>
          </a:prstGeom>
          <a:noFill/>
          <a:ln/>
        </p:spPr>
        <p:txBody>
          <a:bodyPr wrap="square" lIns="0" tIns="0" rIns="0" bIns="0" rtlCol="0" anchor="t"/>
          <a:lstStyle/>
          <a:p>
            <a:pPr algn="l" indent="0" marL="0">
              <a:lnSpc>
                <a:spcPts val="2350"/>
              </a:lnSpc>
              <a:buNone/>
            </a:pPr>
            <a:r>
              <a:rPr lang="en-US" sz="1500" b="1" dirty="0">
                <a:solidFill>
                  <a:srgbClr val="3B4E4E"/>
                </a:solidFill>
                <a:latin typeface="Overpass Light" pitchFamily="34" charset="0"/>
                <a:ea typeface="Overpass Light" pitchFamily="34" charset="-122"/>
                <a:cs typeface="Overpass Light" pitchFamily="34" charset="-120"/>
              </a:rPr>
              <a:t>Next session:</a:t>
            </a:r>
            <a:pPr algn="l" indent="0" marL="0">
              <a:lnSpc>
                <a:spcPts val="2350"/>
              </a:lnSpc>
              <a:buNone/>
            </a:pPr>
            <a:r>
              <a:rPr lang="en-US" sz="1500" dirty="0">
                <a:solidFill>
                  <a:srgbClr val="3B4E4E"/>
                </a:solidFill>
                <a:latin typeface="Overpass Light" pitchFamily="34" charset="0"/>
                <a:ea typeface="Overpass Light" pitchFamily="34" charset="-122"/>
                <a:cs typeface="Overpass Light" pitchFamily="34" charset="-120"/>
              </a:rPr>
              <a:t> We'll explore classic alcoholic cocktails, building upon the foundational skills you've mastered today with non-alcoholic preparations.</a:t>
            </a:r>
            <a:endParaRPr lang="en-US" sz="15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793790" y="808077"/>
            <a:ext cx="9294138" cy="620078"/>
          </a:xfrm>
          <a:prstGeom prst="rect">
            <a:avLst/>
          </a:prstGeom>
          <a:noFill/>
          <a:ln/>
        </p:spPr>
        <p:txBody>
          <a:bodyPr wrap="none" lIns="0" tIns="0" rIns="0" bIns="0" rtlCol="0" anchor="t"/>
          <a:lstStyle/>
          <a:p>
            <a:pPr algn="l" indent="0" marL="0">
              <a:lnSpc>
                <a:spcPts val="4850"/>
              </a:lnSpc>
              <a:buNone/>
            </a:pPr>
            <a:r>
              <a:rPr lang="en-US" sz="3900" b="1" dirty="0">
                <a:solidFill>
                  <a:srgbClr val="233939"/>
                </a:solidFill>
                <a:latin typeface="Syne Bold" pitchFamily="34" charset="0"/>
                <a:ea typeface="Syne Bold" pitchFamily="34" charset="-122"/>
                <a:cs typeface="Syne Bold" pitchFamily="34" charset="-120"/>
              </a:rPr>
              <a:t>Essential Equipment &amp; Ingredients</a:t>
            </a:r>
            <a:endParaRPr lang="en-US" sz="3900" dirty="0"/>
          </a:p>
        </p:txBody>
      </p:sp>
      <p:sp>
        <p:nvSpPr>
          <p:cNvPr id="3" name="Shape 1"/>
          <p:cNvSpPr/>
          <p:nvPr/>
        </p:nvSpPr>
        <p:spPr>
          <a:xfrm>
            <a:off x="793790" y="1824990"/>
            <a:ext cx="6422231" cy="2269927"/>
          </a:xfrm>
          <a:prstGeom prst="roundRect">
            <a:avLst>
              <a:gd name="adj" fmla="val 3672"/>
            </a:avLst>
          </a:prstGeom>
          <a:solidFill>
            <a:srgbClr val="DDEEE6"/>
          </a:solidFill>
          <a:ln w="7620">
            <a:solidFill>
              <a:srgbClr val="C3D4CC"/>
            </a:solidFill>
            <a:prstDash val="solid"/>
          </a:ln>
        </p:spPr>
      </p:sp>
      <p:sp>
        <p:nvSpPr>
          <p:cNvPr id="4" name="Shape 2"/>
          <p:cNvSpPr/>
          <p:nvPr/>
        </p:nvSpPr>
        <p:spPr>
          <a:xfrm>
            <a:off x="999768" y="2030968"/>
            <a:ext cx="595313" cy="595313"/>
          </a:xfrm>
          <a:prstGeom prst="roundRect">
            <a:avLst>
              <a:gd name="adj" fmla="val 15358451"/>
            </a:avLst>
          </a:prstGeom>
          <a:solidFill>
            <a:srgbClr val="224435"/>
          </a:solidFill>
          <a:ln/>
        </p:spPr>
      </p:sp>
      <p:pic>
        <p:nvPicPr>
          <p:cNvPr id="5" name="Image 0" descr="preencoded.png">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163479" y="2194560"/>
            <a:ext cx="267891" cy="267891"/>
          </a:xfrm>
          <a:prstGeom prst="rect">
            <a:avLst/>
          </a:prstGeom>
        </p:spPr>
      </p:pic>
      <p:sp>
        <p:nvSpPr>
          <p:cNvPr id="6" name="Text 3"/>
          <p:cNvSpPr/>
          <p:nvPr/>
        </p:nvSpPr>
        <p:spPr>
          <a:xfrm>
            <a:off x="999768" y="2824639"/>
            <a:ext cx="2480905" cy="310158"/>
          </a:xfrm>
          <a:prstGeom prst="rect">
            <a:avLst/>
          </a:prstGeom>
          <a:noFill/>
          <a:ln/>
        </p:spPr>
        <p:txBody>
          <a:bodyPr wrap="none" lIns="0" tIns="0" rIns="0" bIns="0" rtlCol="0" anchor="t"/>
          <a:lstStyle/>
          <a:p>
            <a:pPr algn="l" indent="0" marL="0">
              <a:lnSpc>
                <a:spcPts val="2400"/>
              </a:lnSpc>
              <a:buNone/>
            </a:pPr>
            <a:r>
              <a:rPr lang="en-US" sz="1950" b="1" dirty="0">
                <a:solidFill>
                  <a:srgbClr val="3B4E4E"/>
                </a:solidFill>
                <a:latin typeface="Syne Bold" pitchFamily="34" charset="0"/>
                <a:ea typeface="Syne Bold" pitchFamily="34" charset="-122"/>
                <a:cs typeface="Syne Bold" pitchFamily="34" charset="-120"/>
              </a:rPr>
              <a:t>Glassware</a:t>
            </a:r>
            <a:endParaRPr lang="en-US" sz="1950" dirty="0"/>
          </a:p>
        </p:txBody>
      </p:sp>
      <p:sp>
        <p:nvSpPr>
          <p:cNvPr id="7" name="Text 4"/>
          <p:cNvSpPr/>
          <p:nvPr/>
        </p:nvSpPr>
        <p:spPr>
          <a:xfrm>
            <a:off x="999768" y="3253859"/>
            <a:ext cx="6010275" cy="635079"/>
          </a:xfrm>
          <a:prstGeom prst="rect">
            <a:avLst/>
          </a:prstGeom>
          <a:noFill/>
          <a:ln/>
        </p:spPr>
        <p:txBody>
          <a:bodyPr wrap="square" lIns="0" tIns="0" rIns="0" bIns="0" rtlCol="0" anchor="t"/>
          <a:lstStyle/>
          <a:p>
            <a:pPr algn="l" indent="0" marL="0">
              <a:lnSpc>
                <a:spcPts val="2500"/>
              </a:lnSpc>
              <a:buNone/>
            </a:pPr>
            <a:r>
              <a:rPr lang="en-US" sz="1550" dirty="0">
                <a:solidFill>
                  <a:srgbClr val="3B4E4E"/>
                </a:solidFill>
                <a:latin typeface="Overpass Light" pitchFamily="34" charset="0"/>
                <a:ea typeface="Overpass Light" pitchFamily="34" charset="-122"/>
                <a:cs typeface="Overpass Light" pitchFamily="34" charset="-120"/>
              </a:rPr>
              <a:t>Long drink glasses, highball glasses, and hurricane glasses for proper presentation</a:t>
            </a:r>
            <a:endParaRPr lang="en-US" sz="1550" dirty="0"/>
          </a:p>
        </p:txBody>
      </p:sp>
      <p:sp>
        <p:nvSpPr>
          <p:cNvPr id="8" name="Shape 5"/>
          <p:cNvSpPr/>
          <p:nvPr/>
        </p:nvSpPr>
        <p:spPr>
          <a:xfrm>
            <a:off x="7414379" y="1824990"/>
            <a:ext cx="6422231" cy="2269927"/>
          </a:xfrm>
          <a:prstGeom prst="roundRect">
            <a:avLst>
              <a:gd name="adj" fmla="val 3672"/>
            </a:avLst>
          </a:prstGeom>
          <a:solidFill>
            <a:srgbClr val="DDEEE6"/>
          </a:solidFill>
          <a:ln w="7620">
            <a:solidFill>
              <a:srgbClr val="C3D4CC"/>
            </a:solidFill>
            <a:prstDash val="solid"/>
          </a:ln>
        </p:spPr>
      </p:sp>
      <p:sp>
        <p:nvSpPr>
          <p:cNvPr id="9" name="Shape 6"/>
          <p:cNvSpPr/>
          <p:nvPr/>
        </p:nvSpPr>
        <p:spPr>
          <a:xfrm>
            <a:off x="7620357" y="2030968"/>
            <a:ext cx="595313" cy="595313"/>
          </a:xfrm>
          <a:prstGeom prst="roundRect">
            <a:avLst>
              <a:gd name="adj" fmla="val 15358451"/>
            </a:avLst>
          </a:prstGeom>
          <a:solidFill>
            <a:srgbClr val="224435"/>
          </a:solidFill>
          <a:ln/>
        </p:spPr>
      </p:sp>
      <p:pic>
        <p:nvPicPr>
          <p:cNvPr id="10" name="Image 1" descr="preencoded.png">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84068" y="2194560"/>
            <a:ext cx="267891" cy="267891"/>
          </a:xfrm>
          <a:prstGeom prst="rect">
            <a:avLst/>
          </a:prstGeom>
        </p:spPr>
      </p:pic>
      <p:sp>
        <p:nvSpPr>
          <p:cNvPr id="11" name="Text 7"/>
          <p:cNvSpPr/>
          <p:nvPr/>
        </p:nvSpPr>
        <p:spPr>
          <a:xfrm>
            <a:off x="7620357" y="2824639"/>
            <a:ext cx="2480905" cy="310158"/>
          </a:xfrm>
          <a:prstGeom prst="rect">
            <a:avLst/>
          </a:prstGeom>
          <a:noFill/>
          <a:ln/>
        </p:spPr>
        <p:txBody>
          <a:bodyPr wrap="none" lIns="0" tIns="0" rIns="0" bIns="0" rtlCol="0" anchor="t"/>
          <a:lstStyle/>
          <a:p>
            <a:pPr algn="l" indent="0" marL="0">
              <a:lnSpc>
                <a:spcPts val="2400"/>
              </a:lnSpc>
              <a:buNone/>
            </a:pPr>
            <a:r>
              <a:rPr lang="en-US" sz="1950" b="1" dirty="0">
                <a:solidFill>
                  <a:srgbClr val="3B4E4E"/>
                </a:solidFill>
                <a:latin typeface="Syne Bold" pitchFamily="34" charset="0"/>
                <a:ea typeface="Syne Bold" pitchFamily="34" charset="-122"/>
                <a:cs typeface="Syne Bold" pitchFamily="34" charset="-120"/>
              </a:rPr>
              <a:t>Mixing Tools</a:t>
            </a:r>
            <a:endParaRPr lang="en-US" sz="1950" dirty="0"/>
          </a:p>
        </p:txBody>
      </p:sp>
      <p:sp>
        <p:nvSpPr>
          <p:cNvPr id="12" name="Text 8"/>
          <p:cNvSpPr/>
          <p:nvPr/>
        </p:nvSpPr>
        <p:spPr>
          <a:xfrm>
            <a:off x="7620357" y="3253859"/>
            <a:ext cx="6010275" cy="635079"/>
          </a:xfrm>
          <a:prstGeom prst="rect">
            <a:avLst/>
          </a:prstGeom>
          <a:noFill/>
          <a:ln/>
        </p:spPr>
        <p:txBody>
          <a:bodyPr wrap="square" lIns="0" tIns="0" rIns="0" bIns="0" rtlCol="0" anchor="t"/>
          <a:lstStyle/>
          <a:p>
            <a:pPr algn="l" indent="0" marL="0">
              <a:lnSpc>
                <a:spcPts val="2500"/>
              </a:lnSpc>
              <a:buNone/>
            </a:pPr>
            <a:r>
              <a:rPr lang="en-US" sz="1550" dirty="0">
                <a:solidFill>
                  <a:srgbClr val="3B4E4E"/>
                </a:solidFill>
                <a:latin typeface="Overpass Light" pitchFamily="34" charset="0"/>
                <a:ea typeface="Overpass Light" pitchFamily="34" charset="-122"/>
                <a:cs typeface="Overpass Light" pitchFamily="34" charset="-120"/>
              </a:rPr>
              <a:t>Jigger for precise measurements, bar spoon for stirring, and cocktail shaker for mixing</a:t>
            </a:r>
            <a:endParaRPr lang="en-US" sz="1550" dirty="0"/>
          </a:p>
        </p:txBody>
      </p:sp>
      <p:sp>
        <p:nvSpPr>
          <p:cNvPr id="13" name="Shape 9"/>
          <p:cNvSpPr/>
          <p:nvPr/>
        </p:nvSpPr>
        <p:spPr>
          <a:xfrm>
            <a:off x="793790" y="4293275"/>
            <a:ext cx="6422231" cy="2269927"/>
          </a:xfrm>
          <a:prstGeom prst="roundRect">
            <a:avLst>
              <a:gd name="adj" fmla="val 3672"/>
            </a:avLst>
          </a:prstGeom>
          <a:solidFill>
            <a:srgbClr val="DDEEE6"/>
          </a:solidFill>
          <a:ln w="7620">
            <a:solidFill>
              <a:srgbClr val="C3D4CC"/>
            </a:solidFill>
            <a:prstDash val="solid"/>
          </a:ln>
        </p:spPr>
      </p:sp>
      <p:sp>
        <p:nvSpPr>
          <p:cNvPr id="14" name="Shape 10"/>
          <p:cNvSpPr/>
          <p:nvPr/>
        </p:nvSpPr>
        <p:spPr>
          <a:xfrm>
            <a:off x="999768" y="4499253"/>
            <a:ext cx="595313" cy="595313"/>
          </a:xfrm>
          <a:prstGeom prst="roundRect">
            <a:avLst>
              <a:gd name="adj" fmla="val 15358451"/>
            </a:avLst>
          </a:prstGeom>
          <a:solidFill>
            <a:srgbClr val="224435"/>
          </a:solidFill>
          <a:ln/>
        </p:spPr>
      </p:sp>
      <p:pic>
        <p:nvPicPr>
          <p:cNvPr id="15" name="Image 2" descr="preencoded.png">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63479" y="4662845"/>
            <a:ext cx="267891" cy="267891"/>
          </a:xfrm>
          <a:prstGeom prst="rect">
            <a:avLst/>
          </a:prstGeom>
        </p:spPr>
      </p:pic>
      <p:sp>
        <p:nvSpPr>
          <p:cNvPr id="16" name="Text 11"/>
          <p:cNvSpPr/>
          <p:nvPr/>
        </p:nvSpPr>
        <p:spPr>
          <a:xfrm>
            <a:off x="999768" y="5292923"/>
            <a:ext cx="2480905" cy="310158"/>
          </a:xfrm>
          <a:prstGeom prst="rect">
            <a:avLst/>
          </a:prstGeom>
          <a:noFill/>
          <a:ln/>
        </p:spPr>
        <p:txBody>
          <a:bodyPr wrap="none" lIns="0" tIns="0" rIns="0" bIns="0" rtlCol="0" anchor="t"/>
          <a:lstStyle/>
          <a:p>
            <a:pPr algn="l" indent="0" marL="0">
              <a:lnSpc>
                <a:spcPts val="2400"/>
              </a:lnSpc>
              <a:buNone/>
            </a:pPr>
            <a:r>
              <a:rPr lang="en-US" sz="1950" b="1" dirty="0">
                <a:solidFill>
                  <a:srgbClr val="3B4E4E"/>
                </a:solidFill>
                <a:latin typeface="Syne Bold" pitchFamily="34" charset="0"/>
                <a:ea typeface="Syne Bold" pitchFamily="34" charset="-122"/>
                <a:cs typeface="Syne Bold" pitchFamily="34" charset="-120"/>
              </a:rPr>
              <a:t>Ice</a:t>
            </a:r>
            <a:endParaRPr lang="en-US" sz="1950" dirty="0"/>
          </a:p>
        </p:txBody>
      </p:sp>
      <p:sp>
        <p:nvSpPr>
          <p:cNvPr id="17" name="Text 12"/>
          <p:cNvSpPr/>
          <p:nvPr/>
        </p:nvSpPr>
        <p:spPr>
          <a:xfrm>
            <a:off x="999768" y="5722144"/>
            <a:ext cx="6010275" cy="635079"/>
          </a:xfrm>
          <a:prstGeom prst="rect">
            <a:avLst/>
          </a:prstGeom>
          <a:noFill/>
          <a:ln/>
        </p:spPr>
        <p:txBody>
          <a:bodyPr wrap="square" lIns="0" tIns="0" rIns="0" bIns="0" rtlCol="0" anchor="t"/>
          <a:lstStyle/>
          <a:p>
            <a:pPr algn="l" indent="0" marL="0">
              <a:lnSpc>
                <a:spcPts val="2500"/>
              </a:lnSpc>
              <a:buNone/>
            </a:pPr>
            <a:r>
              <a:rPr lang="en-US" sz="1550" dirty="0">
                <a:solidFill>
                  <a:srgbClr val="3B4E4E"/>
                </a:solidFill>
                <a:latin typeface="Overpass Light" pitchFamily="34" charset="0"/>
                <a:ea typeface="Overpass Light" pitchFamily="34" charset="-122"/>
                <a:cs typeface="Overpass Light" pitchFamily="34" charset="-120"/>
              </a:rPr>
              <a:t>Cubed ice for chilling glasses, crushed ice for texture, and ice tongs for handling</a:t>
            </a:r>
            <a:endParaRPr lang="en-US" sz="1550" dirty="0"/>
          </a:p>
        </p:txBody>
      </p:sp>
      <p:sp>
        <p:nvSpPr>
          <p:cNvPr id="18" name="Shape 13"/>
          <p:cNvSpPr/>
          <p:nvPr/>
        </p:nvSpPr>
        <p:spPr>
          <a:xfrm>
            <a:off x="7414379" y="4293275"/>
            <a:ext cx="6422231" cy="2269927"/>
          </a:xfrm>
          <a:prstGeom prst="roundRect">
            <a:avLst>
              <a:gd name="adj" fmla="val 3672"/>
            </a:avLst>
          </a:prstGeom>
          <a:solidFill>
            <a:srgbClr val="DDEEE6"/>
          </a:solidFill>
          <a:ln w="7620">
            <a:solidFill>
              <a:srgbClr val="C3D4CC"/>
            </a:solidFill>
            <a:prstDash val="solid"/>
          </a:ln>
        </p:spPr>
      </p:sp>
      <p:sp>
        <p:nvSpPr>
          <p:cNvPr id="19" name="Shape 14"/>
          <p:cNvSpPr/>
          <p:nvPr/>
        </p:nvSpPr>
        <p:spPr>
          <a:xfrm>
            <a:off x="7620357" y="4499253"/>
            <a:ext cx="595313" cy="595313"/>
          </a:xfrm>
          <a:prstGeom prst="roundRect">
            <a:avLst>
              <a:gd name="adj" fmla="val 15358451"/>
            </a:avLst>
          </a:prstGeom>
          <a:solidFill>
            <a:srgbClr val="224435"/>
          </a:solidFill>
          <a:ln/>
        </p:spPr>
      </p:sp>
      <p:pic>
        <p:nvPicPr>
          <p:cNvPr id="20" name="Image 3" descr="preencoded.png">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784068" y="4662845"/>
            <a:ext cx="267891" cy="267891"/>
          </a:xfrm>
          <a:prstGeom prst="rect">
            <a:avLst/>
          </a:prstGeom>
        </p:spPr>
      </p:pic>
      <p:sp>
        <p:nvSpPr>
          <p:cNvPr id="21" name="Text 15"/>
          <p:cNvSpPr/>
          <p:nvPr/>
        </p:nvSpPr>
        <p:spPr>
          <a:xfrm>
            <a:off x="7620357" y="5292923"/>
            <a:ext cx="2480905" cy="310158"/>
          </a:xfrm>
          <a:prstGeom prst="rect">
            <a:avLst/>
          </a:prstGeom>
          <a:noFill/>
          <a:ln/>
        </p:spPr>
        <p:txBody>
          <a:bodyPr wrap="none" lIns="0" tIns="0" rIns="0" bIns="0" rtlCol="0" anchor="t"/>
          <a:lstStyle/>
          <a:p>
            <a:pPr algn="l" indent="0" marL="0">
              <a:lnSpc>
                <a:spcPts val="2400"/>
              </a:lnSpc>
              <a:buNone/>
            </a:pPr>
            <a:r>
              <a:rPr lang="en-US" sz="1950" b="1" dirty="0">
                <a:solidFill>
                  <a:srgbClr val="3B4E4E"/>
                </a:solidFill>
                <a:latin typeface="Syne Bold" pitchFamily="34" charset="0"/>
                <a:ea typeface="Syne Bold" pitchFamily="34" charset="-122"/>
                <a:cs typeface="Syne Bold" pitchFamily="34" charset="-120"/>
              </a:rPr>
              <a:t>Garnishes</a:t>
            </a:r>
            <a:endParaRPr lang="en-US" sz="1950" dirty="0"/>
          </a:p>
        </p:txBody>
      </p:sp>
      <p:sp>
        <p:nvSpPr>
          <p:cNvPr id="22" name="Text 16"/>
          <p:cNvSpPr/>
          <p:nvPr/>
        </p:nvSpPr>
        <p:spPr>
          <a:xfrm>
            <a:off x="7620357" y="5722144"/>
            <a:ext cx="6010275" cy="635079"/>
          </a:xfrm>
          <a:prstGeom prst="rect">
            <a:avLst/>
          </a:prstGeom>
          <a:noFill/>
          <a:ln/>
        </p:spPr>
        <p:txBody>
          <a:bodyPr wrap="square" lIns="0" tIns="0" rIns="0" bIns="0" rtlCol="0" anchor="t"/>
          <a:lstStyle/>
          <a:p>
            <a:pPr algn="l" indent="0" marL="0">
              <a:lnSpc>
                <a:spcPts val="2500"/>
              </a:lnSpc>
              <a:buNone/>
            </a:pPr>
            <a:r>
              <a:rPr lang="en-US" sz="1550" dirty="0">
                <a:solidFill>
                  <a:srgbClr val="3B4E4E"/>
                </a:solidFill>
                <a:latin typeface="Overpass Light" pitchFamily="34" charset="0"/>
                <a:ea typeface="Overpass Light" pitchFamily="34" charset="-122"/>
                <a:cs typeface="Overpass Light" pitchFamily="34" charset="-120"/>
              </a:rPr>
              <a:t>Fresh fruit (oranges, limes, pineapple), cocktail cherries, mint leaves, and straws</a:t>
            </a:r>
            <a:endParaRPr lang="en-US" sz="1550" dirty="0"/>
          </a:p>
        </p:txBody>
      </p:sp>
      <p:sp>
        <p:nvSpPr>
          <p:cNvPr id="23" name="Text 17"/>
          <p:cNvSpPr/>
          <p:nvPr/>
        </p:nvSpPr>
        <p:spPr>
          <a:xfrm>
            <a:off x="793790" y="6786443"/>
            <a:ext cx="13042821" cy="635079"/>
          </a:xfrm>
          <a:prstGeom prst="rect">
            <a:avLst/>
          </a:prstGeom>
          <a:noFill/>
          <a:ln/>
        </p:spPr>
        <p:txBody>
          <a:bodyPr wrap="square" lIns="0" tIns="0" rIns="0" bIns="0" rtlCol="0" anchor="t"/>
          <a:lstStyle/>
          <a:p>
            <a:pPr algn="l" indent="0" marL="0">
              <a:lnSpc>
                <a:spcPts val="2500"/>
              </a:lnSpc>
              <a:buNone/>
            </a:pPr>
            <a:r>
              <a:rPr lang="en-US" sz="1550" dirty="0">
                <a:solidFill>
                  <a:srgbClr val="3B4E4E"/>
                </a:solidFill>
                <a:latin typeface="Overpass Light" pitchFamily="34" charset="0"/>
                <a:ea typeface="Overpass Light" pitchFamily="34" charset="-122"/>
                <a:cs typeface="Overpass Light" pitchFamily="34" charset="-120"/>
              </a:rPr>
              <a:t>Before we begin, ensure you have grenadine syrup, lime juice, orange juice, pineapple juice, coconut milk, heavy cream, simple syrup, ginger ale, and soda water ready at your station.</a:t>
            </a:r>
            <a:endParaRPr lang="en-US" sz="15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1812846" y="426006"/>
            <a:ext cx="3488769" cy="436007"/>
          </a:xfrm>
          <a:prstGeom prst="rect">
            <a:avLst/>
          </a:prstGeom>
          <a:noFill/>
          <a:ln/>
        </p:spPr>
        <p:txBody>
          <a:bodyPr wrap="none" lIns="0" tIns="0" rIns="0" bIns="0" rtlCol="0" anchor="t"/>
          <a:lstStyle/>
          <a:p>
            <a:pPr algn="l" indent="0" marL="0">
              <a:lnSpc>
                <a:spcPts val="3400"/>
              </a:lnSpc>
              <a:buNone/>
            </a:pPr>
            <a:r>
              <a:rPr lang="en-US" sz="2700" b="1" dirty="0">
                <a:solidFill>
                  <a:srgbClr val="233939"/>
                </a:solidFill>
                <a:latin typeface="Syne Bold" pitchFamily="34" charset="0"/>
                <a:ea typeface="Syne Bold" pitchFamily="34" charset="-122"/>
                <a:cs typeface="Syne Bold" pitchFamily="34" charset="-120"/>
              </a:rPr>
              <a:t>Shirley Temple</a:t>
            </a:r>
            <a:endParaRPr lang="en-US" sz="2700" dirty="0"/>
          </a:p>
        </p:txBody>
      </p:sp>
      <p:sp>
        <p:nvSpPr>
          <p:cNvPr id="3" name="Text 1"/>
          <p:cNvSpPr/>
          <p:nvPr/>
        </p:nvSpPr>
        <p:spPr>
          <a:xfrm>
            <a:off x="1812846" y="1107281"/>
            <a:ext cx="2299930" cy="218003"/>
          </a:xfrm>
          <a:prstGeom prst="rect">
            <a:avLst/>
          </a:prstGeom>
          <a:noFill/>
          <a:ln/>
        </p:spPr>
        <p:txBody>
          <a:bodyPr wrap="none" lIns="0" tIns="0" rIns="0" bIns="0" rtlCol="0" anchor="t"/>
          <a:lstStyle/>
          <a:p>
            <a:pPr algn="l" indent="0" marL="0">
              <a:lnSpc>
                <a:spcPts val="1700"/>
              </a:lnSpc>
              <a:buNone/>
            </a:pPr>
            <a:r>
              <a:rPr lang="en-US" sz="1350" b="1" dirty="0">
                <a:solidFill>
                  <a:srgbClr val="233939"/>
                </a:solidFill>
                <a:latin typeface="Syne Bold" pitchFamily="34" charset="0"/>
                <a:ea typeface="Syne Bold" pitchFamily="34" charset="-122"/>
                <a:cs typeface="Syne Bold" pitchFamily="34" charset="-120"/>
              </a:rPr>
              <a:t>Ingredients &amp; Glassware</a:t>
            </a:r>
            <a:endParaRPr lang="en-US" sz="1350" dirty="0"/>
          </a:p>
        </p:txBody>
      </p:sp>
      <p:sp>
        <p:nvSpPr>
          <p:cNvPr id="4" name="Text 2"/>
          <p:cNvSpPr/>
          <p:nvPr/>
        </p:nvSpPr>
        <p:spPr>
          <a:xfrm>
            <a:off x="1812846" y="1423392"/>
            <a:ext cx="6466642" cy="1087279"/>
          </a:xfrm>
          <a:prstGeom prst="rect">
            <a:avLst/>
          </a:prstGeom>
          <a:noFill/>
          <a:ln/>
        </p:spPr>
        <p:txBody>
          <a:bodyPr wrap="square" lIns="0" tIns="0" rIns="0" bIns="0" rtlCol="0" anchor="t"/>
          <a:lstStyle/>
          <a:p>
            <a:pPr algn="l" marL="342900" indent="-342900">
              <a:lnSpc>
                <a:spcPts val="1450"/>
              </a:lnSpc>
              <a:buSzPct val="100000"/>
              <a:buChar char="•"/>
            </a:pPr>
            <a:r>
              <a:rPr lang="en-US" sz="1050" dirty="0">
                <a:solidFill>
                  <a:srgbClr val="3B4E4E"/>
                </a:solidFill>
                <a:latin typeface="Overpass Light" pitchFamily="34" charset="0"/>
                <a:ea typeface="Overpass Light" pitchFamily="34" charset="-122"/>
                <a:cs typeface="Overpass Light" pitchFamily="34" charset="-120"/>
              </a:rPr>
              <a:t>Long drink glass</a:t>
            </a:r>
            <a:endParaRPr lang="en-US" sz="1050" dirty="0"/>
          </a:p>
          <a:p>
            <a:pPr algn="l" marL="342900" indent="-342900">
              <a:lnSpc>
                <a:spcPts val="1450"/>
              </a:lnSpc>
              <a:buSzPct val="100000"/>
              <a:buChar char="•"/>
            </a:pPr>
            <a:r>
              <a:rPr lang="en-US" sz="1050" dirty="0">
                <a:solidFill>
                  <a:srgbClr val="3B4E4E"/>
                </a:solidFill>
                <a:latin typeface="Overpass Light" pitchFamily="34" charset="0"/>
                <a:ea typeface="Overpass Light" pitchFamily="34" charset="-122"/>
                <a:cs typeface="Overpass Light" pitchFamily="34" charset="-120"/>
              </a:rPr>
              <a:t>2 cl grenadine syrup</a:t>
            </a:r>
            <a:endParaRPr lang="en-US" sz="1050" dirty="0"/>
          </a:p>
          <a:p>
            <a:pPr algn="l" marL="342900" indent="-342900">
              <a:lnSpc>
                <a:spcPts val="1450"/>
              </a:lnSpc>
              <a:buSzPct val="100000"/>
              <a:buChar char="•"/>
            </a:pPr>
            <a:r>
              <a:rPr lang="en-US" sz="1050" dirty="0">
                <a:solidFill>
                  <a:srgbClr val="3B4E4E"/>
                </a:solidFill>
                <a:latin typeface="Overpass Light" pitchFamily="34" charset="0"/>
                <a:ea typeface="Overpass Light" pitchFamily="34" charset="-122"/>
                <a:cs typeface="Overpass Light" pitchFamily="34" charset="-120"/>
              </a:rPr>
              <a:t>2 cl fresh lime juice</a:t>
            </a:r>
            <a:endParaRPr lang="en-US" sz="1050" dirty="0"/>
          </a:p>
          <a:p>
            <a:pPr algn="l" marL="342900" indent="-342900">
              <a:lnSpc>
                <a:spcPts val="1450"/>
              </a:lnSpc>
              <a:buSzPct val="100000"/>
              <a:buChar char="•"/>
            </a:pPr>
            <a:r>
              <a:rPr lang="en-US" sz="1050" dirty="0">
                <a:solidFill>
                  <a:srgbClr val="3B4E4E"/>
                </a:solidFill>
                <a:latin typeface="Overpass Light" pitchFamily="34" charset="0"/>
                <a:ea typeface="Overpass Light" pitchFamily="34" charset="-122"/>
                <a:cs typeface="Overpass Light" pitchFamily="34" charset="-120"/>
              </a:rPr>
              <a:t>Kinley ginger ale (to top)</a:t>
            </a:r>
            <a:endParaRPr lang="en-US" sz="1050" dirty="0"/>
          </a:p>
          <a:p>
            <a:pPr algn="l" marL="342900" indent="-342900">
              <a:lnSpc>
                <a:spcPts val="1450"/>
              </a:lnSpc>
              <a:buSzPct val="100000"/>
              <a:buChar char="•"/>
            </a:pPr>
            <a:r>
              <a:rPr lang="en-US" sz="1050" dirty="0">
                <a:solidFill>
                  <a:srgbClr val="3B4E4E"/>
                </a:solidFill>
                <a:latin typeface="Overpass Light" pitchFamily="34" charset="0"/>
                <a:ea typeface="Overpass Light" pitchFamily="34" charset="-122"/>
                <a:cs typeface="Overpass Light" pitchFamily="34" charset="-120"/>
              </a:rPr>
              <a:t>Cocktail cherries for garnish</a:t>
            </a:r>
            <a:endParaRPr lang="en-US" sz="1050" dirty="0"/>
          </a:p>
        </p:txBody>
      </p:sp>
      <p:sp>
        <p:nvSpPr>
          <p:cNvPr id="5" name="Text 3"/>
          <p:cNvSpPr/>
          <p:nvPr/>
        </p:nvSpPr>
        <p:spPr>
          <a:xfrm>
            <a:off x="1812846" y="2608778"/>
            <a:ext cx="2943225" cy="218003"/>
          </a:xfrm>
          <a:prstGeom prst="rect">
            <a:avLst/>
          </a:prstGeom>
          <a:noFill/>
          <a:ln/>
        </p:spPr>
        <p:txBody>
          <a:bodyPr wrap="none" lIns="0" tIns="0" rIns="0" bIns="0" rtlCol="0" anchor="t"/>
          <a:lstStyle/>
          <a:p>
            <a:pPr algn="l" indent="0" marL="0">
              <a:lnSpc>
                <a:spcPts val="1700"/>
              </a:lnSpc>
              <a:buNone/>
            </a:pPr>
            <a:r>
              <a:rPr lang="en-US" sz="1350" b="1" dirty="0">
                <a:solidFill>
                  <a:srgbClr val="233939"/>
                </a:solidFill>
                <a:latin typeface="Syne Bold" pitchFamily="34" charset="0"/>
                <a:ea typeface="Syne Bold" pitchFamily="34" charset="-122"/>
                <a:cs typeface="Syne Bold" pitchFamily="34" charset="-120"/>
              </a:rPr>
              <a:t>Key Techniques Demonstrated</a:t>
            </a:r>
            <a:endParaRPr lang="en-US" sz="1350" dirty="0"/>
          </a:p>
        </p:txBody>
      </p:sp>
      <p:sp>
        <p:nvSpPr>
          <p:cNvPr id="6" name="Text 4"/>
          <p:cNvSpPr/>
          <p:nvPr/>
        </p:nvSpPr>
        <p:spPr>
          <a:xfrm>
            <a:off x="1812846" y="2924889"/>
            <a:ext cx="6466642" cy="190024"/>
          </a:xfrm>
          <a:prstGeom prst="rect">
            <a:avLst/>
          </a:prstGeom>
          <a:noFill/>
          <a:ln/>
        </p:spPr>
        <p:txBody>
          <a:bodyPr wrap="none" lIns="0" tIns="0" rIns="0" bIns="0" rtlCol="0" anchor="t"/>
          <a:lstStyle/>
          <a:p>
            <a:pPr algn="l" indent="0" marL="0">
              <a:lnSpc>
                <a:spcPts val="1450"/>
              </a:lnSpc>
              <a:buNone/>
            </a:pPr>
            <a:r>
              <a:rPr lang="en-US" sz="1050" dirty="0">
                <a:solidFill>
                  <a:srgbClr val="3B4E4E"/>
                </a:solidFill>
                <a:latin typeface="Overpass Light" pitchFamily="34" charset="0"/>
                <a:ea typeface="Overpass Light" pitchFamily="34" charset="-122"/>
                <a:cs typeface="Overpass Light" pitchFamily="34" charset="-120"/>
              </a:rPr>
              <a:t>Glass chilling, precise measuring, gentle stirring, and professional garnishing</a:t>
            </a:r>
            <a:endParaRPr lang="en-US" sz="1050" dirty="0"/>
          </a:p>
        </p:txBody>
      </p:sp>
      <p:pic>
        <p:nvPicPr>
          <p:cNvPr id="7" name="Image 0" descr="preencoded.png">    </p:cNvPr>
          <p:cNvPicPr>
            <a:picLocks noChangeAspect="1"/>
          </p:cNvPicPr>
          <p:nvPr/>
        </p:nvPicPr>
        <p:blipFill>
          <a:blip r:embed="rId1"/>
          <a:stretch>
            <a:fillRect/>
          </a:stretch>
        </p:blipFill>
        <p:spPr>
          <a:xfrm>
            <a:off x="8627388" y="1119545"/>
            <a:ext cx="4197668" cy="4197668"/>
          </a:xfrm>
          <a:prstGeom prst="rect">
            <a:avLst/>
          </a:prstGeom>
        </p:spPr>
      </p:pic>
      <p:sp>
        <p:nvSpPr>
          <p:cNvPr id="8" name="Text 5"/>
          <p:cNvSpPr/>
          <p:nvPr/>
        </p:nvSpPr>
        <p:spPr>
          <a:xfrm>
            <a:off x="1812846" y="5537954"/>
            <a:ext cx="279083" cy="174427"/>
          </a:xfrm>
          <a:prstGeom prst="rect">
            <a:avLst/>
          </a:prstGeom>
          <a:noFill/>
          <a:ln/>
        </p:spPr>
        <p:txBody>
          <a:bodyPr wrap="none" lIns="0" tIns="0" rIns="0" bIns="0" rtlCol="0" anchor="t"/>
          <a:lstStyle/>
          <a:p>
            <a:pPr algn="l" indent="0" marL="0">
              <a:lnSpc>
                <a:spcPts val="1450"/>
              </a:lnSpc>
              <a:buNone/>
            </a:pPr>
            <a:r>
              <a:rPr lang="en-US" sz="1050" dirty="0">
                <a:solidFill>
                  <a:srgbClr val="3B4E4E"/>
                </a:solidFill>
                <a:latin typeface="Syne Light" pitchFamily="34" charset="0"/>
                <a:ea typeface="Syne Light" pitchFamily="34" charset="-122"/>
                <a:cs typeface="Syne Light" pitchFamily="34" charset="-120"/>
              </a:rPr>
              <a:t>01</a:t>
            </a:r>
            <a:endParaRPr lang="en-US" sz="1050" dirty="0"/>
          </a:p>
        </p:txBody>
      </p:sp>
      <p:sp>
        <p:nvSpPr>
          <p:cNvPr id="9" name="Shape 6"/>
          <p:cNvSpPr/>
          <p:nvPr/>
        </p:nvSpPr>
        <p:spPr>
          <a:xfrm>
            <a:off x="1812846" y="5759887"/>
            <a:ext cx="5453182" cy="15240"/>
          </a:xfrm>
          <a:prstGeom prst="rect">
            <a:avLst/>
          </a:prstGeom>
          <a:solidFill>
            <a:srgbClr val="224435"/>
          </a:solidFill>
          <a:ln/>
        </p:spPr>
      </p:sp>
      <p:sp>
        <p:nvSpPr>
          <p:cNvPr id="10" name="Text 7"/>
          <p:cNvSpPr/>
          <p:nvPr/>
        </p:nvSpPr>
        <p:spPr>
          <a:xfrm>
            <a:off x="1812846" y="5860137"/>
            <a:ext cx="1744385" cy="218003"/>
          </a:xfrm>
          <a:prstGeom prst="rect">
            <a:avLst/>
          </a:prstGeom>
          <a:noFill/>
          <a:ln/>
        </p:spPr>
        <p:txBody>
          <a:bodyPr wrap="none" lIns="0" tIns="0" rIns="0" bIns="0" rtlCol="0" anchor="t"/>
          <a:lstStyle/>
          <a:p>
            <a:pPr algn="l" indent="0" marL="0">
              <a:lnSpc>
                <a:spcPts val="1700"/>
              </a:lnSpc>
              <a:buNone/>
            </a:pPr>
            <a:r>
              <a:rPr lang="en-US" sz="1350" b="1" dirty="0">
                <a:solidFill>
                  <a:srgbClr val="3B4E4E"/>
                </a:solidFill>
                <a:latin typeface="Syne Bold" pitchFamily="34" charset="0"/>
                <a:ea typeface="Syne Bold" pitchFamily="34" charset="-122"/>
                <a:cs typeface="Syne Bold" pitchFamily="34" charset="-120"/>
              </a:rPr>
              <a:t>Prepare Garnish</a:t>
            </a:r>
            <a:endParaRPr lang="en-US" sz="1350" dirty="0"/>
          </a:p>
        </p:txBody>
      </p:sp>
      <p:sp>
        <p:nvSpPr>
          <p:cNvPr id="11" name="Text 8"/>
          <p:cNvSpPr/>
          <p:nvPr/>
        </p:nvSpPr>
        <p:spPr>
          <a:xfrm>
            <a:off x="1812846" y="6136957"/>
            <a:ext cx="5453182" cy="380047"/>
          </a:xfrm>
          <a:prstGeom prst="rect">
            <a:avLst/>
          </a:prstGeom>
          <a:noFill/>
          <a:ln/>
        </p:spPr>
        <p:txBody>
          <a:bodyPr wrap="square" lIns="0" tIns="0" rIns="0" bIns="0" rtlCol="0" anchor="t"/>
          <a:lstStyle/>
          <a:p>
            <a:pPr algn="l" indent="0" marL="0">
              <a:lnSpc>
                <a:spcPts val="1450"/>
              </a:lnSpc>
              <a:buNone/>
            </a:pPr>
            <a:r>
              <a:rPr lang="en-US" sz="1050" dirty="0">
                <a:solidFill>
                  <a:srgbClr val="3B4E4E"/>
                </a:solidFill>
                <a:latin typeface="Overpass Light" pitchFamily="34" charset="0"/>
                <a:ea typeface="Overpass Light" pitchFamily="34" charset="-122"/>
                <a:cs typeface="Overpass Light" pitchFamily="34" charset="-120"/>
              </a:rPr>
              <a:t>Skewer 3-4 cocktail cherries onto a cocktail stick. This creates visual appeal and makes serving easier.</a:t>
            </a:r>
            <a:endParaRPr lang="en-US" sz="1050" dirty="0"/>
          </a:p>
        </p:txBody>
      </p:sp>
      <p:sp>
        <p:nvSpPr>
          <p:cNvPr id="12" name="Text 9"/>
          <p:cNvSpPr/>
          <p:nvPr/>
        </p:nvSpPr>
        <p:spPr>
          <a:xfrm>
            <a:off x="7364135" y="5537954"/>
            <a:ext cx="279083" cy="174427"/>
          </a:xfrm>
          <a:prstGeom prst="rect">
            <a:avLst/>
          </a:prstGeom>
          <a:noFill/>
          <a:ln/>
        </p:spPr>
        <p:txBody>
          <a:bodyPr wrap="none" lIns="0" tIns="0" rIns="0" bIns="0" rtlCol="0" anchor="t"/>
          <a:lstStyle/>
          <a:p>
            <a:pPr algn="l" indent="0" marL="0">
              <a:lnSpc>
                <a:spcPts val="1450"/>
              </a:lnSpc>
              <a:buNone/>
            </a:pPr>
            <a:r>
              <a:rPr lang="en-US" sz="1050" dirty="0">
                <a:solidFill>
                  <a:srgbClr val="3B4E4E"/>
                </a:solidFill>
                <a:latin typeface="Syne Light" pitchFamily="34" charset="0"/>
                <a:ea typeface="Syne Light" pitchFamily="34" charset="-122"/>
                <a:cs typeface="Syne Light" pitchFamily="34" charset="-120"/>
              </a:rPr>
              <a:t>02</a:t>
            </a:r>
            <a:endParaRPr lang="en-US" sz="1050" dirty="0"/>
          </a:p>
        </p:txBody>
      </p:sp>
      <p:sp>
        <p:nvSpPr>
          <p:cNvPr id="13" name="Shape 10"/>
          <p:cNvSpPr/>
          <p:nvPr/>
        </p:nvSpPr>
        <p:spPr>
          <a:xfrm>
            <a:off x="7364135" y="5759887"/>
            <a:ext cx="5453301" cy="15240"/>
          </a:xfrm>
          <a:prstGeom prst="rect">
            <a:avLst/>
          </a:prstGeom>
          <a:solidFill>
            <a:srgbClr val="224435"/>
          </a:solidFill>
          <a:ln/>
        </p:spPr>
      </p:sp>
      <p:sp>
        <p:nvSpPr>
          <p:cNvPr id="14" name="Text 11"/>
          <p:cNvSpPr/>
          <p:nvPr/>
        </p:nvSpPr>
        <p:spPr>
          <a:xfrm>
            <a:off x="7364135" y="5860137"/>
            <a:ext cx="1744385" cy="218003"/>
          </a:xfrm>
          <a:prstGeom prst="rect">
            <a:avLst/>
          </a:prstGeom>
          <a:noFill/>
          <a:ln/>
        </p:spPr>
        <p:txBody>
          <a:bodyPr wrap="none" lIns="0" tIns="0" rIns="0" bIns="0" rtlCol="0" anchor="t"/>
          <a:lstStyle/>
          <a:p>
            <a:pPr algn="l" indent="0" marL="0">
              <a:lnSpc>
                <a:spcPts val="1700"/>
              </a:lnSpc>
              <a:buNone/>
            </a:pPr>
            <a:r>
              <a:rPr lang="en-US" sz="1350" b="1" dirty="0">
                <a:solidFill>
                  <a:srgbClr val="3B4E4E"/>
                </a:solidFill>
                <a:latin typeface="Syne Bold" pitchFamily="34" charset="0"/>
                <a:ea typeface="Syne Bold" pitchFamily="34" charset="-122"/>
                <a:cs typeface="Syne Bold" pitchFamily="34" charset="-120"/>
              </a:rPr>
              <a:t>Chill the Glass</a:t>
            </a:r>
            <a:endParaRPr lang="en-US" sz="1350" dirty="0"/>
          </a:p>
        </p:txBody>
      </p:sp>
      <p:sp>
        <p:nvSpPr>
          <p:cNvPr id="15" name="Text 12"/>
          <p:cNvSpPr/>
          <p:nvPr/>
        </p:nvSpPr>
        <p:spPr>
          <a:xfrm>
            <a:off x="7364135" y="6136957"/>
            <a:ext cx="5453301" cy="380047"/>
          </a:xfrm>
          <a:prstGeom prst="rect">
            <a:avLst/>
          </a:prstGeom>
          <a:noFill/>
          <a:ln/>
        </p:spPr>
        <p:txBody>
          <a:bodyPr wrap="square" lIns="0" tIns="0" rIns="0" bIns="0" rtlCol="0" anchor="t"/>
          <a:lstStyle/>
          <a:p>
            <a:pPr algn="l" indent="0" marL="0">
              <a:lnSpc>
                <a:spcPts val="1450"/>
              </a:lnSpc>
              <a:buNone/>
            </a:pPr>
            <a:r>
              <a:rPr lang="en-US" sz="1050" dirty="0">
                <a:solidFill>
                  <a:srgbClr val="3B4E4E"/>
                </a:solidFill>
                <a:latin typeface="Overpass Light" pitchFamily="34" charset="0"/>
                <a:ea typeface="Overpass Light" pitchFamily="34" charset="-122"/>
                <a:cs typeface="Overpass Light" pitchFamily="34" charset="-120"/>
              </a:rPr>
              <a:t>Fill the long drink glass with ice cubes and give them a light stir. Allow 30-45 seconds for the glass to chill properly, then pour out the water.</a:t>
            </a:r>
            <a:endParaRPr lang="en-US" sz="1050" dirty="0"/>
          </a:p>
        </p:txBody>
      </p:sp>
      <p:sp>
        <p:nvSpPr>
          <p:cNvPr id="16" name="Text 13"/>
          <p:cNvSpPr/>
          <p:nvPr/>
        </p:nvSpPr>
        <p:spPr>
          <a:xfrm>
            <a:off x="1812846" y="6719768"/>
            <a:ext cx="279083" cy="174427"/>
          </a:xfrm>
          <a:prstGeom prst="rect">
            <a:avLst/>
          </a:prstGeom>
          <a:noFill/>
          <a:ln/>
        </p:spPr>
        <p:txBody>
          <a:bodyPr wrap="none" lIns="0" tIns="0" rIns="0" bIns="0" rtlCol="0" anchor="t"/>
          <a:lstStyle/>
          <a:p>
            <a:pPr algn="l" indent="0" marL="0">
              <a:lnSpc>
                <a:spcPts val="1450"/>
              </a:lnSpc>
              <a:buNone/>
            </a:pPr>
            <a:r>
              <a:rPr lang="en-US" sz="1050" dirty="0">
                <a:solidFill>
                  <a:srgbClr val="3B4E4E"/>
                </a:solidFill>
                <a:latin typeface="Syne Light" pitchFamily="34" charset="0"/>
                <a:ea typeface="Syne Light" pitchFamily="34" charset="-122"/>
                <a:cs typeface="Syne Light" pitchFamily="34" charset="-120"/>
              </a:rPr>
              <a:t>03</a:t>
            </a:r>
            <a:endParaRPr lang="en-US" sz="1050" dirty="0"/>
          </a:p>
        </p:txBody>
      </p:sp>
      <p:sp>
        <p:nvSpPr>
          <p:cNvPr id="17" name="Shape 14"/>
          <p:cNvSpPr/>
          <p:nvPr/>
        </p:nvSpPr>
        <p:spPr>
          <a:xfrm>
            <a:off x="1812846" y="6941701"/>
            <a:ext cx="5453182" cy="15240"/>
          </a:xfrm>
          <a:prstGeom prst="rect">
            <a:avLst/>
          </a:prstGeom>
          <a:solidFill>
            <a:srgbClr val="224435"/>
          </a:solidFill>
          <a:ln/>
        </p:spPr>
      </p:sp>
      <p:sp>
        <p:nvSpPr>
          <p:cNvPr id="18" name="Text 15"/>
          <p:cNvSpPr/>
          <p:nvPr/>
        </p:nvSpPr>
        <p:spPr>
          <a:xfrm>
            <a:off x="1812846" y="7041952"/>
            <a:ext cx="1744385" cy="218003"/>
          </a:xfrm>
          <a:prstGeom prst="rect">
            <a:avLst/>
          </a:prstGeom>
          <a:noFill/>
          <a:ln/>
        </p:spPr>
        <p:txBody>
          <a:bodyPr wrap="none" lIns="0" tIns="0" rIns="0" bIns="0" rtlCol="0" anchor="t"/>
          <a:lstStyle/>
          <a:p>
            <a:pPr algn="l" indent="0" marL="0">
              <a:lnSpc>
                <a:spcPts val="1700"/>
              </a:lnSpc>
              <a:buNone/>
            </a:pPr>
            <a:r>
              <a:rPr lang="en-US" sz="1350" b="1" dirty="0">
                <a:solidFill>
                  <a:srgbClr val="3B4E4E"/>
                </a:solidFill>
                <a:latin typeface="Syne Bold" pitchFamily="34" charset="0"/>
                <a:ea typeface="Syne Bold" pitchFamily="34" charset="-122"/>
                <a:cs typeface="Syne Bold" pitchFamily="34" charset="-120"/>
              </a:rPr>
              <a:t>Measure &amp; Mix</a:t>
            </a:r>
            <a:endParaRPr lang="en-US" sz="1350" dirty="0"/>
          </a:p>
        </p:txBody>
      </p:sp>
      <p:sp>
        <p:nvSpPr>
          <p:cNvPr id="19" name="Text 16"/>
          <p:cNvSpPr/>
          <p:nvPr/>
        </p:nvSpPr>
        <p:spPr>
          <a:xfrm>
            <a:off x="1812846" y="7318772"/>
            <a:ext cx="5453182" cy="380047"/>
          </a:xfrm>
          <a:prstGeom prst="rect">
            <a:avLst/>
          </a:prstGeom>
          <a:noFill/>
          <a:ln/>
        </p:spPr>
        <p:txBody>
          <a:bodyPr wrap="square" lIns="0" tIns="0" rIns="0" bIns="0" rtlCol="0" anchor="t"/>
          <a:lstStyle/>
          <a:p>
            <a:pPr algn="l" indent="0" marL="0">
              <a:lnSpc>
                <a:spcPts val="1450"/>
              </a:lnSpc>
              <a:buNone/>
            </a:pPr>
            <a:r>
              <a:rPr lang="en-US" sz="1050" dirty="0">
                <a:solidFill>
                  <a:srgbClr val="3B4E4E"/>
                </a:solidFill>
                <a:latin typeface="Overpass Light" pitchFamily="34" charset="0"/>
                <a:ea typeface="Overpass Light" pitchFamily="34" charset="-122"/>
                <a:cs typeface="Overpass Light" pitchFamily="34" charset="-120"/>
              </a:rPr>
              <a:t>Working at the bar where guests can see, measure grenadine and lime juice into the chilled glass. Top with ginger ale and stir gently with a bar spoon.</a:t>
            </a:r>
            <a:endParaRPr lang="en-US" sz="1050" dirty="0"/>
          </a:p>
        </p:txBody>
      </p:sp>
      <p:sp>
        <p:nvSpPr>
          <p:cNvPr id="20" name="Text 17"/>
          <p:cNvSpPr/>
          <p:nvPr/>
        </p:nvSpPr>
        <p:spPr>
          <a:xfrm>
            <a:off x="7364135" y="6719768"/>
            <a:ext cx="279083" cy="174427"/>
          </a:xfrm>
          <a:prstGeom prst="rect">
            <a:avLst/>
          </a:prstGeom>
          <a:noFill/>
          <a:ln/>
        </p:spPr>
        <p:txBody>
          <a:bodyPr wrap="none" lIns="0" tIns="0" rIns="0" bIns="0" rtlCol="0" anchor="t"/>
          <a:lstStyle/>
          <a:p>
            <a:pPr algn="l" indent="0" marL="0">
              <a:lnSpc>
                <a:spcPts val="1450"/>
              </a:lnSpc>
              <a:buNone/>
            </a:pPr>
            <a:r>
              <a:rPr lang="en-US" sz="1050" dirty="0">
                <a:solidFill>
                  <a:srgbClr val="3B4E4E"/>
                </a:solidFill>
                <a:latin typeface="Syne Light" pitchFamily="34" charset="0"/>
                <a:ea typeface="Syne Light" pitchFamily="34" charset="-122"/>
                <a:cs typeface="Syne Light" pitchFamily="34" charset="-120"/>
              </a:rPr>
              <a:t>04</a:t>
            </a:r>
            <a:endParaRPr lang="en-US" sz="1050" dirty="0"/>
          </a:p>
        </p:txBody>
      </p:sp>
      <p:sp>
        <p:nvSpPr>
          <p:cNvPr id="21" name="Shape 18"/>
          <p:cNvSpPr/>
          <p:nvPr/>
        </p:nvSpPr>
        <p:spPr>
          <a:xfrm>
            <a:off x="7364135" y="6941701"/>
            <a:ext cx="5453301" cy="15240"/>
          </a:xfrm>
          <a:prstGeom prst="rect">
            <a:avLst/>
          </a:prstGeom>
          <a:solidFill>
            <a:srgbClr val="224435"/>
          </a:solidFill>
          <a:ln/>
        </p:spPr>
      </p:sp>
      <p:sp>
        <p:nvSpPr>
          <p:cNvPr id="22" name="Text 19"/>
          <p:cNvSpPr/>
          <p:nvPr/>
        </p:nvSpPr>
        <p:spPr>
          <a:xfrm>
            <a:off x="7364135" y="7041952"/>
            <a:ext cx="1744385" cy="218003"/>
          </a:xfrm>
          <a:prstGeom prst="rect">
            <a:avLst/>
          </a:prstGeom>
          <a:noFill/>
          <a:ln/>
        </p:spPr>
        <p:txBody>
          <a:bodyPr wrap="none" lIns="0" tIns="0" rIns="0" bIns="0" rtlCol="0" anchor="t"/>
          <a:lstStyle/>
          <a:p>
            <a:pPr algn="l" indent="0" marL="0">
              <a:lnSpc>
                <a:spcPts val="1700"/>
              </a:lnSpc>
              <a:buNone/>
            </a:pPr>
            <a:r>
              <a:rPr lang="en-US" sz="1350" b="1" dirty="0">
                <a:solidFill>
                  <a:srgbClr val="3B4E4E"/>
                </a:solidFill>
                <a:latin typeface="Syne Bold" pitchFamily="34" charset="0"/>
                <a:ea typeface="Syne Bold" pitchFamily="34" charset="-122"/>
                <a:cs typeface="Syne Bold" pitchFamily="34" charset="-120"/>
              </a:rPr>
              <a:t>Final Presentation</a:t>
            </a:r>
            <a:endParaRPr lang="en-US" sz="1350" dirty="0"/>
          </a:p>
        </p:txBody>
      </p:sp>
      <p:sp>
        <p:nvSpPr>
          <p:cNvPr id="23" name="Text 20"/>
          <p:cNvSpPr/>
          <p:nvPr/>
        </p:nvSpPr>
        <p:spPr>
          <a:xfrm>
            <a:off x="7364135" y="7318772"/>
            <a:ext cx="5453301" cy="380047"/>
          </a:xfrm>
          <a:prstGeom prst="rect">
            <a:avLst/>
          </a:prstGeom>
          <a:noFill/>
          <a:ln/>
        </p:spPr>
        <p:txBody>
          <a:bodyPr wrap="square" lIns="0" tIns="0" rIns="0" bIns="0" rtlCol="0" anchor="t"/>
          <a:lstStyle/>
          <a:p>
            <a:pPr algn="l" indent="0" marL="0">
              <a:lnSpc>
                <a:spcPts val="1450"/>
              </a:lnSpc>
              <a:buNone/>
            </a:pPr>
            <a:r>
              <a:rPr lang="en-US" sz="1050" dirty="0">
                <a:solidFill>
                  <a:srgbClr val="3B4E4E"/>
                </a:solidFill>
                <a:latin typeface="Overpass Light" pitchFamily="34" charset="0"/>
                <a:ea typeface="Overpass Light" pitchFamily="34" charset="-122"/>
                <a:cs typeface="Overpass Light" pitchFamily="34" charset="-120"/>
              </a:rPr>
              <a:t>Place the cherry garnish on top and use cocktail tongs to insert a straw. Serve immediately for best presentation.</a:t>
            </a:r>
            <a:endParaRPr lang="en-US" sz="10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81407" y="584716"/>
            <a:ext cx="4884301" cy="610433"/>
          </a:xfrm>
          <a:prstGeom prst="rect">
            <a:avLst/>
          </a:prstGeom>
          <a:noFill/>
          <a:ln/>
        </p:spPr>
        <p:txBody>
          <a:bodyPr wrap="none" lIns="0" tIns="0" rIns="0" bIns="0" rtlCol="0" anchor="t"/>
          <a:lstStyle/>
          <a:p>
            <a:pPr algn="l" indent="0" marL="0">
              <a:lnSpc>
                <a:spcPts val="4800"/>
              </a:lnSpc>
              <a:buNone/>
            </a:pPr>
            <a:r>
              <a:rPr lang="en-US" sz="3800" b="1" dirty="0">
                <a:solidFill>
                  <a:srgbClr val="233939"/>
                </a:solidFill>
                <a:latin typeface="Syne Bold" pitchFamily="34" charset="0"/>
                <a:ea typeface="Syne Bold" pitchFamily="34" charset="-122"/>
                <a:cs typeface="Syne Bold" pitchFamily="34" charset="-120"/>
              </a:rPr>
              <a:t>Lucky Driver</a:t>
            </a:r>
            <a:endParaRPr lang="en-US" sz="3800" dirty="0"/>
          </a:p>
        </p:txBody>
      </p:sp>
      <p:sp>
        <p:nvSpPr>
          <p:cNvPr id="4" name="Shape 1"/>
          <p:cNvSpPr/>
          <p:nvPr/>
        </p:nvSpPr>
        <p:spPr>
          <a:xfrm>
            <a:off x="781407" y="1483519"/>
            <a:ext cx="3694390" cy="3229689"/>
          </a:xfrm>
          <a:prstGeom prst="roundRect">
            <a:avLst>
              <a:gd name="adj" fmla="val 2541"/>
            </a:avLst>
          </a:prstGeom>
          <a:solidFill>
            <a:srgbClr val="FFFDE6"/>
          </a:solidFill>
          <a:ln w="22860">
            <a:solidFill>
              <a:srgbClr val="C3D4CC"/>
            </a:solidFill>
            <a:prstDash val="solid"/>
          </a:ln>
        </p:spPr>
      </p:sp>
      <p:sp>
        <p:nvSpPr>
          <p:cNvPr id="5" name="Text 2"/>
          <p:cNvSpPr/>
          <p:nvPr/>
        </p:nvSpPr>
        <p:spPr>
          <a:xfrm>
            <a:off x="999530" y="1701641"/>
            <a:ext cx="2442091" cy="305157"/>
          </a:xfrm>
          <a:prstGeom prst="rect">
            <a:avLst/>
          </a:prstGeom>
          <a:noFill/>
          <a:ln/>
        </p:spPr>
        <p:txBody>
          <a:bodyPr wrap="none" lIns="0" tIns="0" rIns="0" bIns="0" rtlCol="0" anchor="t"/>
          <a:lstStyle/>
          <a:p>
            <a:pPr algn="l" indent="0" marL="0">
              <a:lnSpc>
                <a:spcPts val="2400"/>
              </a:lnSpc>
              <a:buNone/>
            </a:pPr>
            <a:r>
              <a:rPr lang="en-US" sz="1900" b="1" dirty="0">
                <a:solidFill>
                  <a:srgbClr val="3B4E4E"/>
                </a:solidFill>
                <a:latin typeface="Syne Bold" pitchFamily="34" charset="0"/>
                <a:ea typeface="Syne Bold" pitchFamily="34" charset="-122"/>
                <a:cs typeface="Syne Bold" pitchFamily="34" charset="-120"/>
              </a:rPr>
              <a:t>Ingredients</a:t>
            </a:r>
            <a:endParaRPr lang="en-US" sz="1900" dirty="0"/>
          </a:p>
        </p:txBody>
      </p:sp>
      <p:sp>
        <p:nvSpPr>
          <p:cNvPr id="6" name="Text 3"/>
          <p:cNvSpPr/>
          <p:nvPr/>
        </p:nvSpPr>
        <p:spPr>
          <a:xfrm>
            <a:off x="999530" y="2122170"/>
            <a:ext cx="3258145" cy="1819870"/>
          </a:xfrm>
          <a:prstGeom prst="rect">
            <a:avLst/>
          </a:prstGeom>
          <a:noFill/>
          <a:ln/>
        </p:spPr>
        <p:txBody>
          <a:bodyPr wrap="square" lIns="0" tIns="0" rIns="0" bIns="0" rtlCol="0" anchor="t"/>
          <a:lstStyle/>
          <a:p>
            <a:pPr algn="l" marL="342900" indent="-342900">
              <a:lnSpc>
                <a:spcPts val="2400"/>
              </a:lnSpc>
              <a:buSzPct val="100000"/>
              <a:buChar char="•"/>
            </a:pPr>
            <a:r>
              <a:rPr lang="en-US" sz="1500" dirty="0">
                <a:solidFill>
                  <a:srgbClr val="3B4E4E"/>
                </a:solidFill>
                <a:latin typeface="Overpass Light" pitchFamily="34" charset="0"/>
                <a:ea typeface="Overpass Light" pitchFamily="34" charset="-122"/>
                <a:cs typeface="Overpass Light" pitchFamily="34" charset="-120"/>
              </a:rPr>
              <a:t>8 cl orange juice</a:t>
            </a:r>
            <a:endParaRPr lang="en-US" sz="1500" dirty="0"/>
          </a:p>
          <a:p>
            <a:pPr algn="l" marL="342900" indent="-342900">
              <a:lnSpc>
                <a:spcPts val="2400"/>
              </a:lnSpc>
              <a:buSzPct val="100000"/>
              <a:buChar char="•"/>
            </a:pPr>
            <a:r>
              <a:rPr lang="en-US" sz="1500" dirty="0">
                <a:solidFill>
                  <a:srgbClr val="3B4E4E"/>
                </a:solidFill>
                <a:latin typeface="Overpass Light" pitchFamily="34" charset="0"/>
                <a:ea typeface="Overpass Light" pitchFamily="34" charset="-122"/>
                <a:cs typeface="Overpass Light" pitchFamily="34" charset="-120"/>
              </a:rPr>
              <a:t>8 cl pineapple juice</a:t>
            </a:r>
            <a:endParaRPr lang="en-US" sz="1500" dirty="0"/>
          </a:p>
          <a:p>
            <a:pPr algn="l" marL="342900" indent="-342900">
              <a:lnSpc>
                <a:spcPts val="2400"/>
              </a:lnSpc>
              <a:buSzPct val="100000"/>
              <a:buChar char="•"/>
            </a:pPr>
            <a:r>
              <a:rPr lang="en-US" sz="1500" dirty="0">
                <a:solidFill>
                  <a:srgbClr val="3B4E4E"/>
                </a:solidFill>
                <a:latin typeface="Overpass Light" pitchFamily="34" charset="0"/>
                <a:ea typeface="Overpass Light" pitchFamily="34" charset="-122"/>
                <a:cs typeface="Overpass Light" pitchFamily="34" charset="-120"/>
              </a:rPr>
              <a:t>2 cl lime juice</a:t>
            </a:r>
            <a:endParaRPr lang="en-US" sz="1500" dirty="0"/>
          </a:p>
          <a:p>
            <a:pPr algn="l" marL="342900" indent="-342900">
              <a:lnSpc>
                <a:spcPts val="2400"/>
              </a:lnSpc>
              <a:buSzPct val="100000"/>
              <a:buChar char="•"/>
            </a:pPr>
            <a:r>
              <a:rPr lang="en-US" sz="1500" dirty="0">
                <a:solidFill>
                  <a:srgbClr val="3B4E4E"/>
                </a:solidFill>
                <a:latin typeface="Overpass Light" pitchFamily="34" charset="0"/>
                <a:ea typeface="Overpass Light" pitchFamily="34" charset="-122"/>
                <a:cs typeface="Overpass Light" pitchFamily="34" charset="-120"/>
              </a:rPr>
              <a:t>1-2 cl grenadine syrup</a:t>
            </a:r>
            <a:endParaRPr lang="en-US" sz="1500" dirty="0"/>
          </a:p>
          <a:p>
            <a:pPr algn="l" marL="342900" indent="-342900">
              <a:lnSpc>
                <a:spcPts val="2400"/>
              </a:lnSpc>
              <a:buSzPct val="100000"/>
              <a:buChar char="•"/>
            </a:pPr>
            <a:r>
              <a:rPr lang="en-US" sz="1500" dirty="0">
                <a:solidFill>
                  <a:srgbClr val="3B4E4E"/>
                </a:solidFill>
                <a:latin typeface="Overpass Light" pitchFamily="34" charset="0"/>
                <a:ea typeface="Overpass Light" pitchFamily="34" charset="-122"/>
                <a:cs typeface="Overpass Light" pitchFamily="34" charset="-120"/>
              </a:rPr>
              <a:t>Half orange slice for garnish</a:t>
            </a:r>
            <a:endParaRPr lang="en-US" sz="1500" dirty="0"/>
          </a:p>
        </p:txBody>
      </p:sp>
      <p:sp>
        <p:nvSpPr>
          <p:cNvPr id="7" name="Shape 4"/>
          <p:cNvSpPr/>
          <p:nvPr/>
        </p:nvSpPr>
        <p:spPr>
          <a:xfrm>
            <a:off x="4668083" y="1483519"/>
            <a:ext cx="3694509" cy="3229689"/>
          </a:xfrm>
          <a:prstGeom prst="roundRect">
            <a:avLst>
              <a:gd name="adj" fmla="val 2541"/>
            </a:avLst>
          </a:prstGeom>
          <a:solidFill>
            <a:srgbClr val="FFFDE6"/>
          </a:solidFill>
          <a:ln w="22860">
            <a:solidFill>
              <a:srgbClr val="C3D4CC"/>
            </a:solidFill>
            <a:prstDash val="solid"/>
          </a:ln>
        </p:spPr>
      </p:sp>
      <p:sp>
        <p:nvSpPr>
          <p:cNvPr id="8" name="Text 5"/>
          <p:cNvSpPr/>
          <p:nvPr/>
        </p:nvSpPr>
        <p:spPr>
          <a:xfrm>
            <a:off x="4886206" y="1701641"/>
            <a:ext cx="2442091" cy="305157"/>
          </a:xfrm>
          <a:prstGeom prst="rect">
            <a:avLst/>
          </a:prstGeom>
          <a:noFill/>
          <a:ln/>
        </p:spPr>
        <p:txBody>
          <a:bodyPr wrap="none" lIns="0" tIns="0" rIns="0" bIns="0" rtlCol="0" anchor="t"/>
          <a:lstStyle/>
          <a:p>
            <a:pPr algn="l" indent="0" marL="0">
              <a:lnSpc>
                <a:spcPts val="2400"/>
              </a:lnSpc>
              <a:buNone/>
            </a:pPr>
            <a:r>
              <a:rPr lang="en-US" sz="1900" b="1" dirty="0">
                <a:solidFill>
                  <a:srgbClr val="3B4E4E"/>
                </a:solidFill>
                <a:latin typeface="Syne Bold" pitchFamily="34" charset="0"/>
                <a:ea typeface="Syne Bold" pitchFamily="34" charset="-122"/>
                <a:cs typeface="Syne Bold" pitchFamily="34" charset="-120"/>
              </a:rPr>
              <a:t>Preparation Steps</a:t>
            </a:r>
            <a:endParaRPr lang="en-US" sz="1900" dirty="0"/>
          </a:p>
        </p:txBody>
      </p:sp>
      <p:sp>
        <p:nvSpPr>
          <p:cNvPr id="9" name="Text 6"/>
          <p:cNvSpPr/>
          <p:nvPr/>
        </p:nvSpPr>
        <p:spPr>
          <a:xfrm>
            <a:off x="4886206" y="2122170"/>
            <a:ext cx="3258264" cy="2372916"/>
          </a:xfrm>
          <a:prstGeom prst="rect">
            <a:avLst/>
          </a:prstGeom>
          <a:noFill/>
          <a:ln/>
        </p:spPr>
        <p:txBody>
          <a:bodyPr wrap="square" lIns="0" tIns="0" rIns="0" bIns="0" rtlCol="0" anchor="t"/>
          <a:lstStyle/>
          <a:p>
            <a:pPr algn="l" marL="342900" indent="-342900">
              <a:lnSpc>
                <a:spcPts val="2400"/>
              </a:lnSpc>
              <a:buSzPct val="100000"/>
              <a:buFont typeface="+mj-lt"/>
              <a:buAutoNum type="arabicPeriod" startAt="1"/>
            </a:pPr>
            <a:r>
              <a:rPr lang="en-US" sz="1500" dirty="0">
                <a:solidFill>
                  <a:srgbClr val="3B4E4E"/>
                </a:solidFill>
                <a:latin typeface="Overpass Light" pitchFamily="34" charset="0"/>
                <a:ea typeface="Overpass Light" pitchFamily="34" charset="-122"/>
                <a:cs typeface="Overpass Light" pitchFamily="34" charset="-120"/>
              </a:rPr>
              <a:t>Prepare orange garnish by cutting half a slice</a:t>
            </a:r>
            <a:endParaRPr lang="en-US" sz="1500" dirty="0"/>
          </a:p>
          <a:p>
            <a:pPr algn="l" marL="342900" indent="-342900">
              <a:lnSpc>
                <a:spcPts val="2400"/>
              </a:lnSpc>
              <a:buSzPct val="100000"/>
              <a:buFont typeface="+mj-lt"/>
              <a:buAutoNum type="arabicPeriod" startAt="2"/>
            </a:pPr>
            <a:r>
              <a:rPr lang="en-US" sz="1500" dirty="0">
                <a:solidFill>
                  <a:srgbClr val="3B4E4E"/>
                </a:solidFill>
                <a:latin typeface="Overpass Light" pitchFamily="34" charset="0"/>
                <a:ea typeface="Overpass Light" pitchFamily="34" charset="-122"/>
                <a:cs typeface="Overpass Light" pitchFamily="34" charset="-120"/>
              </a:rPr>
              <a:t>Chill glass with ice, then shaker with ice</a:t>
            </a:r>
            <a:endParaRPr lang="en-US" sz="1500" dirty="0"/>
          </a:p>
          <a:p>
            <a:pPr algn="l" marL="342900" indent="-342900">
              <a:lnSpc>
                <a:spcPts val="2400"/>
              </a:lnSpc>
              <a:buSzPct val="100000"/>
              <a:buFont typeface="+mj-lt"/>
              <a:buAutoNum type="arabicPeriod" startAt="3"/>
            </a:pPr>
            <a:r>
              <a:rPr lang="en-US" sz="1500" dirty="0">
                <a:solidFill>
                  <a:srgbClr val="3B4E4E"/>
                </a:solidFill>
                <a:latin typeface="Overpass Light" pitchFamily="34" charset="0"/>
                <a:ea typeface="Overpass Light" pitchFamily="34" charset="-122"/>
                <a:cs typeface="Overpass Light" pitchFamily="34" charset="-120"/>
              </a:rPr>
              <a:t>Add all ingredients except grenadine</a:t>
            </a:r>
            <a:endParaRPr lang="en-US" sz="1500" dirty="0"/>
          </a:p>
          <a:p>
            <a:pPr algn="l" marL="342900" indent="-342900">
              <a:lnSpc>
                <a:spcPts val="2400"/>
              </a:lnSpc>
              <a:buSzPct val="100000"/>
              <a:buFont typeface="+mj-lt"/>
              <a:buAutoNum type="arabicPeriod" startAt="4"/>
            </a:pPr>
            <a:r>
              <a:rPr lang="en-US" sz="1500" dirty="0">
                <a:solidFill>
                  <a:srgbClr val="3B4E4E"/>
                </a:solidFill>
                <a:latin typeface="Overpass Light" pitchFamily="34" charset="0"/>
                <a:ea typeface="Overpass Light" pitchFamily="34" charset="-122"/>
                <a:cs typeface="Overpass Light" pitchFamily="34" charset="-120"/>
              </a:rPr>
              <a:t>Shake thoroughly and strain</a:t>
            </a:r>
            <a:endParaRPr lang="en-US" sz="1500" dirty="0"/>
          </a:p>
        </p:txBody>
      </p:sp>
      <p:sp>
        <p:nvSpPr>
          <p:cNvPr id="10" name="Shape 7"/>
          <p:cNvSpPr/>
          <p:nvPr/>
        </p:nvSpPr>
        <p:spPr>
          <a:xfrm>
            <a:off x="781407" y="4905494"/>
            <a:ext cx="7581186" cy="1592461"/>
          </a:xfrm>
          <a:prstGeom prst="roundRect">
            <a:avLst>
              <a:gd name="adj" fmla="val 5153"/>
            </a:avLst>
          </a:prstGeom>
          <a:solidFill>
            <a:srgbClr val="FFFDE6"/>
          </a:solidFill>
          <a:ln w="22860">
            <a:solidFill>
              <a:srgbClr val="C3D4CC"/>
            </a:solidFill>
            <a:prstDash val="solid"/>
          </a:ln>
        </p:spPr>
      </p:sp>
      <p:sp>
        <p:nvSpPr>
          <p:cNvPr id="11" name="Text 8"/>
          <p:cNvSpPr/>
          <p:nvPr/>
        </p:nvSpPr>
        <p:spPr>
          <a:xfrm>
            <a:off x="999530" y="5123617"/>
            <a:ext cx="3095268" cy="305157"/>
          </a:xfrm>
          <a:prstGeom prst="rect">
            <a:avLst/>
          </a:prstGeom>
          <a:noFill/>
          <a:ln/>
        </p:spPr>
        <p:txBody>
          <a:bodyPr wrap="none" lIns="0" tIns="0" rIns="0" bIns="0" rtlCol="0" anchor="t"/>
          <a:lstStyle/>
          <a:p>
            <a:pPr algn="l" indent="0" marL="0">
              <a:lnSpc>
                <a:spcPts val="2400"/>
              </a:lnSpc>
              <a:buNone/>
            </a:pPr>
            <a:r>
              <a:rPr lang="en-US" sz="1900" b="1" dirty="0">
                <a:solidFill>
                  <a:srgbClr val="3B4E4E"/>
                </a:solidFill>
                <a:latin typeface="Syne Bold" pitchFamily="34" charset="0"/>
                <a:ea typeface="Syne Bold" pitchFamily="34" charset="-122"/>
                <a:cs typeface="Syne Bold" pitchFamily="34" charset="-120"/>
              </a:rPr>
              <a:t>Color Variation Options</a:t>
            </a:r>
            <a:endParaRPr lang="en-US" sz="1900" dirty="0"/>
          </a:p>
        </p:txBody>
      </p:sp>
      <p:sp>
        <p:nvSpPr>
          <p:cNvPr id="12" name="Text 9"/>
          <p:cNvSpPr/>
          <p:nvPr/>
        </p:nvSpPr>
        <p:spPr>
          <a:xfrm>
            <a:off x="999530" y="5544145"/>
            <a:ext cx="7144941" cy="310158"/>
          </a:xfrm>
          <a:prstGeom prst="rect">
            <a:avLst/>
          </a:prstGeom>
          <a:noFill/>
          <a:ln/>
        </p:spPr>
        <p:txBody>
          <a:bodyPr wrap="none" lIns="0" tIns="0" rIns="0" bIns="0" rtlCol="0" anchor="t"/>
          <a:lstStyle/>
          <a:p>
            <a:pPr algn="l" indent="0" marL="0">
              <a:lnSpc>
                <a:spcPts val="2400"/>
              </a:lnSpc>
              <a:buNone/>
            </a:pPr>
            <a:r>
              <a:rPr lang="en-US" sz="1500" b="1" dirty="0">
                <a:solidFill>
                  <a:srgbClr val="3B4E4E"/>
                </a:solidFill>
                <a:latin typeface="Overpass Light" pitchFamily="34" charset="0"/>
                <a:ea typeface="Overpass Light" pitchFamily="34" charset="-122"/>
                <a:cs typeface="Overpass Light" pitchFamily="34" charset="-120"/>
              </a:rPr>
              <a:t>With grenadine:</a:t>
            </a:r>
            <a:pPr algn="l" indent="0" marL="0">
              <a:lnSpc>
                <a:spcPts val="2400"/>
              </a:lnSpc>
              <a:buNone/>
            </a:pPr>
            <a:r>
              <a:rPr lang="en-US" sz="1500" dirty="0">
                <a:solidFill>
                  <a:srgbClr val="3B4E4E"/>
                </a:solidFill>
                <a:latin typeface="Overpass Light" pitchFamily="34" charset="0"/>
                <a:ea typeface="Overpass Light" pitchFamily="34" charset="-122"/>
                <a:cs typeface="Overpass Light" pitchFamily="34" charset="-120"/>
              </a:rPr>
              <a:t> Add during mixing for uniform pink colour</a:t>
            </a:r>
            <a:endParaRPr lang="en-US" sz="1500" dirty="0"/>
          </a:p>
        </p:txBody>
      </p:sp>
      <p:sp>
        <p:nvSpPr>
          <p:cNvPr id="13" name="Text 10"/>
          <p:cNvSpPr/>
          <p:nvPr/>
        </p:nvSpPr>
        <p:spPr>
          <a:xfrm>
            <a:off x="999530" y="5969675"/>
            <a:ext cx="7144941" cy="310158"/>
          </a:xfrm>
          <a:prstGeom prst="rect">
            <a:avLst/>
          </a:prstGeom>
          <a:noFill/>
          <a:ln/>
        </p:spPr>
        <p:txBody>
          <a:bodyPr wrap="none" lIns="0" tIns="0" rIns="0" bIns="0" rtlCol="0" anchor="t"/>
          <a:lstStyle/>
          <a:p>
            <a:pPr algn="l" indent="0" marL="0">
              <a:lnSpc>
                <a:spcPts val="2400"/>
              </a:lnSpc>
              <a:buNone/>
            </a:pPr>
            <a:r>
              <a:rPr lang="en-US" sz="1500" b="1" dirty="0">
                <a:solidFill>
                  <a:srgbClr val="3B4E4E"/>
                </a:solidFill>
                <a:latin typeface="Overpass Light" pitchFamily="34" charset="0"/>
                <a:ea typeface="Overpass Light" pitchFamily="34" charset="-122"/>
                <a:cs typeface="Overpass Light" pitchFamily="34" charset="-120"/>
              </a:rPr>
              <a:t>Without grenadine:</a:t>
            </a:r>
            <a:pPr algn="l" indent="0" marL="0">
              <a:lnSpc>
                <a:spcPts val="2400"/>
              </a:lnSpc>
              <a:buNone/>
            </a:pPr>
            <a:r>
              <a:rPr lang="en-US" sz="1500" dirty="0">
                <a:solidFill>
                  <a:srgbClr val="3B4E4E"/>
                </a:solidFill>
                <a:latin typeface="Overpass Light" pitchFamily="34" charset="0"/>
                <a:ea typeface="Overpass Light" pitchFamily="34" charset="-122"/>
                <a:cs typeface="Overpass Light" pitchFamily="34" charset="-120"/>
              </a:rPr>
              <a:t> Pour over top with spoon for gradient effect</a:t>
            </a:r>
            <a:endParaRPr lang="en-US" sz="1500" dirty="0"/>
          </a:p>
        </p:txBody>
      </p:sp>
      <p:sp>
        <p:nvSpPr>
          <p:cNvPr id="14" name="Text 11"/>
          <p:cNvSpPr/>
          <p:nvPr/>
        </p:nvSpPr>
        <p:spPr>
          <a:xfrm>
            <a:off x="781407" y="6714292"/>
            <a:ext cx="7581186" cy="930473"/>
          </a:xfrm>
          <a:prstGeom prst="rect">
            <a:avLst/>
          </a:prstGeom>
          <a:noFill/>
          <a:ln/>
        </p:spPr>
        <p:txBody>
          <a:bodyPr wrap="square" lIns="0" tIns="0" rIns="0" bIns="0" rtlCol="0" anchor="t"/>
          <a:lstStyle/>
          <a:p>
            <a:pPr algn="l" indent="0" marL="0">
              <a:lnSpc>
                <a:spcPts val="2400"/>
              </a:lnSpc>
              <a:buNone/>
            </a:pPr>
            <a:r>
              <a:rPr lang="en-US" sz="1500" dirty="0">
                <a:solidFill>
                  <a:srgbClr val="3B4E4E"/>
                </a:solidFill>
                <a:latin typeface="Overpass Light" pitchFamily="34" charset="0"/>
                <a:ea typeface="Overpass Light" pitchFamily="34" charset="-122"/>
                <a:cs typeface="Overpass Light" pitchFamily="34" charset="-120"/>
              </a:rPr>
              <a:t>Pour out water from the chilled glass, then serve the shaken drink over fresh ice in front of the guest. Garnish with the orange slice and straw using tongs. </a:t>
            </a:r>
            <a:pPr algn="l" indent="0" marL="0">
              <a:lnSpc>
                <a:spcPts val="2400"/>
              </a:lnSpc>
              <a:buNone/>
            </a:pPr>
            <a:r>
              <a:rPr lang="en-US" sz="1500" b="1" dirty="0">
                <a:solidFill>
                  <a:srgbClr val="3B4E4E"/>
                </a:solidFill>
                <a:latin typeface="Overpass Light" pitchFamily="34" charset="0"/>
                <a:ea typeface="Overpass Light" pitchFamily="34" charset="-122"/>
                <a:cs typeface="Overpass Light" pitchFamily="34" charset="-120"/>
              </a:rPr>
              <a:t>Important:</a:t>
            </a:r>
            <a:pPr algn="l" indent="0" marL="0">
              <a:lnSpc>
                <a:spcPts val="2400"/>
              </a:lnSpc>
              <a:buNone/>
            </a:pPr>
            <a:r>
              <a:rPr lang="en-US" sz="1500" dirty="0">
                <a:solidFill>
                  <a:srgbClr val="3B4E4E"/>
                </a:solidFill>
                <a:latin typeface="Overpass Light" pitchFamily="34" charset="0"/>
                <a:ea typeface="Overpass Light" pitchFamily="34" charset="-122"/>
                <a:cs typeface="Overpass Light" pitchFamily="34" charset="-120"/>
              </a:rPr>
              <a:t> Always ensure ice remains in the glass when pouring.</a:t>
            </a:r>
            <a:endParaRPr lang="en-US" sz="15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2424232" y="391239"/>
            <a:ext cx="3577947" cy="387668"/>
          </a:xfrm>
          <a:prstGeom prst="rect">
            <a:avLst/>
          </a:prstGeom>
          <a:noFill/>
          <a:ln/>
        </p:spPr>
        <p:txBody>
          <a:bodyPr wrap="none" lIns="0" tIns="0" rIns="0" bIns="0" rtlCol="0" anchor="t"/>
          <a:lstStyle/>
          <a:p>
            <a:pPr algn="l" indent="0" marL="0">
              <a:lnSpc>
                <a:spcPts val="3050"/>
              </a:lnSpc>
              <a:buNone/>
            </a:pPr>
            <a:r>
              <a:rPr lang="en-US" sz="2400" b="1" dirty="0">
                <a:solidFill>
                  <a:srgbClr val="233939"/>
                </a:solidFill>
                <a:latin typeface="Syne Bold" pitchFamily="34" charset="0"/>
                <a:ea typeface="Syne Bold" pitchFamily="34" charset="-122"/>
                <a:cs typeface="Syne Bold" pitchFamily="34" charset="-120"/>
              </a:rPr>
              <a:t>Non-Alcoholic Mojito</a:t>
            </a:r>
            <a:endParaRPr lang="en-US" sz="2400" dirty="0"/>
          </a:p>
        </p:txBody>
      </p:sp>
      <p:pic>
        <p:nvPicPr>
          <p:cNvPr id="3" name="Image 0" descr="preencoded.png">    </p:cNvPr>
          <p:cNvPicPr>
            <a:picLocks noChangeAspect="1"/>
          </p:cNvPicPr>
          <p:nvPr/>
        </p:nvPicPr>
        <p:blipFill>
          <a:blip r:embed="rId1"/>
          <a:stretch>
            <a:fillRect/>
          </a:stretch>
        </p:blipFill>
        <p:spPr>
          <a:xfrm>
            <a:off x="2424232" y="982266"/>
            <a:ext cx="4235410" cy="4235410"/>
          </a:xfrm>
          <a:prstGeom prst="rect">
            <a:avLst/>
          </a:prstGeom>
        </p:spPr>
      </p:pic>
      <p:sp>
        <p:nvSpPr>
          <p:cNvPr id="4" name="Text 1"/>
          <p:cNvSpPr/>
          <p:nvPr/>
        </p:nvSpPr>
        <p:spPr>
          <a:xfrm>
            <a:off x="6969919" y="972622"/>
            <a:ext cx="1550551" cy="193715"/>
          </a:xfrm>
          <a:prstGeom prst="rect">
            <a:avLst/>
          </a:prstGeom>
          <a:noFill/>
          <a:ln/>
        </p:spPr>
        <p:txBody>
          <a:bodyPr wrap="none" lIns="0" tIns="0" rIns="0" bIns="0" rtlCol="0" anchor="t"/>
          <a:lstStyle/>
          <a:p>
            <a:pPr algn="l" indent="0" marL="0">
              <a:lnSpc>
                <a:spcPts val="1500"/>
              </a:lnSpc>
              <a:buNone/>
            </a:pPr>
            <a:r>
              <a:rPr lang="en-US" sz="1200" b="1" dirty="0">
                <a:solidFill>
                  <a:srgbClr val="233939"/>
                </a:solidFill>
                <a:latin typeface="Syne Bold" pitchFamily="34" charset="0"/>
                <a:ea typeface="Syne Bold" pitchFamily="34" charset="-122"/>
                <a:cs typeface="Syne Bold" pitchFamily="34" charset="-120"/>
              </a:rPr>
              <a:t>Ingredients</a:t>
            </a:r>
            <a:endParaRPr lang="en-US" sz="1200" dirty="0"/>
          </a:p>
        </p:txBody>
      </p:sp>
      <p:sp>
        <p:nvSpPr>
          <p:cNvPr id="5" name="Text 2"/>
          <p:cNvSpPr/>
          <p:nvPr/>
        </p:nvSpPr>
        <p:spPr>
          <a:xfrm>
            <a:off x="6969919" y="1243846"/>
            <a:ext cx="5243870" cy="1102400"/>
          </a:xfrm>
          <a:prstGeom prst="rect">
            <a:avLst/>
          </a:prstGeom>
          <a:noFill/>
          <a:ln/>
        </p:spPr>
        <p:txBody>
          <a:bodyPr wrap="square" lIns="0" tIns="0" rIns="0" bIns="0" rtlCol="0" anchor="t"/>
          <a:lstStyle/>
          <a:p>
            <a:pPr algn="l" marL="342900" indent="-342900">
              <a:lnSpc>
                <a:spcPts val="1250"/>
              </a:lnSpc>
              <a:buSzPct val="100000"/>
              <a:buChar char="•"/>
            </a:pPr>
            <a:r>
              <a:rPr lang="en-US" sz="950" dirty="0">
                <a:solidFill>
                  <a:srgbClr val="3B4E4E"/>
                </a:solidFill>
                <a:latin typeface="Overpass Light" pitchFamily="34" charset="0"/>
                <a:ea typeface="Overpass Light" pitchFamily="34" charset="-122"/>
                <a:cs typeface="Overpass Light" pitchFamily="34" charset="-120"/>
              </a:rPr>
              <a:t>1 lime (halved and sliced)</a:t>
            </a:r>
            <a:endParaRPr lang="en-US" sz="950" dirty="0"/>
          </a:p>
          <a:p>
            <a:pPr algn="l" marL="342900" indent="-342900">
              <a:lnSpc>
                <a:spcPts val="1250"/>
              </a:lnSpc>
              <a:buSzPct val="100000"/>
              <a:buChar char="•"/>
            </a:pPr>
            <a:r>
              <a:rPr lang="en-US" sz="950" dirty="0">
                <a:solidFill>
                  <a:srgbClr val="3B4E4E"/>
                </a:solidFill>
                <a:latin typeface="Overpass Light" pitchFamily="34" charset="0"/>
                <a:ea typeface="Overpass Light" pitchFamily="34" charset="-122"/>
                <a:cs typeface="Overpass Light" pitchFamily="34" charset="-120"/>
              </a:rPr>
              <a:t>4-5 fresh mint leaves</a:t>
            </a:r>
            <a:endParaRPr lang="en-US" sz="950" dirty="0"/>
          </a:p>
          <a:p>
            <a:pPr algn="l" marL="342900" indent="-342900">
              <a:lnSpc>
                <a:spcPts val="1250"/>
              </a:lnSpc>
              <a:buSzPct val="100000"/>
              <a:buChar char="•"/>
            </a:pPr>
            <a:r>
              <a:rPr lang="en-US" sz="950" dirty="0">
                <a:solidFill>
                  <a:srgbClr val="3B4E4E"/>
                </a:solidFill>
                <a:latin typeface="Overpass Light" pitchFamily="34" charset="0"/>
                <a:ea typeface="Overpass Light" pitchFamily="34" charset="-122"/>
                <a:cs typeface="Overpass Light" pitchFamily="34" charset="-120"/>
              </a:rPr>
              <a:t>3-4 cl simple syrup</a:t>
            </a:r>
            <a:endParaRPr lang="en-US" sz="950" dirty="0"/>
          </a:p>
          <a:p>
            <a:pPr algn="l" marL="342900" indent="-342900">
              <a:lnSpc>
                <a:spcPts val="1250"/>
              </a:lnSpc>
              <a:buSzPct val="100000"/>
              <a:buChar char="•"/>
            </a:pPr>
            <a:r>
              <a:rPr lang="en-US" sz="950" dirty="0">
                <a:solidFill>
                  <a:srgbClr val="3B4E4E"/>
                </a:solidFill>
                <a:latin typeface="Overpass Light" pitchFamily="34" charset="0"/>
                <a:ea typeface="Overpass Light" pitchFamily="34" charset="-122"/>
                <a:cs typeface="Overpass Light" pitchFamily="34" charset="-120"/>
              </a:rPr>
              <a:t>Crushed ice</a:t>
            </a:r>
            <a:endParaRPr lang="en-US" sz="950" dirty="0"/>
          </a:p>
          <a:p>
            <a:pPr algn="l" marL="342900" indent="-342900">
              <a:lnSpc>
                <a:spcPts val="1250"/>
              </a:lnSpc>
              <a:buSzPct val="100000"/>
              <a:buChar char="•"/>
            </a:pPr>
            <a:r>
              <a:rPr lang="en-US" sz="950" dirty="0">
                <a:solidFill>
                  <a:srgbClr val="3B4E4E"/>
                </a:solidFill>
                <a:latin typeface="Overpass Light" pitchFamily="34" charset="0"/>
                <a:ea typeface="Overpass Light" pitchFamily="34" charset="-122"/>
                <a:cs typeface="Overpass Light" pitchFamily="34" charset="-120"/>
              </a:rPr>
              <a:t>Soda water</a:t>
            </a:r>
            <a:endParaRPr lang="en-US" sz="950" dirty="0"/>
          </a:p>
          <a:p>
            <a:pPr algn="l" marL="342900" indent="-342900">
              <a:lnSpc>
                <a:spcPts val="1250"/>
              </a:lnSpc>
              <a:buSzPct val="100000"/>
              <a:buChar char="•"/>
            </a:pPr>
            <a:r>
              <a:rPr lang="en-US" sz="950" dirty="0">
                <a:solidFill>
                  <a:srgbClr val="3B4E4E"/>
                </a:solidFill>
                <a:latin typeface="Overpass Light" pitchFamily="34" charset="0"/>
                <a:ea typeface="Overpass Light" pitchFamily="34" charset="-122"/>
                <a:cs typeface="Overpass Light" pitchFamily="34" charset="-120"/>
              </a:rPr>
              <a:t>Lime wedge and mint leaf for garnish</a:t>
            </a:r>
            <a:endParaRPr lang="en-US" sz="950" dirty="0"/>
          </a:p>
        </p:txBody>
      </p:sp>
      <p:pic>
        <p:nvPicPr>
          <p:cNvPr id="6" name="Image 1" descr="preencoded.png">    </p:cNvPr>
          <p:cNvPicPr>
            <a:picLocks noChangeAspect="1"/>
          </p:cNvPicPr>
          <p:nvPr/>
        </p:nvPicPr>
        <p:blipFill>
          <a:blip r:embed="rId2"/>
          <a:stretch>
            <a:fillRect/>
          </a:stretch>
        </p:blipFill>
        <p:spPr>
          <a:xfrm>
            <a:off x="2424232" y="5391983"/>
            <a:ext cx="4890968" cy="496133"/>
          </a:xfrm>
          <a:prstGeom prst="rect">
            <a:avLst/>
          </a:prstGeom>
        </p:spPr>
      </p:pic>
      <p:sp>
        <p:nvSpPr>
          <p:cNvPr id="7" name="Text 3"/>
          <p:cNvSpPr/>
          <p:nvPr/>
        </p:nvSpPr>
        <p:spPr>
          <a:xfrm>
            <a:off x="2548176" y="5965627"/>
            <a:ext cx="1550551" cy="193715"/>
          </a:xfrm>
          <a:prstGeom prst="rect">
            <a:avLst/>
          </a:prstGeom>
          <a:noFill/>
          <a:ln/>
        </p:spPr>
        <p:txBody>
          <a:bodyPr wrap="none" lIns="0" tIns="0" rIns="0" bIns="0" rtlCol="0" anchor="t"/>
          <a:lstStyle/>
          <a:p>
            <a:pPr algn="l" indent="0" marL="0">
              <a:lnSpc>
                <a:spcPts val="1500"/>
              </a:lnSpc>
              <a:buNone/>
            </a:pPr>
            <a:r>
              <a:rPr lang="en-US" sz="1200" b="1" dirty="0">
                <a:solidFill>
                  <a:srgbClr val="3B4E4E"/>
                </a:solidFill>
                <a:latin typeface="Syne Bold" pitchFamily="34" charset="0"/>
                <a:ea typeface="Syne Bold" pitchFamily="34" charset="-122"/>
                <a:cs typeface="Syne Bold" pitchFamily="34" charset="-120"/>
              </a:rPr>
              <a:t>Cut &amp; Prepare</a:t>
            </a:r>
            <a:endParaRPr lang="en-US" sz="1200" dirty="0"/>
          </a:p>
        </p:txBody>
      </p:sp>
      <p:sp>
        <p:nvSpPr>
          <p:cNvPr id="8" name="Text 4"/>
          <p:cNvSpPr/>
          <p:nvPr/>
        </p:nvSpPr>
        <p:spPr>
          <a:xfrm>
            <a:off x="2548176" y="6205776"/>
            <a:ext cx="4643080" cy="161211"/>
          </a:xfrm>
          <a:prstGeom prst="rect">
            <a:avLst/>
          </a:prstGeom>
          <a:noFill/>
          <a:ln/>
        </p:spPr>
        <p:txBody>
          <a:bodyPr wrap="none" lIns="0" tIns="0" rIns="0" bIns="0" rtlCol="0" anchor="t"/>
          <a:lstStyle/>
          <a:p>
            <a:pPr algn="l" indent="0" marL="0">
              <a:lnSpc>
                <a:spcPts val="1250"/>
              </a:lnSpc>
              <a:buNone/>
            </a:pPr>
            <a:r>
              <a:rPr lang="en-US" sz="950" dirty="0">
                <a:solidFill>
                  <a:srgbClr val="3B4E4E"/>
                </a:solidFill>
                <a:latin typeface="Overpass Light" pitchFamily="34" charset="0"/>
                <a:ea typeface="Overpass Light" pitchFamily="34" charset="-122"/>
                <a:cs typeface="Overpass Light" pitchFamily="34" charset="-120"/>
              </a:rPr>
              <a:t>Halve the lime, slice one half, and quarter the other half for muddling</a:t>
            </a:r>
            <a:endParaRPr lang="en-US" sz="950" dirty="0"/>
          </a:p>
        </p:txBody>
      </p:sp>
      <p:pic>
        <p:nvPicPr>
          <p:cNvPr id="9" name="Image 2" descr="preencoded.png">    </p:cNvPr>
          <p:cNvPicPr>
            <a:picLocks noChangeAspect="1"/>
          </p:cNvPicPr>
          <p:nvPr/>
        </p:nvPicPr>
        <p:blipFill>
          <a:blip r:embed="rId3"/>
          <a:stretch>
            <a:fillRect/>
          </a:stretch>
        </p:blipFill>
        <p:spPr>
          <a:xfrm>
            <a:off x="7315200" y="5391983"/>
            <a:ext cx="4890968" cy="496133"/>
          </a:xfrm>
          <a:prstGeom prst="rect">
            <a:avLst/>
          </a:prstGeom>
        </p:spPr>
      </p:pic>
      <p:sp>
        <p:nvSpPr>
          <p:cNvPr id="10" name="Text 5"/>
          <p:cNvSpPr/>
          <p:nvPr/>
        </p:nvSpPr>
        <p:spPr>
          <a:xfrm>
            <a:off x="7439144" y="5965627"/>
            <a:ext cx="1550551" cy="193715"/>
          </a:xfrm>
          <a:prstGeom prst="rect">
            <a:avLst/>
          </a:prstGeom>
          <a:noFill/>
          <a:ln/>
        </p:spPr>
        <p:txBody>
          <a:bodyPr wrap="none" lIns="0" tIns="0" rIns="0" bIns="0" rtlCol="0" anchor="t"/>
          <a:lstStyle/>
          <a:p>
            <a:pPr algn="l" indent="0" marL="0">
              <a:lnSpc>
                <a:spcPts val="1500"/>
              </a:lnSpc>
              <a:buNone/>
            </a:pPr>
            <a:r>
              <a:rPr lang="en-US" sz="1200" b="1" dirty="0">
                <a:solidFill>
                  <a:srgbClr val="3B4E4E"/>
                </a:solidFill>
                <a:latin typeface="Syne Bold" pitchFamily="34" charset="0"/>
                <a:ea typeface="Syne Bold" pitchFamily="34" charset="-122"/>
                <a:cs typeface="Syne Bold" pitchFamily="34" charset="-120"/>
              </a:rPr>
              <a:t>Chill &amp; Crush</a:t>
            </a:r>
            <a:endParaRPr lang="en-US" sz="1200" dirty="0"/>
          </a:p>
        </p:txBody>
      </p:sp>
      <p:sp>
        <p:nvSpPr>
          <p:cNvPr id="11" name="Text 6"/>
          <p:cNvSpPr/>
          <p:nvPr/>
        </p:nvSpPr>
        <p:spPr>
          <a:xfrm>
            <a:off x="7439144" y="6205776"/>
            <a:ext cx="4643080" cy="161211"/>
          </a:xfrm>
          <a:prstGeom prst="rect">
            <a:avLst/>
          </a:prstGeom>
          <a:noFill/>
          <a:ln/>
        </p:spPr>
        <p:txBody>
          <a:bodyPr wrap="none" lIns="0" tIns="0" rIns="0" bIns="0" rtlCol="0" anchor="t"/>
          <a:lstStyle/>
          <a:p>
            <a:pPr algn="l" indent="0" marL="0">
              <a:lnSpc>
                <a:spcPts val="1250"/>
              </a:lnSpc>
              <a:buNone/>
            </a:pPr>
            <a:r>
              <a:rPr lang="en-US" sz="950" dirty="0">
                <a:solidFill>
                  <a:srgbClr val="3B4E4E"/>
                </a:solidFill>
                <a:latin typeface="Overpass Light" pitchFamily="34" charset="0"/>
                <a:ea typeface="Overpass Light" pitchFamily="34" charset="-122"/>
                <a:cs typeface="Overpass Light" pitchFamily="34" charset="-120"/>
              </a:rPr>
              <a:t>Fill glass with ice, chill, then crush ice and remove from glass</a:t>
            </a:r>
            <a:endParaRPr lang="en-US" sz="950" dirty="0"/>
          </a:p>
        </p:txBody>
      </p:sp>
      <p:pic>
        <p:nvPicPr>
          <p:cNvPr id="12" name="Image 3" descr="preencoded.png">    </p:cNvPr>
          <p:cNvPicPr>
            <a:picLocks noChangeAspect="1"/>
          </p:cNvPicPr>
          <p:nvPr/>
        </p:nvPicPr>
        <p:blipFill>
          <a:blip r:embed="rId4"/>
          <a:stretch>
            <a:fillRect/>
          </a:stretch>
        </p:blipFill>
        <p:spPr>
          <a:xfrm>
            <a:off x="2424232" y="6490930"/>
            <a:ext cx="4890968" cy="496133"/>
          </a:xfrm>
          <a:prstGeom prst="rect">
            <a:avLst/>
          </a:prstGeom>
        </p:spPr>
      </p:pic>
      <p:sp>
        <p:nvSpPr>
          <p:cNvPr id="13" name="Text 7"/>
          <p:cNvSpPr/>
          <p:nvPr/>
        </p:nvSpPr>
        <p:spPr>
          <a:xfrm>
            <a:off x="2548176" y="7064573"/>
            <a:ext cx="1550551" cy="193715"/>
          </a:xfrm>
          <a:prstGeom prst="rect">
            <a:avLst/>
          </a:prstGeom>
          <a:noFill/>
          <a:ln/>
        </p:spPr>
        <p:txBody>
          <a:bodyPr wrap="none" lIns="0" tIns="0" rIns="0" bIns="0" rtlCol="0" anchor="t"/>
          <a:lstStyle/>
          <a:p>
            <a:pPr algn="l" indent="0" marL="0">
              <a:lnSpc>
                <a:spcPts val="1500"/>
              </a:lnSpc>
              <a:buNone/>
            </a:pPr>
            <a:r>
              <a:rPr lang="en-US" sz="1200" b="1" dirty="0">
                <a:solidFill>
                  <a:srgbClr val="3B4E4E"/>
                </a:solidFill>
                <a:latin typeface="Syne Bold" pitchFamily="34" charset="0"/>
                <a:ea typeface="Syne Bold" pitchFamily="34" charset="-122"/>
                <a:cs typeface="Syne Bold" pitchFamily="34" charset="-120"/>
              </a:rPr>
              <a:t>Muddle</a:t>
            </a:r>
            <a:endParaRPr lang="en-US" sz="1200" dirty="0"/>
          </a:p>
        </p:txBody>
      </p:sp>
      <p:sp>
        <p:nvSpPr>
          <p:cNvPr id="14" name="Text 8"/>
          <p:cNvSpPr/>
          <p:nvPr/>
        </p:nvSpPr>
        <p:spPr>
          <a:xfrm>
            <a:off x="2548176" y="7304723"/>
            <a:ext cx="4643080" cy="161211"/>
          </a:xfrm>
          <a:prstGeom prst="rect">
            <a:avLst/>
          </a:prstGeom>
          <a:noFill/>
          <a:ln/>
        </p:spPr>
        <p:txBody>
          <a:bodyPr wrap="none" lIns="0" tIns="0" rIns="0" bIns="0" rtlCol="0" anchor="t"/>
          <a:lstStyle/>
          <a:p>
            <a:pPr algn="l" indent="0" marL="0">
              <a:lnSpc>
                <a:spcPts val="1250"/>
              </a:lnSpc>
              <a:buNone/>
            </a:pPr>
            <a:r>
              <a:rPr lang="en-US" sz="950" dirty="0">
                <a:solidFill>
                  <a:srgbClr val="3B4E4E"/>
                </a:solidFill>
                <a:latin typeface="Overpass Light" pitchFamily="34" charset="0"/>
                <a:ea typeface="Overpass Light" pitchFamily="34" charset="-122"/>
                <a:cs typeface="Overpass Light" pitchFamily="34" charset="-120"/>
              </a:rPr>
              <a:t>Add lime and mint leaves, gently muddle to release flavours</a:t>
            </a:r>
            <a:endParaRPr lang="en-US" sz="950" dirty="0"/>
          </a:p>
        </p:txBody>
      </p:sp>
      <p:pic>
        <p:nvPicPr>
          <p:cNvPr id="15" name="Image 4" descr="preencoded.png">    </p:cNvPr>
          <p:cNvPicPr>
            <a:picLocks noChangeAspect="1"/>
          </p:cNvPicPr>
          <p:nvPr/>
        </p:nvPicPr>
        <p:blipFill>
          <a:blip r:embed="rId5"/>
          <a:stretch>
            <a:fillRect/>
          </a:stretch>
        </p:blipFill>
        <p:spPr>
          <a:xfrm>
            <a:off x="7315200" y="6490930"/>
            <a:ext cx="4890968" cy="496133"/>
          </a:xfrm>
          <a:prstGeom prst="rect">
            <a:avLst/>
          </a:prstGeom>
        </p:spPr>
      </p:pic>
      <p:sp>
        <p:nvSpPr>
          <p:cNvPr id="16" name="Text 9"/>
          <p:cNvSpPr/>
          <p:nvPr/>
        </p:nvSpPr>
        <p:spPr>
          <a:xfrm>
            <a:off x="7439144" y="7064573"/>
            <a:ext cx="1550551" cy="193715"/>
          </a:xfrm>
          <a:prstGeom prst="rect">
            <a:avLst/>
          </a:prstGeom>
          <a:noFill/>
          <a:ln/>
        </p:spPr>
        <p:txBody>
          <a:bodyPr wrap="none" lIns="0" tIns="0" rIns="0" bIns="0" rtlCol="0" anchor="t"/>
          <a:lstStyle/>
          <a:p>
            <a:pPr algn="l" indent="0" marL="0">
              <a:lnSpc>
                <a:spcPts val="1500"/>
              </a:lnSpc>
              <a:buNone/>
            </a:pPr>
            <a:r>
              <a:rPr lang="en-US" sz="1200" b="1" dirty="0">
                <a:solidFill>
                  <a:srgbClr val="3B4E4E"/>
                </a:solidFill>
                <a:latin typeface="Syne Bold" pitchFamily="34" charset="0"/>
                <a:ea typeface="Syne Bold" pitchFamily="34" charset="-122"/>
                <a:cs typeface="Syne Bold" pitchFamily="34" charset="-120"/>
              </a:rPr>
              <a:t>Finish</a:t>
            </a:r>
            <a:endParaRPr lang="en-US" sz="1200" dirty="0"/>
          </a:p>
        </p:txBody>
      </p:sp>
      <p:sp>
        <p:nvSpPr>
          <p:cNvPr id="17" name="Text 10"/>
          <p:cNvSpPr/>
          <p:nvPr/>
        </p:nvSpPr>
        <p:spPr>
          <a:xfrm>
            <a:off x="7439144" y="7304723"/>
            <a:ext cx="4643080" cy="161211"/>
          </a:xfrm>
          <a:prstGeom prst="rect">
            <a:avLst/>
          </a:prstGeom>
          <a:noFill/>
          <a:ln/>
        </p:spPr>
        <p:txBody>
          <a:bodyPr wrap="none" lIns="0" tIns="0" rIns="0" bIns="0" rtlCol="0" anchor="t"/>
          <a:lstStyle/>
          <a:p>
            <a:pPr algn="l" indent="0" marL="0">
              <a:lnSpc>
                <a:spcPts val="1250"/>
              </a:lnSpc>
              <a:buNone/>
            </a:pPr>
            <a:r>
              <a:rPr lang="en-US" sz="950" dirty="0">
                <a:solidFill>
                  <a:srgbClr val="3B4E4E"/>
                </a:solidFill>
                <a:latin typeface="Overpass Light" pitchFamily="34" charset="0"/>
                <a:ea typeface="Overpass Light" pitchFamily="34" charset="-122"/>
                <a:cs typeface="Overpass Light" pitchFamily="34" charset="-120"/>
              </a:rPr>
              <a:t>Add syrup, ¾ crushed ice, top with soda water, stir gently 2-3 times</a:t>
            </a:r>
            <a:endParaRPr lang="en-US" sz="950" dirty="0"/>
          </a:p>
        </p:txBody>
      </p:sp>
      <p:sp>
        <p:nvSpPr>
          <p:cNvPr id="18" name="Text 11"/>
          <p:cNvSpPr/>
          <p:nvPr/>
        </p:nvSpPr>
        <p:spPr>
          <a:xfrm>
            <a:off x="2424232" y="7677031"/>
            <a:ext cx="9781937" cy="161211"/>
          </a:xfrm>
          <a:prstGeom prst="rect">
            <a:avLst/>
          </a:prstGeom>
          <a:noFill/>
          <a:ln/>
        </p:spPr>
        <p:txBody>
          <a:bodyPr wrap="none" lIns="0" tIns="0" rIns="0" bIns="0" rtlCol="0" anchor="t"/>
          <a:lstStyle/>
          <a:p>
            <a:pPr algn="l" indent="0" marL="0">
              <a:lnSpc>
                <a:spcPts val="1250"/>
              </a:lnSpc>
              <a:buNone/>
            </a:pPr>
            <a:r>
              <a:rPr lang="en-US" sz="950" dirty="0">
                <a:solidFill>
                  <a:srgbClr val="3B4E4E"/>
                </a:solidFill>
                <a:latin typeface="Overpass Light" pitchFamily="34" charset="0"/>
                <a:ea typeface="Overpass Light" pitchFamily="34" charset="-122"/>
                <a:cs typeface="Overpass Light" pitchFamily="34" charset="-120"/>
              </a:rPr>
              <a:t>Always garnish with lime wedge and mint leaf using tongs. The key is gentle stirring to preserve carbonation bubbles.</a:t>
            </a:r>
            <a:endParaRPr lang="en-US" sz="9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620197" y="460891"/>
            <a:ext cx="5747385" cy="484584"/>
          </a:xfrm>
          <a:prstGeom prst="rect">
            <a:avLst/>
          </a:prstGeom>
          <a:noFill/>
          <a:ln/>
        </p:spPr>
        <p:txBody>
          <a:bodyPr wrap="none" lIns="0" tIns="0" rIns="0" bIns="0" rtlCol="0" anchor="t"/>
          <a:lstStyle/>
          <a:p>
            <a:pPr algn="l" indent="0" marL="0">
              <a:lnSpc>
                <a:spcPts val="3800"/>
              </a:lnSpc>
              <a:buNone/>
            </a:pPr>
            <a:r>
              <a:rPr lang="en-US" sz="3050" b="1" dirty="0">
                <a:solidFill>
                  <a:srgbClr val="233939"/>
                </a:solidFill>
                <a:latin typeface="Syne Bold" pitchFamily="34" charset="0"/>
                <a:ea typeface="Syne Bold" pitchFamily="34" charset="-122"/>
                <a:cs typeface="Syne Bold" pitchFamily="34" charset="-120"/>
              </a:rPr>
              <a:t>Non-Alcoholic Piña Colada</a:t>
            </a:r>
            <a:endParaRPr lang="en-US" sz="3050" dirty="0"/>
          </a:p>
        </p:txBody>
      </p:sp>
      <p:sp>
        <p:nvSpPr>
          <p:cNvPr id="4" name="Shape 1"/>
          <p:cNvSpPr/>
          <p:nvPr/>
        </p:nvSpPr>
        <p:spPr>
          <a:xfrm>
            <a:off x="620197" y="1127165"/>
            <a:ext cx="7903607" cy="1650802"/>
          </a:xfrm>
          <a:prstGeom prst="roundRect">
            <a:avLst>
              <a:gd name="adj" fmla="val 3945"/>
            </a:avLst>
          </a:prstGeom>
          <a:solidFill>
            <a:srgbClr val="DDEEE6"/>
          </a:solidFill>
          <a:ln w="7620">
            <a:solidFill>
              <a:srgbClr val="C3D4CC"/>
            </a:solidFill>
            <a:prstDash val="solid"/>
          </a:ln>
        </p:spPr>
      </p:sp>
      <p:sp>
        <p:nvSpPr>
          <p:cNvPr id="5" name="Text 2"/>
          <p:cNvSpPr/>
          <p:nvPr/>
        </p:nvSpPr>
        <p:spPr>
          <a:xfrm>
            <a:off x="782836" y="1289804"/>
            <a:ext cx="1938218" cy="242292"/>
          </a:xfrm>
          <a:prstGeom prst="rect">
            <a:avLst/>
          </a:prstGeom>
          <a:noFill/>
          <a:ln/>
        </p:spPr>
        <p:txBody>
          <a:bodyPr wrap="none" lIns="0" tIns="0" rIns="0" bIns="0" rtlCol="0" anchor="t"/>
          <a:lstStyle/>
          <a:p>
            <a:pPr algn="l" indent="0" marL="0">
              <a:lnSpc>
                <a:spcPts val="1900"/>
              </a:lnSpc>
              <a:buNone/>
            </a:pPr>
            <a:r>
              <a:rPr lang="en-US" sz="1500" b="1" dirty="0">
                <a:solidFill>
                  <a:srgbClr val="3B4E4E"/>
                </a:solidFill>
                <a:latin typeface="Syne Bold" pitchFamily="34" charset="0"/>
                <a:ea typeface="Syne Bold" pitchFamily="34" charset="-122"/>
                <a:cs typeface="Syne Bold" pitchFamily="34" charset="-120"/>
              </a:rPr>
              <a:t>Ingredients</a:t>
            </a:r>
            <a:endParaRPr lang="en-US" sz="1500" dirty="0"/>
          </a:p>
        </p:txBody>
      </p:sp>
      <p:sp>
        <p:nvSpPr>
          <p:cNvPr id="6" name="Text 3"/>
          <p:cNvSpPr/>
          <p:nvPr/>
        </p:nvSpPr>
        <p:spPr>
          <a:xfrm>
            <a:off x="782836" y="1604724"/>
            <a:ext cx="7578328" cy="1010603"/>
          </a:xfrm>
          <a:prstGeom prst="rect">
            <a:avLst/>
          </a:prstGeom>
          <a:noFill/>
          <a:ln/>
        </p:spPr>
        <p:txBody>
          <a:bodyPr wrap="square" lIns="0" tIns="0" rIns="0" bIns="0" rtlCol="0" anchor="t"/>
          <a:lstStyle/>
          <a:p>
            <a:pPr algn="l" marL="342900" indent="-342900">
              <a:lnSpc>
                <a:spcPts val="1700"/>
              </a:lnSpc>
              <a:buSzPct val="100000"/>
              <a:buChar char="•"/>
            </a:pPr>
            <a:r>
              <a:rPr lang="en-US" sz="1200" dirty="0">
                <a:solidFill>
                  <a:srgbClr val="3B4E4E"/>
                </a:solidFill>
                <a:latin typeface="Overpass Light" pitchFamily="34" charset="0"/>
                <a:ea typeface="Overpass Light" pitchFamily="34" charset="-122"/>
                <a:cs typeface="Overpass Light" pitchFamily="34" charset="-120"/>
              </a:rPr>
              <a:t>4 cl heavy cream</a:t>
            </a:r>
            <a:endParaRPr lang="en-US" sz="1200" dirty="0"/>
          </a:p>
          <a:p>
            <a:pPr algn="l" marL="342900" indent="-342900">
              <a:lnSpc>
                <a:spcPts val="1700"/>
              </a:lnSpc>
              <a:buSzPct val="100000"/>
              <a:buChar char="•"/>
            </a:pPr>
            <a:r>
              <a:rPr lang="en-US" sz="1200" dirty="0">
                <a:solidFill>
                  <a:srgbClr val="3B4E4E"/>
                </a:solidFill>
                <a:latin typeface="Overpass Light" pitchFamily="34" charset="0"/>
                <a:ea typeface="Overpass Light" pitchFamily="34" charset="-122"/>
                <a:cs typeface="Overpass Light" pitchFamily="34" charset="-120"/>
              </a:rPr>
              <a:t>4 cl coconut milk</a:t>
            </a:r>
            <a:endParaRPr lang="en-US" sz="1200" dirty="0"/>
          </a:p>
          <a:p>
            <a:pPr algn="l" marL="342900" indent="-342900">
              <a:lnSpc>
                <a:spcPts val="1700"/>
              </a:lnSpc>
              <a:buSzPct val="100000"/>
              <a:buChar char="•"/>
            </a:pPr>
            <a:r>
              <a:rPr lang="en-US" sz="1200" dirty="0">
                <a:solidFill>
                  <a:srgbClr val="3B4E4E"/>
                </a:solidFill>
                <a:latin typeface="Overpass Light" pitchFamily="34" charset="0"/>
                <a:ea typeface="Overpass Light" pitchFamily="34" charset="-122"/>
                <a:cs typeface="Overpass Light" pitchFamily="34" charset="-120"/>
              </a:rPr>
              <a:t>12 cl pineapple juice</a:t>
            </a:r>
            <a:endParaRPr lang="en-US" sz="1200" dirty="0"/>
          </a:p>
          <a:p>
            <a:pPr algn="l" marL="342900" indent="-342900">
              <a:lnSpc>
                <a:spcPts val="1700"/>
              </a:lnSpc>
              <a:buSzPct val="100000"/>
              <a:buChar char="•"/>
            </a:pPr>
            <a:r>
              <a:rPr lang="en-US" sz="1200" dirty="0">
                <a:solidFill>
                  <a:srgbClr val="3B4E4E"/>
                </a:solidFill>
                <a:latin typeface="Overpass Light" pitchFamily="34" charset="0"/>
                <a:ea typeface="Overpass Light" pitchFamily="34" charset="-122"/>
                <a:cs typeface="Overpass Light" pitchFamily="34" charset="-120"/>
              </a:rPr>
              <a:t>Fresh pineapple for garnish</a:t>
            </a:r>
            <a:endParaRPr lang="en-US" sz="1200" dirty="0"/>
          </a:p>
        </p:txBody>
      </p:sp>
      <p:sp>
        <p:nvSpPr>
          <p:cNvPr id="7" name="Shape 4"/>
          <p:cNvSpPr/>
          <p:nvPr/>
        </p:nvSpPr>
        <p:spPr>
          <a:xfrm>
            <a:off x="620197" y="2899053"/>
            <a:ext cx="7903607" cy="1650802"/>
          </a:xfrm>
          <a:prstGeom prst="roundRect">
            <a:avLst>
              <a:gd name="adj" fmla="val 3945"/>
            </a:avLst>
          </a:prstGeom>
          <a:solidFill>
            <a:srgbClr val="DDEEE6"/>
          </a:solidFill>
          <a:ln w="7620">
            <a:solidFill>
              <a:srgbClr val="C3D4CC"/>
            </a:solidFill>
            <a:prstDash val="solid"/>
          </a:ln>
        </p:spPr>
      </p:sp>
      <p:sp>
        <p:nvSpPr>
          <p:cNvPr id="8" name="Text 5"/>
          <p:cNvSpPr/>
          <p:nvPr/>
        </p:nvSpPr>
        <p:spPr>
          <a:xfrm>
            <a:off x="782836" y="3061692"/>
            <a:ext cx="1938218" cy="242292"/>
          </a:xfrm>
          <a:prstGeom prst="rect">
            <a:avLst/>
          </a:prstGeom>
          <a:noFill/>
          <a:ln/>
        </p:spPr>
        <p:txBody>
          <a:bodyPr wrap="none" lIns="0" tIns="0" rIns="0" bIns="0" rtlCol="0" anchor="t"/>
          <a:lstStyle/>
          <a:p>
            <a:pPr algn="l" indent="0" marL="0">
              <a:lnSpc>
                <a:spcPts val="1900"/>
              </a:lnSpc>
              <a:buNone/>
            </a:pPr>
            <a:r>
              <a:rPr lang="en-US" sz="1500" b="1" dirty="0">
                <a:solidFill>
                  <a:srgbClr val="3B4E4E"/>
                </a:solidFill>
                <a:latin typeface="Syne Bold" pitchFamily="34" charset="0"/>
                <a:ea typeface="Syne Bold" pitchFamily="34" charset="-122"/>
                <a:cs typeface="Syne Bold" pitchFamily="34" charset="-120"/>
              </a:rPr>
              <a:t>Technique Focus</a:t>
            </a:r>
            <a:endParaRPr lang="en-US" sz="1500" dirty="0"/>
          </a:p>
        </p:txBody>
      </p:sp>
      <p:sp>
        <p:nvSpPr>
          <p:cNvPr id="9" name="Text 6"/>
          <p:cNvSpPr/>
          <p:nvPr/>
        </p:nvSpPr>
        <p:spPr>
          <a:xfrm>
            <a:off x="782836" y="3376613"/>
            <a:ext cx="7578328" cy="1010603"/>
          </a:xfrm>
          <a:prstGeom prst="rect">
            <a:avLst/>
          </a:prstGeom>
          <a:noFill/>
          <a:ln/>
        </p:spPr>
        <p:txBody>
          <a:bodyPr wrap="square" lIns="0" tIns="0" rIns="0" bIns="0" rtlCol="0" anchor="t"/>
          <a:lstStyle/>
          <a:p>
            <a:pPr algn="l" marL="342900" indent="-342900">
              <a:lnSpc>
                <a:spcPts val="1700"/>
              </a:lnSpc>
              <a:buSzPct val="100000"/>
              <a:buChar char="•"/>
            </a:pPr>
            <a:r>
              <a:rPr lang="en-US" sz="1200" dirty="0">
                <a:solidFill>
                  <a:srgbClr val="3B4E4E"/>
                </a:solidFill>
                <a:latin typeface="Overpass Light" pitchFamily="34" charset="0"/>
                <a:ea typeface="Overpass Light" pitchFamily="34" charset="-122"/>
                <a:cs typeface="Overpass Light" pitchFamily="34" charset="-120"/>
              </a:rPr>
              <a:t>Shaker chilling with ice</a:t>
            </a:r>
            <a:endParaRPr lang="en-US" sz="1200" dirty="0"/>
          </a:p>
          <a:p>
            <a:pPr algn="l" marL="342900" indent="-342900">
              <a:lnSpc>
                <a:spcPts val="1700"/>
              </a:lnSpc>
              <a:buSzPct val="100000"/>
              <a:buChar char="•"/>
            </a:pPr>
            <a:r>
              <a:rPr lang="en-US" sz="1200" dirty="0">
                <a:solidFill>
                  <a:srgbClr val="3B4E4E"/>
                </a:solidFill>
                <a:latin typeface="Overpass Light" pitchFamily="34" charset="0"/>
                <a:ea typeface="Overpass Light" pitchFamily="34" charset="-122"/>
                <a:cs typeface="Overpass Light" pitchFamily="34" charset="-120"/>
              </a:rPr>
              <a:t>Layering ingredients properly</a:t>
            </a:r>
            <a:endParaRPr lang="en-US" sz="1200" dirty="0"/>
          </a:p>
          <a:p>
            <a:pPr algn="l" marL="342900" indent="-342900">
              <a:lnSpc>
                <a:spcPts val="1700"/>
              </a:lnSpc>
              <a:buSzPct val="100000"/>
              <a:buChar char="•"/>
            </a:pPr>
            <a:r>
              <a:rPr lang="en-US" sz="1200" dirty="0">
                <a:solidFill>
                  <a:srgbClr val="3B4E4E"/>
                </a:solidFill>
                <a:latin typeface="Overpass Light" pitchFamily="34" charset="0"/>
                <a:ea typeface="Overpass Light" pitchFamily="34" charset="-122"/>
                <a:cs typeface="Overpass Light" pitchFamily="34" charset="-120"/>
              </a:rPr>
              <a:t>Straining into chilled glass</a:t>
            </a:r>
            <a:endParaRPr lang="en-US" sz="1200" dirty="0"/>
          </a:p>
          <a:p>
            <a:pPr algn="l" marL="342900" indent="-342900">
              <a:lnSpc>
                <a:spcPts val="1700"/>
              </a:lnSpc>
              <a:buSzPct val="100000"/>
              <a:buChar char="•"/>
            </a:pPr>
            <a:r>
              <a:rPr lang="en-US" sz="1200" dirty="0">
                <a:solidFill>
                  <a:srgbClr val="3B4E4E"/>
                </a:solidFill>
                <a:latin typeface="Overpass Light" pitchFamily="34" charset="0"/>
                <a:ea typeface="Overpass Light" pitchFamily="34" charset="-122"/>
                <a:cs typeface="Overpass Light" pitchFamily="34" charset="-120"/>
              </a:rPr>
              <a:t>Dramatic presentation</a:t>
            </a:r>
            <a:endParaRPr lang="en-US" sz="1200" dirty="0"/>
          </a:p>
        </p:txBody>
      </p:sp>
      <p:sp>
        <p:nvSpPr>
          <p:cNvPr id="10" name="Shape 7"/>
          <p:cNvSpPr/>
          <p:nvPr/>
        </p:nvSpPr>
        <p:spPr>
          <a:xfrm>
            <a:off x="794623" y="4686062"/>
            <a:ext cx="22860" cy="3082528"/>
          </a:xfrm>
          <a:prstGeom prst="roundRect">
            <a:avLst>
              <a:gd name="adj" fmla="val 284884"/>
            </a:avLst>
          </a:prstGeom>
          <a:solidFill>
            <a:srgbClr val="C3D4CC"/>
          </a:solidFill>
          <a:ln/>
        </p:spPr>
      </p:sp>
      <p:sp>
        <p:nvSpPr>
          <p:cNvPr id="11" name="Shape 8"/>
          <p:cNvSpPr/>
          <p:nvPr/>
        </p:nvSpPr>
        <p:spPr>
          <a:xfrm>
            <a:off x="946190" y="4849058"/>
            <a:ext cx="465058" cy="22860"/>
          </a:xfrm>
          <a:prstGeom prst="roundRect">
            <a:avLst>
              <a:gd name="adj" fmla="val 284884"/>
            </a:avLst>
          </a:prstGeom>
          <a:solidFill>
            <a:srgbClr val="C3D4CC"/>
          </a:solidFill>
          <a:ln/>
        </p:spPr>
      </p:sp>
      <p:sp>
        <p:nvSpPr>
          <p:cNvPr id="12" name="Shape 9"/>
          <p:cNvSpPr/>
          <p:nvPr/>
        </p:nvSpPr>
        <p:spPr>
          <a:xfrm>
            <a:off x="620197" y="4686062"/>
            <a:ext cx="348853" cy="348853"/>
          </a:xfrm>
          <a:prstGeom prst="roundRect">
            <a:avLst>
              <a:gd name="adj" fmla="val 18668"/>
            </a:avLst>
          </a:prstGeom>
          <a:solidFill>
            <a:srgbClr val="DDEEE6"/>
          </a:solidFill>
          <a:ln w="7620">
            <a:solidFill>
              <a:srgbClr val="C3D4CC"/>
            </a:solidFill>
            <a:prstDash val="solid"/>
          </a:ln>
        </p:spPr>
      </p:sp>
      <p:sp>
        <p:nvSpPr>
          <p:cNvPr id="13" name="Text 10"/>
          <p:cNvSpPr/>
          <p:nvPr/>
        </p:nvSpPr>
        <p:spPr>
          <a:xfrm>
            <a:off x="678359" y="4715173"/>
            <a:ext cx="232529" cy="290632"/>
          </a:xfrm>
          <a:prstGeom prst="rect">
            <a:avLst/>
          </a:prstGeom>
          <a:noFill/>
          <a:ln/>
        </p:spPr>
        <p:txBody>
          <a:bodyPr wrap="none" lIns="0" tIns="0" rIns="0" bIns="0" rtlCol="0" anchor="t"/>
          <a:lstStyle/>
          <a:p>
            <a:pPr algn="ctr" indent="0" marL="0">
              <a:lnSpc>
                <a:spcPts val="1800"/>
              </a:lnSpc>
              <a:buNone/>
            </a:pPr>
            <a:r>
              <a:rPr lang="en-US" sz="1800" b="1" dirty="0">
                <a:solidFill>
                  <a:srgbClr val="3B4E4E"/>
                </a:solidFill>
                <a:latin typeface="Syne Bold" pitchFamily="34" charset="0"/>
                <a:ea typeface="Syne Bold" pitchFamily="34" charset="-122"/>
                <a:cs typeface="Syne Bold" pitchFamily="34" charset="-120"/>
              </a:rPr>
              <a:t>1</a:t>
            </a:r>
            <a:endParaRPr lang="en-US" sz="1800" dirty="0"/>
          </a:p>
        </p:txBody>
      </p:sp>
      <p:sp>
        <p:nvSpPr>
          <p:cNvPr id="14" name="Text 11"/>
          <p:cNvSpPr/>
          <p:nvPr/>
        </p:nvSpPr>
        <p:spPr>
          <a:xfrm>
            <a:off x="1569839" y="4739283"/>
            <a:ext cx="1938218" cy="242292"/>
          </a:xfrm>
          <a:prstGeom prst="rect">
            <a:avLst/>
          </a:prstGeom>
          <a:noFill/>
          <a:ln/>
        </p:spPr>
        <p:txBody>
          <a:bodyPr wrap="none" lIns="0" tIns="0" rIns="0" bIns="0" rtlCol="0" anchor="t"/>
          <a:lstStyle/>
          <a:p>
            <a:pPr algn="l" indent="0" marL="0">
              <a:lnSpc>
                <a:spcPts val="1900"/>
              </a:lnSpc>
              <a:buNone/>
            </a:pPr>
            <a:r>
              <a:rPr lang="en-US" sz="1500" b="1" dirty="0">
                <a:solidFill>
                  <a:srgbClr val="3B4E4E"/>
                </a:solidFill>
                <a:latin typeface="Syne Bold" pitchFamily="34" charset="0"/>
                <a:ea typeface="Syne Bold" pitchFamily="34" charset="-122"/>
                <a:cs typeface="Syne Bold" pitchFamily="34" charset="-120"/>
              </a:rPr>
              <a:t>Prepare Garnish</a:t>
            </a:r>
            <a:endParaRPr lang="en-US" sz="1500" dirty="0"/>
          </a:p>
        </p:txBody>
      </p:sp>
      <p:sp>
        <p:nvSpPr>
          <p:cNvPr id="15" name="Text 12"/>
          <p:cNvSpPr/>
          <p:nvPr/>
        </p:nvSpPr>
        <p:spPr>
          <a:xfrm>
            <a:off x="1569839" y="5054203"/>
            <a:ext cx="6953964" cy="220861"/>
          </a:xfrm>
          <a:prstGeom prst="rect">
            <a:avLst/>
          </a:prstGeom>
          <a:noFill/>
          <a:ln/>
        </p:spPr>
        <p:txBody>
          <a:bodyPr wrap="none" lIns="0" tIns="0" rIns="0" bIns="0" rtlCol="0" anchor="t"/>
          <a:lstStyle/>
          <a:p>
            <a:pPr algn="l" indent="0" marL="0">
              <a:lnSpc>
                <a:spcPts val="1700"/>
              </a:lnSpc>
              <a:buNone/>
            </a:pPr>
            <a:r>
              <a:rPr lang="en-US" sz="1200" dirty="0">
                <a:solidFill>
                  <a:srgbClr val="3B4E4E"/>
                </a:solidFill>
                <a:latin typeface="Overpass Light" pitchFamily="34" charset="0"/>
                <a:ea typeface="Overpass Light" pitchFamily="34" charset="-122"/>
                <a:cs typeface="Overpass Light" pitchFamily="34" charset="-120"/>
              </a:rPr>
              <a:t>Cut fresh pineapple chunks for decorative topping</a:t>
            </a:r>
            <a:endParaRPr lang="en-US" sz="1200" dirty="0"/>
          </a:p>
        </p:txBody>
      </p:sp>
      <p:sp>
        <p:nvSpPr>
          <p:cNvPr id="16" name="Shape 13"/>
          <p:cNvSpPr/>
          <p:nvPr/>
        </p:nvSpPr>
        <p:spPr>
          <a:xfrm>
            <a:off x="946190" y="5680234"/>
            <a:ext cx="465058" cy="22860"/>
          </a:xfrm>
          <a:prstGeom prst="roundRect">
            <a:avLst>
              <a:gd name="adj" fmla="val 284884"/>
            </a:avLst>
          </a:prstGeom>
          <a:solidFill>
            <a:srgbClr val="C3D4CC"/>
          </a:solidFill>
          <a:ln/>
        </p:spPr>
      </p:sp>
      <p:sp>
        <p:nvSpPr>
          <p:cNvPr id="17" name="Shape 14"/>
          <p:cNvSpPr/>
          <p:nvPr/>
        </p:nvSpPr>
        <p:spPr>
          <a:xfrm>
            <a:off x="620197" y="5517237"/>
            <a:ext cx="348853" cy="348853"/>
          </a:xfrm>
          <a:prstGeom prst="roundRect">
            <a:avLst>
              <a:gd name="adj" fmla="val 18668"/>
            </a:avLst>
          </a:prstGeom>
          <a:solidFill>
            <a:srgbClr val="DDEEE6"/>
          </a:solidFill>
          <a:ln w="7620">
            <a:solidFill>
              <a:srgbClr val="C3D4CC"/>
            </a:solidFill>
            <a:prstDash val="solid"/>
          </a:ln>
        </p:spPr>
      </p:sp>
      <p:sp>
        <p:nvSpPr>
          <p:cNvPr id="18" name="Text 15"/>
          <p:cNvSpPr/>
          <p:nvPr/>
        </p:nvSpPr>
        <p:spPr>
          <a:xfrm>
            <a:off x="678359" y="5546348"/>
            <a:ext cx="232529" cy="290632"/>
          </a:xfrm>
          <a:prstGeom prst="rect">
            <a:avLst/>
          </a:prstGeom>
          <a:noFill/>
          <a:ln/>
        </p:spPr>
        <p:txBody>
          <a:bodyPr wrap="none" lIns="0" tIns="0" rIns="0" bIns="0" rtlCol="0" anchor="t"/>
          <a:lstStyle/>
          <a:p>
            <a:pPr algn="ctr" indent="0" marL="0">
              <a:lnSpc>
                <a:spcPts val="1800"/>
              </a:lnSpc>
              <a:buNone/>
            </a:pPr>
            <a:r>
              <a:rPr lang="en-US" sz="1800" b="1" dirty="0">
                <a:solidFill>
                  <a:srgbClr val="3B4E4E"/>
                </a:solidFill>
                <a:latin typeface="Syne Bold" pitchFamily="34" charset="0"/>
                <a:ea typeface="Syne Bold" pitchFamily="34" charset="-122"/>
                <a:cs typeface="Syne Bold" pitchFamily="34" charset="-120"/>
              </a:rPr>
              <a:t>2</a:t>
            </a:r>
            <a:endParaRPr lang="en-US" sz="1800" dirty="0"/>
          </a:p>
        </p:txBody>
      </p:sp>
      <p:sp>
        <p:nvSpPr>
          <p:cNvPr id="19" name="Text 16"/>
          <p:cNvSpPr/>
          <p:nvPr/>
        </p:nvSpPr>
        <p:spPr>
          <a:xfrm>
            <a:off x="1569839" y="5570458"/>
            <a:ext cx="2083118" cy="242292"/>
          </a:xfrm>
          <a:prstGeom prst="rect">
            <a:avLst/>
          </a:prstGeom>
          <a:noFill/>
          <a:ln/>
        </p:spPr>
        <p:txBody>
          <a:bodyPr wrap="none" lIns="0" tIns="0" rIns="0" bIns="0" rtlCol="0" anchor="t"/>
          <a:lstStyle/>
          <a:p>
            <a:pPr algn="l" indent="0" marL="0">
              <a:lnSpc>
                <a:spcPts val="1900"/>
              </a:lnSpc>
              <a:buNone/>
            </a:pPr>
            <a:r>
              <a:rPr lang="en-US" sz="1500" b="1" dirty="0">
                <a:solidFill>
                  <a:srgbClr val="3B4E4E"/>
                </a:solidFill>
                <a:latin typeface="Syne Bold" pitchFamily="34" charset="0"/>
                <a:ea typeface="Syne Bold" pitchFamily="34" charset="-122"/>
                <a:cs typeface="Syne Bold" pitchFamily="34" charset="-120"/>
              </a:rPr>
              <a:t>Chill Glass &amp; Shaker</a:t>
            </a:r>
            <a:endParaRPr lang="en-US" sz="1500" dirty="0"/>
          </a:p>
        </p:txBody>
      </p:sp>
      <p:sp>
        <p:nvSpPr>
          <p:cNvPr id="20" name="Text 17"/>
          <p:cNvSpPr/>
          <p:nvPr/>
        </p:nvSpPr>
        <p:spPr>
          <a:xfrm>
            <a:off x="1569839" y="5885378"/>
            <a:ext cx="6953964" cy="220861"/>
          </a:xfrm>
          <a:prstGeom prst="rect">
            <a:avLst/>
          </a:prstGeom>
          <a:noFill/>
          <a:ln/>
        </p:spPr>
        <p:txBody>
          <a:bodyPr wrap="none" lIns="0" tIns="0" rIns="0" bIns="0" rtlCol="0" anchor="t"/>
          <a:lstStyle/>
          <a:p>
            <a:pPr algn="l" indent="0" marL="0">
              <a:lnSpc>
                <a:spcPts val="1700"/>
              </a:lnSpc>
              <a:buNone/>
            </a:pPr>
            <a:r>
              <a:rPr lang="en-US" sz="1200" dirty="0">
                <a:solidFill>
                  <a:srgbClr val="3B4E4E"/>
                </a:solidFill>
                <a:latin typeface="Overpass Light" pitchFamily="34" charset="0"/>
                <a:ea typeface="Overpass Light" pitchFamily="34" charset="-122"/>
                <a:cs typeface="Overpass Light" pitchFamily="34" charset="-120"/>
              </a:rPr>
              <a:t>Fill serving glass with ice, chill shaker with ice and shake briefly</a:t>
            </a:r>
            <a:endParaRPr lang="en-US" sz="1200" dirty="0"/>
          </a:p>
        </p:txBody>
      </p:sp>
      <p:sp>
        <p:nvSpPr>
          <p:cNvPr id="21" name="Shape 18"/>
          <p:cNvSpPr/>
          <p:nvPr/>
        </p:nvSpPr>
        <p:spPr>
          <a:xfrm>
            <a:off x="946190" y="6511409"/>
            <a:ext cx="465058" cy="22860"/>
          </a:xfrm>
          <a:prstGeom prst="roundRect">
            <a:avLst>
              <a:gd name="adj" fmla="val 284884"/>
            </a:avLst>
          </a:prstGeom>
          <a:solidFill>
            <a:srgbClr val="C3D4CC"/>
          </a:solidFill>
          <a:ln/>
        </p:spPr>
      </p:sp>
      <p:sp>
        <p:nvSpPr>
          <p:cNvPr id="22" name="Shape 19"/>
          <p:cNvSpPr/>
          <p:nvPr/>
        </p:nvSpPr>
        <p:spPr>
          <a:xfrm>
            <a:off x="620197" y="6348413"/>
            <a:ext cx="348853" cy="348853"/>
          </a:xfrm>
          <a:prstGeom prst="roundRect">
            <a:avLst>
              <a:gd name="adj" fmla="val 18668"/>
            </a:avLst>
          </a:prstGeom>
          <a:solidFill>
            <a:srgbClr val="DDEEE6"/>
          </a:solidFill>
          <a:ln w="7620">
            <a:solidFill>
              <a:srgbClr val="C3D4CC"/>
            </a:solidFill>
            <a:prstDash val="solid"/>
          </a:ln>
        </p:spPr>
      </p:sp>
      <p:sp>
        <p:nvSpPr>
          <p:cNvPr id="23" name="Text 20"/>
          <p:cNvSpPr/>
          <p:nvPr/>
        </p:nvSpPr>
        <p:spPr>
          <a:xfrm>
            <a:off x="678359" y="6377523"/>
            <a:ext cx="232529" cy="290632"/>
          </a:xfrm>
          <a:prstGeom prst="rect">
            <a:avLst/>
          </a:prstGeom>
          <a:noFill/>
          <a:ln/>
        </p:spPr>
        <p:txBody>
          <a:bodyPr wrap="none" lIns="0" tIns="0" rIns="0" bIns="0" rtlCol="0" anchor="t"/>
          <a:lstStyle/>
          <a:p>
            <a:pPr algn="ctr" indent="0" marL="0">
              <a:lnSpc>
                <a:spcPts val="1800"/>
              </a:lnSpc>
              <a:buNone/>
            </a:pPr>
            <a:r>
              <a:rPr lang="en-US" sz="1800" b="1" dirty="0">
                <a:solidFill>
                  <a:srgbClr val="3B4E4E"/>
                </a:solidFill>
                <a:latin typeface="Syne Bold" pitchFamily="34" charset="0"/>
                <a:ea typeface="Syne Bold" pitchFamily="34" charset="-122"/>
                <a:cs typeface="Syne Bold" pitchFamily="34" charset="-120"/>
              </a:rPr>
              <a:t>3</a:t>
            </a:r>
            <a:endParaRPr lang="en-US" sz="1800" dirty="0"/>
          </a:p>
        </p:txBody>
      </p:sp>
      <p:sp>
        <p:nvSpPr>
          <p:cNvPr id="24" name="Text 21"/>
          <p:cNvSpPr/>
          <p:nvPr/>
        </p:nvSpPr>
        <p:spPr>
          <a:xfrm>
            <a:off x="1569839" y="6401633"/>
            <a:ext cx="1938218" cy="242292"/>
          </a:xfrm>
          <a:prstGeom prst="rect">
            <a:avLst/>
          </a:prstGeom>
          <a:noFill/>
          <a:ln/>
        </p:spPr>
        <p:txBody>
          <a:bodyPr wrap="none" lIns="0" tIns="0" rIns="0" bIns="0" rtlCol="0" anchor="t"/>
          <a:lstStyle/>
          <a:p>
            <a:pPr algn="l" indent="0" marL="0">
              <a:lnSpc>
                <a:spcPts val="1900"/>
              </a:lnSpc>
              <a:buNone/>
            </a:pPr>
            <a:r>
              <a:rPr lang="en-US" sz="1500" b="1" dirty="0">
                <a:solidFill>
                  <a:srgbClr val="3B4E4E"/>
                </a:solidFill>
                <a:latin typeface="Syne Bold" pitchFamily="34" charset="0"/>
                <a:ea typeface="Syne Bold" pitchFamily="34" charset="-122"/>
                <a:cs typeface="Syne Bold" pitchFamily="34" charset="-120"/>
              </a:rPr>
              <a:t>Add Ingredients</a:t>
            </a:r>
            <a:endParaRPr lang="en-US" sz="1500" dirty="0"/>
          </a:p>
        </p:txBody>
      </p:sp>
      <p:sp>
        <p:nvSpPr>
          <p:cNvPr id="25" name="Text 22"/>
          <p:cNvSpPr/>
          <p:nvPr/>
        </p:nvSpPr>
        <p:spPr>
          <a:xfrm>
            <a:off x="1569839" y="6716554"/>
            <a:ext cx="6953964" cy="220861"/>
          </a:xfrm>
          <a:prstGeom prst="rect">
            <a:avLst/>
          </a:prstGeom>
          <a:noFill/>
          <a:ln/>
        </p:spPr>
        <p:txBody>
          <a:bodyPr wrap="none" lIns="0" tIns="0" rIns="0" bIns="0" rtlCol="0" anchor="t"/>
          <a:lstStyle/>
          <a:p>
            <a:pPr algn="l" indent="0" marL="0">
              <a:lnSpc>
                <a:spcPts val="1700"/>
              </a:lnSpc>
              <a:buNone/>
            </a:pPr>
            <a:r>
              <a:rPr lang="en-US" sz="1200" dirty="0">
                <a:solidFill>
                  <a:srgbClr val="3B4E4E"/>
                </a:solidFill>
                <a:latin typeface="Overpass Light" pitchFamily="34" charset="0"/>
                <a:ea typeface="Overpass Light" pitchFamily="34" charset="-122"/>
                <a:cs typeface="Overpass Light" pitchFamily="34" charset="-120"/>
              </a:rPr>
              <a:t>Pour out water, add cream, coconut milk, and pineapple juice to shaker</a:t>
            </a:r>
            <a:endParaRPr lang="en-US" sz="1200" dirty="0"/>
          </a:p>
        </p:txBody>
      </p:sp>
      <p:sp>
        <p:nvSpPr>
          <p:cNvPr id="26" name="Shape 23"/>
          <p:cNvSpPr/>
          <p:nvPr/>
        </p:nvSpPr>
        <p:spPr>
          <a:xfrm>
            <a:off x="946190" y="7342584"/>
            <a:ext cx="465058" cy="22860"/>
          </a:xfrm>
          <a:prstGeom prst="roundRect">
            <a:avLst>
              <a:gd name="adj" fmla="val 284884"/>
            </a:avLst>
          </a:prstGeom>
          <a:solidFill>
            <a:srgbClr val="C3D4CC"/>
          </a:solidFill>
          <a:ln/>
        </p:spPr>
      </p:sp>
      <p:sp>
        <p:nvSpPr>
          <p:cNvPr id="27" name="Shape 24"/>
          <p:cNvSpPr/>
          <p:nvPr/>
        </p:nvSpPr>
        <p:spPr>
          <a:xfrm>
            <a:off x="620197" y="7179588"/>
            <a:ext cx="348853" cy="348853"/>
          </a:xfrm>
          <a:prstGeom prst="roundRect">
            <a:avLst>
              <a:gd name="adj" fmla="val 18668"/>
            </a:avLst>
          </a:prstGeom>
          <a:solidFill>
            <a:srgbClr val="DDEEE6"/>
          </a:solidFill>
          <a:ln w="7620">
            <a:solidFill>
              <a:srgbClr val="C3D4CC"/>
            </a:solidFill>
            <a:prstDash val="solid"/>
          </a:ln>
        </p:spPr>
      </p:sp>
      <p:sp>
        <p:nvSpPr>
          <p:cNvPr id="28" name="Text 25"/>
          <p:cNvSpPr/>
          <p:nvPr/>
        </p:nvSpPr>
        <p:spPr>
          <a:xfrm>
            <a:off x="678359" y="7208699"/>
            <a:ext cx="232529" cy="290632"/>
          </a:xfrm>
          <a:prstGeom prst="rect">
            <a:avLst/>
          </a:prstGeom>
          <a:noFill/>
          <a:ln/>
        </p:spPr>
        <p:txBody>
          <a:bodyPr wrap="none" lIns="0" tIns="0" rIns="0" bIns="0" rtlCol="0" anchor="t"/>
          <a:lstStyle/>
          <a:p>
            <a:pPr algn="ctr" indent="0" marL="0">
              <a:lnSpc>
                <a:spcPts val="1800"/>
              </a:lnSpc>
              <a:buNone/>
            </a:pPr>
            <a:r>
              <a:rPr lang="en-US" sz="1800" b="1" dirty="0">
                <a:solidFill>
                  <a:srgbClr val="3B4E4E"/>
                </a:solidFill>
                <a:latin typeface="Syne Bold" pitchFamily="34" charset="0"/>
                <a:ea typeface="Syne Bold" pitchFamily="34" charset="-122"/>
                <a:cs typeface="Syne Bold" pitchFamily="34" charset="-120"/>
              </a:rPr>
              <a:t>4</a:t>
            </a:r>
            <a:endParaRPr lang="en-US" sz="1800" dirty="0"/>
          </a:p>
        </p:txBody>
      </p:sp>
      <p:sp>
        <p:nvSpPr>
          <p:cNvPr id="29" name="Text 26"/>
          <p:cNvSpPr/>
          <p:nvPr/>
        </p:nvSpPr>
        <p:spPr>
          <a:xfrm>
            <a:off x="1569839" y="7232809"/>
            <a:ext cx="1938218" cy="242292"/>
          </a:xfrm>
          <a:prstGeom prst="rect">
            <a:avLst/>
          </a:prstGeom>
          <a:noFill/>
          <a:ln/>
        </p:spPr>
        <p:txBody>
          <a:bodyPr wrap="none" lIns="0" tIns="0" rIns="0" bIns="0" rtlCol="0" anchor="t"/>
          <a:lstStyle/>
          <a:p>
            <a:pPr algn="l" indent="0" marL="0">
              <a:lnSpc>
                <a:spcPts val="1900"/>
              </a:lnSpc>
              <a:buNone/>
            </a:pPr>
            <a:r>
              <a:rPr lang="en-US" sz="1500" b="1" dirty="0">
                <a:solidFill>
                  <a:srgbClr val="3B4E4E"/>
                </a:solidFill>
                <a:latin typeface="Syne Bold" pitchFamily="34" charset="0"/>
                <a:ea typeface="Syne Bold" pitchFamily="34" charset="-122"/>
                <a:cs typeface="Syne Bold" pitchFamily="34" charset="-120"/>
              </a:rPr>
              <a:t>Shake &amp; Serve</a:t>
            </a:r>
            <a:endParaRPr lang="en-US" sz="1500" dirty="0"/>
          </a:p>
        </p:txBody>
      </p:sp>
      <p:sp>
        <p:nvSpPr>
          <p:cNvPr id="30" name="Text 27"/>
          <p:cNvSpPr/>
          <p:nvPr/>
        </p:nvSpPr>
        <p:spPr>
          <a:xfrm>
            <a:off x="1569839" y="7547729"/>
            <a:ext cx="6953964" cy="220861"/>
          </a:xfrm>
          <a:prstGeom prst="rect">
            <a:avLst/>
          </a:prstGeom>
          <a:noFill/>
          <a:ln/>
        </p:spPr>
        <p:txBody>
          <a:bodyPr wrap="none" lIns="0" tIns="0" rIns="0" bIns="0" rtlCol="0" anchor="t"/>
          <a:lstStyle/>
          <a:p>
            <a:pPr algn="l" indent="0" marL="0">
              <a:lnSpc>
                <a:spcPts val="1700"/>
              </a:lnSpc>
              <a:buNone/>
            </a:pPr>
            <a:r>
              <a:rPr lang="en-US" sz="1200" dirty="0">
                <a:solidFill>
                  <a:srgbClr val="3B4E4E"/>
                </a:solidFill>
                <a:latin typeface="Overpass Light" pitchFamily="34" charset="0"/>
                <a:ea typeface="Overpass Light" pitchFamily="34" charset="-122"/>
                <a:cs typeface="Overpass Light" pitchFamily="34" charset="-120"/>
              </a:rPr>
              <a:t>Shake vigorously, strain into chilled glass over ice, garnish professionally</a:t>
            </a:r>
            <a:endParaRPr lang="en-US" sz="12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632579" y="487918"/>
            <a:ext cx="7878842" cy="988457"/>
          </a:xfrm>
          <a:prstGeom prst="rect">
            <a:avLst/>
          </a:prstGeom>
          <a:noFill/>
          <a:ln/>
        </p:spPr>
        <p:txBody>
          <a:bodyPr wrap="square" lIns="0" tIns="0" rIns="0" bIns="0" rtlCol="0" anchor="t"/>
          <a:lstStyle/>
          <a:p>
            <a:pPr algn="l" indent="0" marL="0">
              <a:lnSpc>
                <a:spcPts val="3850"/>
              </a:lnSpc>
              <a:buNone/>
            </a:pPr>
            <a:r>
              <a:rPr lang="en-US" sz="3100" b="1" dirty="0">
                <a:solidFill>
                  <a:srgbClr val="233939"/>
                </a:solidFill>
                <a:latin typeface="Syne Bold" pitchFamily="34" charset="0"/>
                <a:ea typeface="Syne Bold" pitchFamily="34" charset="-122"/>
                <a:cs typeface="Syne Bold" pitchFamily="34" charset="-120"/>
              </a:rPr>
              <a:t>Professional Presentation Techniques</a:t>
            </a:r>
            <a:endParaRPr lang="en-US" sz="3100" dirty="0"/>
          </a:p>
        </p:txBody>
      </p:sp>
      <p:pic>
        <p:nvPicPr>
          <p:cNvPr id="4" name="Image 1" descr="preencoded.png">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32579" y="1665327"/>
            <a:ext cx="395287" cy="395288"/>
          </a:xfrm>
          <a:prstGeom prst="rect">
            <a:avLst/>
          </a:prstGeom>
        </p:spPr>
      </p:pic>
      <p:sp>
        <p:nvSpPr>
          <p:cNvPr id="5" name="Text 1"/>
          <p:cNvSpPr/>
          <p:nvPr/>
        </p:nvSpPr>
        <p:spPr>
          <a:xfrm>
            <a:off x="632579" y="2218134"/>
            <a:ext cx="1976914" cy="247055"/>
          </a:xfrm>
          <a:prstGeom prst="rect">
            <a:avLst/>
          </a:prstGeom>
          <a:noFill/>
          <a:ln/>
        </p:spPr>
        <p:txBody>
          <a:bodyPr wrap="none" lIns="0" tIns="0" rIns="0" bIns="0" rtlCol="0" anchor="t"/>
          <a:lstStyle/>
          <a:p>
            <a:pPr algn="l" indent="0" marL="0">
              <a:lnSpc>
                <a:spcPts val="1900"/>
              </a:lnSpc>
              <a:buNone/>
            </a:pPr>
            <a:r>
              <a:rPr lang="en-US" sz="1550" b="1" dirty="0">
                <a:solidFill>
                  <a:srgbClr val="3B4E4E"/>
                </a:solidFill>
                <a:latin typeface="Syne Bold" pitchFamily="34" charset="0"/>
                <a:ea typeface="Syne Bold" pitchFamily="34" charset="-122"/>
                <a:cs typeface="Syne Bold" pitchFamily="34" charset="-120"/>
              </a:rPr>
              <a:t>Glass Chilling</a:t>
            </a:r>
            <a:endParaRPr lang="en-US" sz="1550" dirty="0"/>
          </a:p>
        </p:txBody>
      </p:sp>
      <p:sp>
        <p:nvSpPr>
          <p:cNvPr id="6" name="Text 2"/>
          <p:cNvSpPr/>
          <p:nvPr/>
        </p:nvSpPr>
        <p:spPr>
          <a:xfrm>
            <a:off x="632579" y="2540794"/>
            <a:ext cx="7878842" cy="454581"/>
          </a:xfrm>
          <a:prstGeom prst="rect">
            <a:avLst/>
          </a:prstGeom>
          <a:noFill/>
          <a:ln/>
        </p:spPr>
        <p:txBody>
          <a:bodyPr wrap="square" lIns="0" tIns="0" rIns="0" bIns="0" rtlCol="0" anchor="t"/>
          <a:lstStyle/>
          <a:p>
            <a:pPr algn="l" indent="0" marL="0">
              <a:lnSpc>
                <a:spcPts val="1750"/>
              </a:lnSpc>
              <a:buNone/>
            </a:pPr>
            <a:r>
              <a:rPr lang="en-US" sz="1200" dirty="0">
                <a:solidFill>
                  <a:srgbClr val="3B4E4E"/>
                </a:solidFill>
                <a:latin typeface="Overpass Light" pitchFamily="34" charset="0"/>
                <a:ea typeface="Overpass Light" pitchFamily="34" charset="-122"/>
                <a:cs typeface="Overpass Light" pitchFamily="34" charset="-120"/>
              </a:rPr>
              <a:t>Always chill glasses before serving. Fill with ice, stir briefly, then pour out condensation water. This ensures drinks stay cold longer and prevents dilution.</a:t>
            </a:r>
            <a:endParaRPr lang="en-US" sz="1200" dirty="0"/>
          </a:p>
        </p:txBody>
      </p:sp>
      <p:pic>
        <p:nvPicPr>
          <p:cNvPr id="7" name="Image 2" descr="preencoded.png">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2579" y="3247430"/>
            <a:ext cx="395287" cy="395288"/>
          </a:xfrm>
          <a:prstGeom prst="rect">
            <a:avLst/>
          </a:prstGeom>
        </p:spPr>
      </p:pic>
      <p:sp>
        <p:nvSpPr>
          <p:cNvPr id="8" name="Text 3"/>
          <p:cNvSpPr/>
          <p:nvPr/>
        </p:nvSpPr>
        <p:spPr>
          <a:xfrm>
            <a:off x="632579" y="3800237"/>
            <a:ext cx="1976914" cy="247055"/>
          </a:xfrm>
          <a:prstGeom prst="rect">
            <a:avLst/>
          </a:prstGeom>
          <a:noFill/>
          <a:ln/>
        </p:spPr>
        <p:txBody>
          <a:bodyPr wrap="none" lIns="0" tIns="0" rIns="0" bIns="0" rtlCol="0" anchor="t"/>
          <a:lstStyle/>
          <a:p>
            <a:pPr algn="l" indent="0" marL="0">
              <a:lnSpc>
                <a:spcPts val="1900"/>
              </a:lnSpc>
              <a:buNone/>
            </a:pPr>
            <a:r>
              <a:rPr lang="en-US" sz="1550" b="1" dirty="0">
                <a:solidFill>
                  <a:srgbClr val="3B4E4E"/>
                </a:solidFill>
                <a:latin typeface="Syne Bold" pitchFamily="34" charset="0"/>
                <a:ea typeface="Syne Bold" pitchFamily="34" charset="-122"/>
                <a:cs typeface="Syne Bold" pitchFamily="34" charset="-120"/>
              </a:rPr>
              <a:t>Guest Visibility</a:t>
            </a:r>
            <a:endParaRPr lang="en-US" sz="1550" dirty="0"/>
          </a:p>
        </p:txBody>
      </p:sp>
      <p:sp>
        <p:nvSpPr>
          <p:cNvPr id="9" name="Text 4"/>
          <p:cNvSpPr/>
          <p:nvPr/>
        </p:nvSpPr>
        <p:spPr>
          <a:xfrm>
            <a:off x="632579" y="4122896"/>
            <a:ext cx="7878842" cy="454581"/>
          </a:xfrm>
          <a:prstGeom prst="rect">
            <a:avLst/>
          </a:prstGeom>
          <a:noFill/>
          <a:ln/>
        </p:spPr>
        <p:txBody>
          <a:bodyPr wrap="square" lIns="0" tIns="0" rIns="0" bIns="0" rtlCol="0" anchor="t"/>
          <a:lstStyle/>
          <a:p>
            <a:pPr algn="l" indent="0" marL="0">
              <a:lnSpc>
                <a:spcPts val="1750"/>
              </a:lnSpc>
              <a:buNone/>
            </a:pPr>
            <a:r>
              <a:rPr lang="en-US" sz="1200" dirty="0">
                <a:solidFill>
                  <a:srgbClr val="3B4E4E"/>
                </a:solidFill>
                <a:latin typeface="Overpass Light" pitchFamily="34" charset="0"/>
                <a:ea typeface="Overpass Light" pitchFamily="34" charset="-122"/>
                <a:cs typeface="Overpass Light" pitchFamily="34" charset="-120"/>
              </a:rPr>
              <a:t>Work at the bar counter where guests can watch the preparation. This builds anticipation and showcases your professional skills, creating an engaging experience.</a:t>
            </a:r>
            <a:endParaRPr lang="en-US" sz="1200" dirty="0"/>
          </a:p>
        </p:txBody>
      </p:sp>
      <p:pic>
        <p:nvPicPr>
          <p:cNvPr id="10" name="Image 3" descr="preencoded.png">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32579" y="4829532"/>
            <a:ext cx="395287" cy="395288"/>
          </a:xfrm>
          <a:prstGeom prst="rect">
            <a:avLst/>
          </a:prstGeom>
        </p:spPr>
      </p:pic>
      <p:sp>
        <p:nvSpPr>
          <p:cNvPr id="11" name="Text 5"/>
          <p:cNvSpPr/>
          <p:nvPr/>
        </p:nvSpPr>
        <p:spPr>
          <a:xfrm>
            <a:off x="632579" y="5382339"/>
            <a:ext cx="1976914" cy="247055"/>
          </a:xfrm>
          <a:prstGeom prst="rect">
            <a:avLst/>
          </a:prstGeom>
          <a:noFill/>
          <a:ln/>
        </p:spPr>
        <p:txBody>
          <a:bodyPr wrap="none" lIns="0" tIns="0" rIns="0" bIns="0" rtlCol="0" anchor="t"/>
          <a:lstStyle/>
          <a:p>
            <a:pPr algn="l" indent="0" marL="0">
              <a:lnSpc>
                <a:spcPts val="1900"/>
              </a:lnSpc>
              <a:buNone/>
            </a:pPr>
            <a:r>
              <a:rPr lang="en-US" sz="1550" b="1" dirty="0">
                <a:solidFill>
                  <a:srgbClr val="3B4E4E"/>
                </a:solidFill>
                <a:latin typeface="Syne Bold" pitchFamily="34" charset="0"/>
                <a:ea typeface="Syne Bold" pitchFamily="34" charset="-122"/>
                <a:cs typeface="Syne Bold" pitchFamily="34" charset="-120"/>
              </a:rPr>
              <a:t>Tongs Usage</a:t>
            </a:r>
            <a:endParaRPr lang="en-US" sz="1550" dirty="0"/>
          </a:p>
        </p:txBody>
      </p:sp>
      <p:sp>
        <p:nvSpPr>
          <p:cNvPr id="12" name="Text 6"/>
          <p:cNvSpPr/>
          <p:nvPr/>
        </p:nvSpPr>
        <p:spPr>
          <a:xfrm>
            <a:off x="632579" y="5704999"/>
            <a:ext cx="7878842" cy="454581"/>
          </a:xfrm>
          <a:prstGeom prst="rect">
            <a:avLst/>
          </a:prstGeom>
          <a:noFill/>
          <a:ln/>
        </p:spPr>
        <p:txBody>
          <a:bodyPr wrap="square" lIns="0" tIns="0" rIns="0" bIns="0" rtlCol="0" anchor="t"/>
          <a:lstStyle/>
          <a:p>
            <a:pPr algn="l" indent="0" marL="0">
              <a:lnSpc>
                <a:spcPts val="1750"/>
              </a:lnSpc>
              <a:buNone/>
            </a:pPr>
            <a:r>
              <a:rPr lang="en-US" sz="1200" dirty="0">
                <a:solidFill>
                  <a:srgbClr val="3B4E4E"/>
                </a:solidFill>
                <a:latin typeface="Overpass Light" pitchFamily="34" charset="0"/>
                <a:ea typeface="Overpass Light" pitchFamily="34" charset="-122"/>
                <a:cs typeface="Overpass Light" pitchFamily="34" charset="-120"/>
              </a:rPr>
              <a:t>Never touch garnishes or straws with bare hands. Use cocktail tongs for hygienic, professional presentation that maintains food safety standards.</a:t>
            </a:r>
            <a:endParaRPr lang="en-US" sz="1200" dirty="0"/>
          </a:p>
        </p:txBody>
      </p:sp>
      <p:pic>
        <p:nvPicPr>
          <p:cNvPr id="13" name="Image 4" descr="preencoded.png">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32579" y="6411635"/>
            <a:ext cx="395287" cy="395288"/>
          </a:xfrm>
          <a:prstGeom prst="rect">
            <a:avLst/>
          </a:prstGeom>
        </p:spPr>
      </p:pic>
      <p:sp>
        <p:nvSpPr>
          <p:cNvPr id="14" name="Text 7"/>
          <p:cNvSpPr/>
          <p:nvPr/>
        </p:nvSpPr>
        <p:spPr>
          <a:xfrm>
            <a:off x="632579" y="6964442"/>
            <a:ext cx="1976914" cy="247055"/>
          </a:xfrm>
          <a:prstGeom prst="rect">
            <a:avLst/>
          </a:prstGeom>
          <a:noFill/>
          <a:ln/>
        </p:spPr>
        <p:txBody>
          <a:bodyPr wrap="none" lIns="0" tIns="0" rIns="0" bIns="0" rtlCol="0" anchor="t"/>
          <a:lstStyle/>
          <a:p>
            <a:pPr algn="l" indent="0" marL="0">
              <a:lnSpc>
                <a:spcPts val="1900"/>
              </a:lnSpc>
              <a:buNone/>
            </a:pPr>
            <a:r>
              <a:rPr lang="en-US" sz="1550" b="1" dirty="0">
                <a:solidFill>
                  <a:srgbClr val="3B4E4E"/>
                </a:solidFill>
                <a:latin typeface="Syne Bold" pitchFamily="34" charset="0"/>
                <a:ea typeface="Syne Bold" pitchFamily="34" charset="-122"/>
                <a:cs typeface="Syne Bold" pitchFamily="34" charset="-120"/>
              </a:rPr>
              <a:t>Ice Management</a:t>
            </a:r>
            <a:endParaRPr lang="en-US" sz="1550" dirty="0"/>
          </a:p>
        </p:txBody>
      </p:sp>
      <p:sp>
        <p:nvSpPr>
          <p:cNvPr id="15" name="Text 8"/>
          <p:cNvSpPr/>
          <p:nvPr/>
        </p:nvSpPr>
        <p:spPr>
          <a:xfrm>
            <a:off x="632579" y="7287101"/>
            <a:ext cx="7878842" cy="454581"/>
          </a:xfrm>
          <a:prstGeom prst="rect">
            <a:avLst/>
          </a:prstGeom>
          <a:noFill/>
          <a:ln/>
        </p:spPr>
        <p:txBody>
          <a:bodyPr wrap="square" lIns="0" tIns="0" rIns="0" bIns="0" rtlCol="0" anchor="t"/>
          <a:lstStyle/>
          <a:p>
            <a:pPr algn="l" indent="0" marL="0">
              <a:lnSpc>
                <a:spcPts val="1750"/>
              </a:lnSpc>
              <a:buNone/>
            </a:pPr>
            <a:r>
              <a:rPr lang="en-US" sz="1200" dirty="0">
                <a:solidFill>
                  <a:srgbClr val="3B4E4E"/>
                </a:solidFill>
                <a:latin typeface="Overpass Light" pitchFamily="34" charset="0"/>
                <a:ea typeface="Overpass Light" pitchFamily="34" charset="-122"/>
                <a:cs typeface="Overpass Light" pitchFamily="34" charset="-120"/>
              </a:rPr>
              <a:t>Always serve over fresh ice. Remove melted water from glasses before pouring finished drinks. This maintains proper dilution levels and drink temperature.</a:t>
            </a:r>
            <a:endParaRPr lang="en-US" sz="12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793790" y="990838"/>
            <a:ext cx="7490698" cy="620078"/>
          </a:xfrm>
          <a:prstGeom prst="rect">
            <a:avLst/>
          </a:prstGeom>
          <a:noFill/>
          <a:ln/>
        </p:spPr>
        <p:txBody>
          <a:bodyPr wrap="none" lIns="0" tIns="0" rIns="0" bIns="0" rtlCol="0" anchor="t"/>
          <a:lstStyle/>
          <a:p>
            <a:pPr algn="l" indent="0" marL="0">
              <a:lnSpc>
                <a:spcPts val="4850"/>
              </a:lnSpc>
              <a:buNone/>
            </a:pPr>
            <a:r>
              <a:rPr lang="en-US" sz="3900" b="1" dirty="0">
                <a:solidFill>
                  <a:srgbClr val="233939"/>
                </a:solidFill>
                <a:latin typeface="Syne Bold" pitchFamily="34" charset="0"/>
                <a:ea typeface="Syne Bold" pitchFamily="34" charset="-122"/>
                <a:cs typeface="Syne Bold" pitchFamily="34" charset="-120"/>
              </a:rPr>
              <a:t>Common Mistakes to Avoid</a:t>
            </a:r>
            <a:endParaRPr lang="en-US" sz="3900" dirty="0"/>
          </a:p>
        </p:txBody>
      </p:sp>
      <p:sp>
        <p:nvSpPr>
          <p:cNvPr id="3" name="Shape 1"/>
          <p:cNvSpPr/>
          <p:nvPr/>
        </p:nvSpPr>
        <p:spPr>
          <a:xfrm>
            <a:off x="793790" y="2007751"/>
            <a:ext cx="6422231" cy="1824276"/>
          </a:xfrm>
          <a:prstGeom prst="roundRect">
            <a:avLst>
              <a:gd name="adj" fmla="val 6015"/>
            </a:avLst>
          </a:prstGeom>
          <a:solidFill>
            <a:srgbClr val="FFFDE6"/>
          </a:solidFill>
          <a:ln w="22860">
            <a:solidFill>
              <a:srgbClr val="C3D4CC"/>
            </a:solidFill>
            <a:prstDash val="solid"/>
          </a:ln>
        </p:spPr>
      </p:sp>
      <p:sp>
        <p:nvSpPr>
          <p:cNvPr id="4" name="Shape 2"/>
          <p:cNvSpPr/>
          <p:nvPr/>
        </p:nvSpPr>
        <p:spPr>
          <a:xfrm>
            <a:off x="770930" y="2007751"/>
            <a:ext cx="91440" cy="1824276"/>
          </a:xfrm>
          <a:prstGeom prst="roundRect">
            <a:avLst>
              <a:gd name="adj" fmla="val 91163"/>
            </a:avLst>
          </a:prstGeom>
          <a:solidFill>
            <a:srgbClr val="224435"/>
          </a:solidFill>
          <a:ln/>
        </p:spPr>
      </p:sp>
      <p:sp>
        <p:nvSpPr>
          <p:cNvPr id="5" name="Text 3"/>
          <p:cNvSpPr/>
          <p:nvPr/>
        </p:nvSpPr>
        <p:spPr>
          <a:xfrm>
            <a:off x="1083588" y="2228969"/>
            <a:ext cx="3035141" cy="310158"/>
          </a:xfrm>
          <a:prstGeom prst="rect">
            <a:avLst/>
          </a:prstGeom>
          <a:noFill/>
          <a:ln/>
        </p:spPr>
        <p:txBody>
          <a:bodyPr wrap="none" lIns="0" tIns="0" rIns="0" bIns="0" rtlCol="0" anchor="t"/>
          <a:lstStyle/>
          <a:p>
            <a:pPr algn="l" indent="0" marL="0">
              <a:lnSpc>
                <a:spcPts val="2400"/>
              </a:lnSpc>
              <a:buNone/>
            </a:pPr>
            <a:r>
              <a:rPr lang="en-US" sz="1950" b="1" dirty="0">
                <a:solidFill>
                  <a:srgbClr val="3B4E4E"/>
                </a:solidFill>
                <a:latin typeface="Syne Bold" pitchFamily="34" charset="0"/>
                <a:ea typeface="Syne Bold" pitchFamily="34" charset="-122"/>
                <a:cs typeface="Syne Bold" pitchFamily="34" charset="-120"/>
              </a:rPr>
              <a:t>Skipping Glass Chilling</a:t>
            </a:r>
            <a:endParaRPr lang="en-US" sz="1950" dirty="0"/>
          </a:p>
        </p:txBody>
      </p:sp>
      <p:sp>
        <p:nvSpPr>
          <p:cNvPr id="6" name="Text 4"/>
          <p:cNvSpPr/>
          <p:nvPr/>
        </p:nvSpPr>
        <p:spPr>
          <a:xfrm>
            <a:off x="1083588" y="2658189"/>
            <a:ext cx="5911215" cy="952619"/>
          </a:xfrm>
          <a:prstGeom prst="rect">
            <a:avLst/>
          </a:prstGeom>
          <a:noFill/>
          <a:ln/>
        </p:spPr>
        <p:txBody>
          <a:bodyPr wrap="square" lIns="0" tIns="0" rIns="0" bIns="0" rtlCol="0" anchor="t"/>
          <a:lstStyle/>
          <a:p>
            <a:pPr algn="l" indent="0" marL="0">
              <a:lnSpc>
                <a:spcPts val="2500"/>
              </a:lnSpc>
              <a:buNone/>
            </a:pPr>
            <a:r>
              <a:rPr lang="en-US" sz="1550" dirty="0">
                <a:solidFill>
                  <a:srgbClr val="3B4E4E"/>
                </a:solidFill>
                <a:latin typeface="Overpass Light" pitchFamily="34" charset="0"/>
                <a:ea typeface="Overpass Light" pitchFamily="34" charset="-122"/>
                <a:cs typeface="Overpass Light" pitchFamily="34" charset="-120"/>
              </a:rPr>
              <a:t>Not chilling the glass beforehand results in rapid melting and over-dilution. Always take 30-45 seconds to properly chill before serving.</a:t>
            </a:r>
            <a:endParaRPr lang="en-US" sz="1550" dirty="0"/>
          </a:p>
        </p:txBody>
      </p:sp>
      <p:sp>
        <p:nvSpPr>
          <p:cNvPr id="7" name="Shape 5"/>
          <p:cNvSpPr/>
          <p:nvPr/>
        </p:nvSpPr>
        <p:spPr>
          <a:xfrm>
            <a:off x="7414379" y="2007751"/>
            <a:ext cx="6422231" cy="1824276"/>
          </a:xfrm>
          <a:prstGeom prst="roundRect">
            <a:avLst>
              <a:gd name="adj" fmla="val 6015"/>
            </a:avLst>
          </a:prstGeom>
          <a:solidFill>
            <a:srgbClr val="FFFDE6"/>
          </a:solidFill>
          <a:ln w="22860">
            <a:solidFill>
              <a:srgbClr val="C3D4CC"/>
            </a:solidFill>
            <a:prstDash val="solid"/>
          </a:ln>
        </p:spPr>
      </p:sp>
      <p:sp>
        <p:nvSpPr>
          <p:cNvPr id="8" name="Shape 6"/>
          <p:cNvSpPr/>
          <p:nvPr/>
        </p:nvSpPr>
        <p:spPr>
          <a:xfrm>
            <a:off x="7391519" y="2007751"/>
            <a:ext cx="91440" cy="1824276"/>
          </a:xfrm>
          <a:prstGeom prst="roundRect">
            <a:avLst>
              <a:gd name="adj" fmla="val 91163"/>
            </a:avLst>
          </a:prstGeom>
          <a:solidFill>
            <a:srgbClr val="224435"/>
          </a:solidFill>
          <a:ln/>
        </p:spPr>
      </p:sp>
      <p:sp>
        <p:nvSpPr>
          <p:cNvPr id="9" name="Text 7"/>
          <p:cNvSpPr/>
          <p:nvPr/>
        </p:nvSpPr>
        <p:spPr>
          <a:xfrm>
            <a:off x="7704177" y="2228969"/>
            <a:ext cx="4355783" cy="310158"/>
          </a:xfrm>
          <a:prstGeom prst="rect">
            <a:avLst/>
          </a:prstGeom>
          <a:noFill/>
          <a:ln/>
        </p:spPr>
        <p:txBody>
          <a:bodyPr wrap="none" lIns="0" tIns="0" rIns="0" bIns="0" rtlCol="0" anchor="t"/>
          <a:lstStyle/>
          <a:p>
            <a:pPr algn="l" indent="0" marL="0">
              <a:lnSpc>
                <a:spcPts val="2400"/>
              </a:lnSpc>
              <a:buNone/>
            </a:pPr>
            <a:r>
              <a:rPr lang="en-US" sz="1950" b="1" dirty="0">
                <a:solidFill>
                  <a:srgbClr val="3B4E4E"/>
                </a:solidFill>
                <a:latin typeface="Syne Bold" pitchFamily="34" charset="0"/>
                <a:ea typeface="Syne Bold" pitchFamily="34" charset="-122"/>
                <a:cs typeface="Syne Bold" pitchFamily="34" charset="-120"/>
              </a:rPr>
              <a:t>Over-Stirring Carbonated Drinks</a:t>
            </a:r>
            <a:endParaRPr lang="en-US" sz="1950" dirty="0"/>
          </a:p>
        </p:txBody>
      </p:sp>
      <p:sp>
        <p:nvSpPr>
          <p:cNvPr id="10" name="Text 8"/>
          <p:cNvSpPr/>
          <p:nvPr/>
        </p:nvSpPr>
        <p:spPr>
          <a:xfrm>
            <a:off x="7704177" y="2658189"/>
            <a:ext cx="5911215" cy="635079"/>
          </a:xfrm>
          <a:prstGeom prst="rect">
            <a:avLst/>
          </a:prstGeom>
          <a:noFill/>
          <a:ln/>
        </p:spPr>
        <p:txBody>
          <a:bodyPr wrap="square" lIns="0" tIns="0" rIns="0" bIns="0" rtlCol="0" anchor="t"/>
          <a:lstStyle/>
          <a:p>
            <a:pPr algn="l" indent="0" marL="0">
              <a:lnSpc>
                <a:spcPts val="2500"/>
              </a:lnSpc>
              <a:buNone/>
            </a:pPr>
            <a:r>
              <a:rPr lang="en-US" sz="1550" dirty="0">
                <a:solidFill>
                  <a:srgbClr val="3B4E4E"/>
                </a:solidFill>
                <a:latin typeface="Overpass Light" pitchFamily="34" charset="0"/>
                <a:ea typeface="Overpass Light" pitchFamily="34" charset="-122"/>
                <a:cs typeface="Overpass Light" pitchFamily="34" charset="-120"/>
              </a:rPr>
              <a:t>Excessive stirring pops bubbles in ginger ale and soda water. Stir gently 2-3 times maximum to preserve carbonation and mouthfeel.</a:t>
            </a:r>
            <a:endParaRPr lang="en-US" sz="1550" dirty="0"/>
          </a:p>
        </p:txBody>
      </p:sp>
      <p:sp>
        <p:nvSpPr>
          <p:cNvPr id="11" name="Shape 9"/>
          <p:cNvSpPr/>
          <p:nvPr/>
        </p:nvSpPr>
        <p:spPr>
          <a:xfrm>
            <a:off x="793790" y="4030385"/>
            <a:ext cx="6422231" cy="1824276"/>
          </a:xfrm>
          <a:prstGeom prst="roundRect">
            <a:avLst>
              <a:gd name="adj" fmla="val 6015"/>
            </a:avLst>
          </a:prstGeom>
          <a:solidFill>
            <a:srgbClr val="FFFDE6"/>
          </a:solidFill>
          <a:ln w="22860">
            <a:solidFill>
              <a:srgbClr val="C3D4CC"/>
            </a:solidFill>
            <a:prstDash val="solid"/>
          </a:ln>
        </p:spPr>
      </p:sp>
      <p:sp>
        <p:nvSpPr>
          <p:cNvPr id="12" name="Shape 10"/>
          <p:cNvSpPr/>
          <p:nvPr/>
        </p:nvSpPr>
        <p:spPr>
          <a:xfrm>
            <a:off x="770930" y="4030385"/>
            <a:ext cx="91440" cy="1824276"/>
          </a:xfrm>
          <a:prstGeom prst="roundRect">
            <a:avLst>
              <a:gd name="adj" fmla="val 91163"/>
            </a:avLst>
          </a:prstGeom>
          <a:solidFill>
            <a:srgbClr val="224435"/>
          </a:solidFill>
          <a:ln/>
        </p:spPr>
      </p:sp>
      <p:sp>
        <p:nvSpPr>
          <p:cNvPr id="13" name="Text 11"/>
          <p:cNvSpPr/>
          <p:nvPr/>
        </p:nvSpPr>
        <p:spPr>
          <a:xfrm>
            <a:off x="1083588" y="4251603"/>
            <a:ext cx="2649974" cy="310158"/>
          </a:xfrm>
          <a:prstGeom prst="rect">
            <a:avLst/>
          </a:prstGeom>
          <a:noFill/>
          <a:ln/>
        </p:spPr>
        <p:txBody>
          <a:bodyPr wrap="none" lIns="0" tIns="0" rIns="0" bIns="0" rtlCol="0" anchor="t"/>
          <a:lstStyle/>
          <a:p>
            <a:pPr algn="l" indent="0" marL="0">
              <a:lnSpc>
                <a:spcPts val="2400"/>
              </a:lnSpc>
              <a:buNone/>
            </a:pPr>
            <a:r>
              <a:rPr lang="en-US" sz="1950" b="1" dirty="0">
                <a:solidFill>
                  <a:srgbClr val="3B4E4E"/>
                </a:solidFill>
                <a:latin typeface="Syne Bold" pitchFamily="34" charset="0"/>
                <a:ea typeface="Syne Bold" pitchFamily="34" charset="-122"/>
                <a:cs typeface="Syne Bold" pitchFamily="34" charset="-120"/>
              </a:rPr>
              <a:t>Incorrect Ice Usage</a:t>
            </a:r>
            <a:endParaRPr lang="en-US" sz="1950" dirty="0"/>
          </a:p>
        </p:txBody>
      </p:sp>
      <p:sp>
        <p:nvSpPr>
          <p:cNvPr id="14" name="Text 12"/>
          <p:cNvSpPr/>
          <p:nvPr/>
        </p:nvSpPr>
        <p:spPr>
          <a:xfrm>
            <a:off x="1083588" y="4680823"/>
            <a:ext cx="5911215" cy="952619"/>
          </a:xfrm>
          <a:prstGeom prst="rect">
            <a:avLst/>
          </a:prstGeom>
          <a:noFill/>
          <a:ln/>
        </p:spPr>
        <p:txBody>
          <a:bodyPr wrap="square" lIns="0" tIns="0" rIns="0" bIns="0" rtlCol="0" anchor="t"/>
          <a:lstStyle/>
          <a:p>
            <a:pPr algn="l" indent="0" marL="0">
              <a:lnSpc>
                <a:spcPts val="2500"/>
              </a:lnSpc>
              <a:buNone/>
            </a:pPr>
            <a:r>
              <a:rPr lang="en-US" sz="1550" dirty="0">
                <a:solidFill>
                  <a:srgbClr val="3B4E4E"/>
                </a:solidFill>
                <a:latin typeface="Overpass Light" pitchFamily="34" charset="0"/>
                <a:ea typeface="Overpass Light" pitchFamily="34" charset="-122"/>
                <a:cs typeface="Overpass Light" pitchFamily="34" charset="-120"/>
              </a:rPr>
              <a:t>Using the wrong ice type or forgetting fresh ice in the serving glass compromises texture and temperature. Match ice type to cocktail requirements.</a:t>
            </a:r>
            <a:endParaRPr lang="en-US" sz="1550" dirty="0"/>
          </a:p>
        </p:txBody>
      </p:sp>
      <p:sp>
        <p:nvSpPr>
          <p:cNvPr id="15" name="Shape 13"/>
          <p:cNvSpPr/>
          <p:nvPr/>
        </p:nvSpPr>
        <p:spPr>
          <a:xfrm>
            <a:off x="7414379" y="4030385"/>
            <a:ext cx="6422231" cy="1824276"/>
          </a:xfrm>
          <a:prstGeom prst="roundRect">
            <a:avLst>
              <a:gd name="adj" fmla="val 6015"/>
            </a:avLst>
          </a:prstGeom>
          <a:solidFill>
            <a:srgbClr val="FFFDE6"/>
          </a:solidFill>
          <a:ln w="22860">
            <a:solidFill>
              <a:srgbClr val="C3D4CC"/>
            </a:solidFill>
            <a:prstDash val="solid"/>
          </a:ln>
        </p:spPr>
      </p:sp>
      <p:sp>
        <p:nvSpPr>
          <p:cNvPr id="16" name="Shape 14"/>
          <p:cNvSpPr/>
          <p:nvPr/>
        </p:nvSpPr>
        <p:spPr>
          <a:xfrm>
            <a:off x="7391519" y="4030385"/>
            <a:ext cx="91440" cy="1824276"/>
          </a:xfrm>
          <a:prstGeom prst="roundRect">
            <a:avLst>
              <a:gd name="adj" fmla="val 91163"/>
            </a:avLst>
          </a:prstGeom>
          <a:solidFill>
            <a:srgbClr val="224435"/>
          </a:solidFill>
          <a:ln/>
        </p:spPr>
      </p:sp>
      <p:sp>
        <p:nvSpPr>
          <p:cNvPr id="17" name="Text 15"/>
          <p:cNvSpPr/>
          <p:nvPr/>
        </p:nvSpPr>
        <p:spPr>
          <a:xfrm>
            <a:off x="7704177" y="4251603"/>
            <a:ext cx="3779163" cy="310158"/>
          </a:xfrm>
          <a:prstGeom prst="rect">
            <a:avLst/>
          </a:prstGeom>
          <a:noFill/>
          <a:ln/>
        </p:spPr>
        <p:txBody>
          <a:bodyPr wrap="none" lIns="0" tIns="0" rIns="0" bIns="0" rtlCol="0" anchor="t"/>
          <a:lstStyle/>
          <a:p>
            <a:pPr algn="l" indent="0" marL="0">
              <a:lnSpc>
                <a:spcPts val="2400"/>
              </a:lnSpc>
              <a:buNone/>
            </a:pPr>
            <a:r>
              <a:rPr lang="en-US" sz="1950" b="1" dirty="0">
                <a:solidFill>
                  <a:srgbClr val="3B4E4E"/>
                </a:solidFill>
                <a:latin typeface="Syne Bold" pitchFamily="34" charset="0"/>
                <a:ea typeface="Syne Bold" pitchFamily="34" charset="-122"/>
                <a:cs typeface="Syne Bold" pitchFamily="34" charset="-120"/>
              </a:rPr>
              <a:t>Rushing Garnish Placement</a:t>
            </a:r>
            <a:endParaRPr lang="en-US" sz="1950" dirty="0"/>
          </a:p>
        </p:txBody>
      </p:sp>
      <p:sp>
        <p:nvSpPr>
          <p:cNvPr id="18" name="Text 16"/>
          <p:cNvSpPr/>
          <p:nvPr/>
        </p:nvSpPr>
        <p:spPr>
          <a:xfrm>
            <a:off x="7704177" y="4680823"/>
            <a:ext cx="5911215" cy="952619"/>
          </a:xfrm>
          <a:prstGeom prst="rect">
            <a:avLst/>
          </a:prstGeom>
          <a:noFill/>
          <a:ln/>
        </p:spPr>
        <p:txBody>
          <a:bodyPr wrap="square" lIns="0" tIns="0" rIns="0" bIns="0" rtlCol="0" anchor="t"/>
          <a:lstStyle/>
          <a:p>
            <a:pPr algn="l" indent="0" marL="0">
              <a:lnSpc>
                <a:spcPts val="2500"/>
              </a:lnSpc>
              <a:buNone/>
            </a:pPr>
            <a:r>
              <a:rPr lang="en-US" sz="1550" dirty="0">
                <a:solidFill>
                  <a:srgbClr val="3B4E4E"/>
                </a:solidFill>
                <a:latin typeface="Overpass Light" pitchFamily="34" charset="0"/>
                <a:ea typeface="Overpass Light" pitchFamily="34" charset="-122"/>
                <a:cs typeface="Overpass Light" pitchFamily="34" charset="-120"/>
              </a:rPr>
              <a:t>Dropping garnishes instead of placing them carefully with tongs looks unprofessional. Take extra seconds for precise, elegant presentation.</a:t>
            </a:r>
            <a:endParaRPr lang="en-US" sz="1550" dirty="0"/>
          </a:p>
        </p:txBody>
      </p:sp>
      <p:sp>
        <p:nvSpPr>
          <p:cNvPr id="19" name="Shape 17"/>
          <p:cNvSpPr/>
          <p:nvPr/>
        </p:nvSpPr>
        <p:spPr>
          <a:xfrm>
            <a:off x="793790" y="6077903"/>
            <a:ext cx="13042821" cy="1160740"/>
          </a:xfrm>
          <a:prstGeom prst="roundRect">
            <a:avLst>
              <a:gd name="adj" fmla="val 7182"/>
            </a:avLst>
          </a:prstGeom>
          <a:solidFill>
            <a:srgbClr val="CCE5DA"/>
          </a:solidFill>
          <a:ln/>
        </p:spPr>
      </p:sp>
      <p:pic>
        <p:nvPicPr>
          <p:cNvPr id="20" name="Image 0" descr="preencoded.png">    </p:cNvPr>
          <p:cNvPicPr>
            <a:picLocks noChangeAspect="1"/>
          </p:cNvPicPr>
          <p:nvPr/>
        </p:nvPicPr>
        <p:blipFill>
          <a:blip r:embed="rId1"/>
          <a:stretch>
            <a:fillRect/>
          </a:stretch>
        </p:blipFill>
        <p:spPr>
          <a:xfrm>
            <a:off x="992148" y="6357938"/>
            <a:ext cx="248007" cy="198358"/>
          </a:xfrm>
          <a:prstGeom prst="rect">
            <a:avLst/>
          </a:prstGeom>
        </p:spPr>
      </p:pic>
      <p:sp>
        <p:nvSpPr>
          <p:cNvPr id="21" name="Text 18"/>
          <p:cNvSpPr/>
          <p:nvPr/>
        </p:nvSpPr>
        <p:spPr>
          <a:xfrm>
            <a:off x="1438513" y="6325791"/>
            <a:ext cx="12199739" cy="635079"/>
          </a:xfrm>
          <a:prstGeom prst="rect">
            <a:avLst/>
          </a:prstGeom>
          <a:noFill/>
          <a:ln/>
        </p:spPr>
        <p:txBody>
          <a:bodyPr wrap="square" lIns="0" tIns="0" rIns="0" bIns="0" rtlCol="0" anchor="t"/>
          <a:lstStyle/>
          <a:p>
            <a:pPr algn="l" indent="0" marL="0">
              <a:lnSpc>
                <a:spcPts val="2500"/>
              </a:lnSpc>
              <a:buNone/>
            </a:pPr>
            <a:r>
              <a:rPr lang="en-US" sz="1550" b="1" dirty="0">
                <a:solidFill>
                  <a:srgbClr val="000000"/>
                </a:solidFill>
                <a:latin typeface="Overpass Light" pitchFamily="34" charset="0"/>
                <a:ea typeface="Overpass Light" pitchFamily="34" charset="-122"/>
                <a:cs typeface="Overpass Light" pitchFamily="34" charset="-120"/>
              </a:rPr>
              <a:t>Professional Tip:</a:t>
            </a:r>
            <a:pPr algn="l" indent="0" marL="0">
              <a:lnSpc>
                <a:spcPts val="2500"/>
              </a:lnSpc>
              <a:buNone/>
            </a:pPr>
            <a:r>
              <a:rPr lang="en-US" sz="1550" dirty="0">
                <a:solidFill>
                  <a:srgbClr val="000000"/>
                </a:solidFill>
                <a:latin typeface="Overpass Light" pitchFamily="34" charset="0"/>
                <a:ea typeface="Overpass Light" pitchFamily="34" charset="-122"/>
                <a:cs typeface="Overpass Light" pitchFamily="34" charset="-120"/>
              </a:rPr>
              <a:t> Practice your garnish technique with dummy ingredients before working with actual drinks. Muscle memory develops through repetition, leading to confident, flawless service.</a:t>
            </a:r>
            <a:endParaRPr lang="en-US" sz="15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706993" y="538758"/>
            <a:ext cx="6662618" cy="552450"/>
          </a:xfrm>
          <a:prstGeom prst="rect">
            <a:avLst/>
          </a:prstGeom>
          <a:noFill/>
          <a:ln/>
        </p:spPr>
        <p:txBody>
          <a:bodyPr wrap="none" lIns="0" tIns="0" rIns="0" bIns="0" rtlCol="0" anchor="t"/>
          <a:lstStyle/>
          <a:p>
            <a:pPr algn="l" indent="0" marL="0">
              <a:lnSpc>
                <a:spcPts val="4300"/>
              </a:lnSpc>
              <a:buNone/>
            </a:pPr>
            <a:r>
              <a:rPr lang="en-US" sz="3450" b="1" dirty="0">
                <a:solidFill>
                  <a:srgbClr val="233939"/>
                </a:solidFill>
                <a:latin typeface="Syne Bold" pitchFamily="34" charset="0"/>
                <a:ea typeface="Syne Bold" pitchFamily="34" charset="-122"/>
                <a:cs typeface="Syne Bold" pitchFamily="34" charset="-120"/>
              </a:rPr>
              <a:t>Practice Session Guidelines</a:t>
            </a:r>
            <a:endParaRPr lang="en-US" sz="3450" dirty="0"/>
          </a:p>
        </p:txBody>
      </p:sp>
      <p:sp>
        <p:nvSpPr>
          <p:cNvPr id="3" name="Shape 1"/>
          <p:cNvSpPr/>
          <p:nvPr/>
        </p:nvSpPr>
        <p:spPr>
          <a:xfrm>
            <a:off x="972026" y="1847731"/>
            <a:ext cx="6264354" cy="176689"/>
          </a:xfrm>
          <a:prstGeom prst="roundRect">
            <a:avLst>
              <a:gd name="adj" fmla="val 42018"/>
            </a:avLst>
          </a:prstGeom>
          <a:solidFill>
            <a:srgbClr val="DDEEE6"/>
          </a:solidFill>
          <a:ln w="7620">
            <a:solidFill>
              <a:srgbClr val="C3D4CC"/>
            </a:solidFill>
            <a:prstDash val="solid"/>
          </a:ln>
        </p:spPr>
      </p:sp>
      <p:sp>
        <p:nvSpPr>
          <p:cNvPr id="4" name="Shape 2"/>
          <p:cNvSpPr/>
          <p:nvPr/>
        </p:nvSpPr>
        <p:spPr>
          <a:xfrm>
            <a:off x="706993" y="1670983"/>
            <a:ext cx="530185" cy="530185"/>
          </a:xfrm>
          <a:prstGeom prst="roundRect">
            <a:avLst>
              <a:gd name="adj" fmla="val 86234"/>
            </a:avLst>
          </a:prstGeom>
          <a:solidFill>
            <a:srgbClr val="DDEEE6"/>
          </a:solidFill>
          <a:ln w="7620">
            <a:solidFill>
              <a:srgbClr val="C3D4CC"/>
            </a:solidFill>
            <a:prstDash val="solid"/>
          </a:ln>
        </p:spPr>
      </p:sp>
      <p:pic>
        <p:nvPicPr>
          <p:cNvPr id="5" name="Image 0" descr="preencoded.png">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839510" y="1803499"/>
            <a:ext cx="265033" cy="265033"/>
          </a:xfrm>
          <a:prstGeom prst="rect">
            <a:avLst/>
          </a:prstGeom>
        </p:spPr>
      </p:pic>
      <p:sp>
        <p:nvSpPr>
          <p:cNvPr id="6" name="Text 3"/>
          <p:cNvSpPr/>
          <p:nvPr/>
        </p:nvSpPr>
        <p:spPr>
          <a:xfrm>
            <a:off x="883682" y="2358628"/>
            <a:ext cx="2209562" cy="276225"/>
          </a:xfrm>
          <a:prstGeom prst="rect">
            <a:avLst/>
          </a:prstGeom>
          <a:noFill/>
          <a:ln/>
        </p:spPr>
        <p:txBody>
          <a:bodyPr wrap="none" lIns="0" tIns="0" rIns="0" bIns="0" rtlCol="0" anchor="t"/>
          <a:lstStyle/>
          <a:p>
            <a:pPr algn="l" indent="0" marL="0">
              <a:lnSpc>
                <a:spcPts val="2150"/>
              </a:lnSpc>
              <a:buNone/>
            </a:pPr>
            <a:r>
              <a:rPr lang="en-US" sz="1700" b="1" dirty="0">
                <a:solidFill>
                  <a:srgbClr val="3B4E4E"/>
                </a:solidFill>
                <a:latin typeface="Syne Bold" pitchFamily="34" charset="0"/>
                <a:ea typeface="Syne Bold" pitchFamily="34" charset="-122"/>
                <a:cs typeface="Syne Bold" pitchFamily="34" charset="-120"/>
              </a:rPr>
              <a:t>Station Setup</a:t>
            </a:r>
            <a:endParaRPr lang="en-US" sz="1700" dirty="0"/>
          </a:p>
        </p:txBody>
      </p:sp>
      <p:sp>
        <p:nvSpPr>
          <p:cNvPr id="7" name="Text 4"/>
          <p:cNvSpPr/>
          <p:nvPr/>
        </p:nvSpPr>
        <p:spPr>
          <a:xfrm>
            <a:off x="883682" y="2729270"/>
            <a:ext cx="6176129" cy="534829"/>
          </a:xfrm>
          <a:prstGeom prst="rect">
            <a:avLst/>
          </a:prstGeom>
          <a:noFill/>
          <a:ln/>
        </p:spPr>
        <p:txBody>
          <a:bodyPr wrap="square" lIns="0" tIns="0" rIns="0" bIns="0" rtlCol="0" anchor="t"/>
          <a:lstStyle/>
          <a:p>
            <a:pPr algn="l" indent="0" marL="0">
              <a:lnSpc>
                <a:spcPts val="2100"/>
              </a:lnSpc>
              <a:buNone/>
            </a:pPr>
            <a:r>
              <a:rPr lang="en-US" sz="1350" dirty="0">
                <a:solidFill>
                  <a:srgbClr val="3B4E4E"/>
                </a:solidFill>
                <a:latin typeface="Overpass Light" pitchFamily="34" charset="0"/>
                <a:ea typeface="Overpass Light" pitchFamily="34" charset="-122"/>
                <a:cs typeface="Overpass Light" pitchFamily="34" charset="-120"/>
              </a:rPr>
              <a:t>Organise your workspace with all ingredients, tools, and glassware within easy reach. Create a clean, efficient workflow area.</a:t>
            </a:r>
            <a:endParaRPr lang="en-US" sz="1350" dirty="0"/>
          </a:p>
        </p:txBody>
      </p:sp>
      <p:sp>
        <p:nvSpPr>
          <p:cNvPr id="8" name="Shape 5"/>
          <p:cNvSpPr/>
          <p:nvPr/>
        </p:nvSpPr>
        <p:spPr>
          <a:xfrm>
            <a:off x="7658933" y="1582698"/>
            <a:ext cx="6264354" cy="176689"/>
          </a:xfrm>
          <a:prstGeom prst="roundRect">
            <a:avLst>
              <a:gd name="adj" fmla="val 42018"/>
            </a:avLst>
          </a:prstGeom>
          <a:solidFill>
            <a:srgbClr val="DDEEE6"/>
          </a:solidFill>
          <a:ln w="7620">
            <a:solidFill>
              <a:srgbClr val="C3D4CC"/>
            </a:solidFill>
            <a:prstDash val="solid"/>
          </a:ln>
        </p:spPr>
      </p:sp>
      <p:sp>
        <p:nvSpPr>
          <p:cNvPr id="9" name="Shape 6"/>
          <p:cNvSpPr/>
          <p:nvPr/>
        </p:nvSpPr>
        <p:spPr>
          <a:xfrm>
            <a:off x="7393900" y="1405950"/>
            <a:ext cx="530185" cy="530185"/>
          </a:xfrm>
          <a:prstGeom prst="roundRect">
            <a:avLst>
              <a:gd name="adj" fmla="val 86234"/>
            </a:avLst>
          </a:prstGeom>
          <a:solidFill>
            <a:srgbClr val="DDEEE6"/>
          </a:solidFill>
          <a:ln w="7620">
            <a:solidFill>
              <a:srgbClr val="C3D4CC"/>
            </a:solidFill>
            <a:prstDash val="solid"/>
          </a:ln>
        </p:spPr>
      </p:sp>
      <p:pic>
        <p:nvPicPr>
          <p:cNvPr id="10" name="Image 1" descr="preencoded.png">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26417" y="1538466"/>
            <a:ext cx="265033" cy="265033"/>
          </a:xfrm>
          <a:prstGeom prst="rect">
            <a:avLst/>
          </a:prstGeom>
        </p:spPr>
      </p:pic>
      <p:sp>
        <p:nvSpPr>
          <p:cNvPr id="11" name="Text 7"/>
          <p:cNvSpPr/>
          <p:nvPr/>
        </p:nvSpPr>
        <p:spPr>
          <a:xfrm>
            <a:off x="7570589" y="2093595"/>
            <a:ext cx="2209562" cy="276225"/>
          </a:xfrm>
          <a:prstGeom prst="rect">
            <a:avLst/>
          </a:prstGeom>
          <a:noFill/>
          <a:ln/>
        </p:spPr>
        <p:txBody>
          <a:bodyPr wrap="none" lIns="0" tIns="0" rIns="0" bIns="0" rtlCol="0" anchor="t"/>
          <a:lstStyle/>
          <a:p>
            <a:pPr algn="l" indent="0" marL="0">
              <a:lnSpc>
                <a:spcPts val="2150"/>
              </a:lnSpc>
              <a:buNone/>
            </a:pPr>
            <a:r>
              <a:rPr lang="en-US" sz="1700" b="1" dirty="0">
                <a:solidFill>
                  <a:srgbClr val="3B4E4E"/>
                </a:solidFill>
                <a:latin typeface="Syne Bold" pitchFamily="34" charset="0"/>
                <a:ea typeface="Syne Bold" pitchFamily="34" charset="-122"/>
                <a:cs typeface="Syne Bold" pitchFamily="34" charset="-120"/>
              </a:rPr>
              <a:t>Timing Practice</a:t>
            </a:r>
            <a:endParaRPr lang="en-US" sz="1700" dirty="0"/>
          </a:p>
        </p:txBody>
      </p:sp>
      <p:sp>
        <p:nvSpPr>
          <p:cNvPr id="12" name="Text 8"/>
          <p:cNvSpPr/>
          <p:nvPr/>
        </p:nvSpPr>
        <p:spPr>
          <a:xfrm>
            <a:off x="7570589" y="2464237"/>
            <a:ext cx="6176129" cy="534829"/>
          </a:xfrm>
          <a:prstGeom prst="rect">
            <a:avLst/>
          </a:prstGeom>
          <a:noFill/>
          <a:ln/>
        </p:spPr>
        <p:txBody>
          <a:bodyPr wrap="square" lIns="0" tIns="0" rIns="0" bIns="0" rtlCol="0" anchor="t"/>
          <a:lstStyle/>
          <a:p>
            <a:pPr algn="l" indent="0" marL="0">
              <a:lnSpc>
                <a:spcPts val="2100"/>
              </a:lnSpc>
              <a:buNone/>
            </a:pPr>
            <a:r>
              <a:rPr lang="en-US" sz="1350" dirty="0">
                <a:solidFill>
                  <a:srgbClr val="3B4E4E"/>
                </a:solidFill>
                <a:latin typeface="Overpass Light" pitchFamily="34" charset="0"/>
                <a:ea typeface="Overpass Light" pitchFamily="34" charset="-122"/>
                <a:cs typeface="Overpass Light" pitchFamily="34" charset="-120"/>
              </a:rPr>
              <a:t>Time yourself preparing each cocktail. Aim for 2-3 minutes per drink from start to finish, including garnish placement.</a:t>
            </a:r>
            <a:endParaRPr lang="en-US" sz="1350" dirty="0"/>
          </a:p>
        </p:txBody>
      </p:sp>
      <p:sp>
        <p:nvSpPr>
          <p:cNvPr id="13" name="Shape 9"/>
          <p:cNvSpPr/>
          <p:nvPr/>
        </p:nvSpPr>
        <p:spPr>
          <a:xfrm>
            <a:off x="972026" y="4039910"/>
            <a:ext cx="6264354" cy="176689"/>
          </a:xfrm>
          <a:prstGeom prst="roundRect">
            <a:avLst>
              <a:gd name="adj" fmla="val 42018"/>
            </a:avLst>
          </a:prstGeom>
          <a:solidFill>
            <a:srgbClr val="DDEEE6"/>
          </a:solidFill>
          <a:ln w="7620">
            <a:solidFill>
              <a:srgbClr val="C3D4CC"/>
            </a:solidFill>
            <a:prstDash val="solid"/>
          </a:ln>
        </p:spPr>
      </p:sp>
      <p:sp>
        <p:nvSpPr>
          <p:cNvPr id="14" name="Shape 10"/>
          <p:cNvSpPr/>
          <p:nvPr/>
        </p:nvSpPr>
        <p:spPr>
          <a:xfrm>
            <a:off x="706993" y="3863161"/>
            <a:ext cx="530185" cy="530185"/>
          </a:xfrm>
          <a:prstGeom prst="roundRect">
            <a:avLst>
              <a:gd name="adj" fmla="val 86234"/>
            </a:avLst>
          </a:prstGeom>
          <a:solidFill>
            <a:srgbClr val="DDEEE6"/>
          </a:solidFill>
          <a:ln w="7620">
            <a:solidFill>
              <a:srgbClr val="C3D4CC"/>
            </a:solidFill>
            <a:prstDash val="solid"/>
          </a:ln>
        </p:spPr>
      </p:sp>
      <p:pic>
        <p:nvPicPr>
          <p:cNvPr id="15" name="Image 2" descr="preencoded.png">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39510" y="3995678"/>
            <a:ext cx="265033" cy="265033"/>
          </a:xfrm>
          <a:prstGeom prst="rect">
            <a:avLst/>
          </a:prstGeom>
        </p:spPr>
      </p:pic>
      <p:sp>
        <p:nvSpPr>
          <p:cNvPr id="16" name="Text 11"/>
          <p:cNvSpPr/>
          <p:nvPr/>
        </p:nvSpPr>
        <p:spPr>
          <a:xfrm>
            <a:off x="883682" y="4550807"/>
            <a:ext cx="2209562" cy="276225"/>
          </a:xfrm>
          <a:prstGeom prst="rect">
            <a:avLst/>
          </a:prstGeom>
          <a:noFill/>
          <a:ln/>
        </p:spPr>
        <p:txBody>
          <a:bodyPr wrap="none" lIns="0" tIns="0" rIns="0" bIns="0" rtlCol="0" anchor="t"/>
          <a:lstStyle/>
          <a:p>
            <a:pPr algn="l" indent="0" marL="0">
              <a:lnSpc>
                <a:spcPts val="2150"/>
              </a:lnSpc>
              <a:buNone/>
            </a:pPr>
            <a:r>
              <a:rPr lang="en-US" sz="1700" b="1" dirty="0">
                <a:solidFill>
                  <a:srgbClr val="3B4E4E"/>
                </a:solidFill>
                <a:latin typeface="Syne Bold" pitchFamily="34" charset="0"/>
                <a:ea typeface="Syne Bold" pitchFamily="34" charset="-122"/>
                <a:cs typeface="Syne Bold" pitchFamily="34" charset="-120"/>
              </a:rPr>
              <a:t>Peer Review</a:t>
            </a:r>
            <a:endParaRPr lang="en-US" sz="1700" dirty="0"/>
          </a:p>
        </p:txBody>
      </p:sp>
      <p:sp>
        <p:nvSpPr>
          <p:cNvPr id="17" name="Text 12"/>
          <p:cNvSpPr/>
          <p:nvPr/>
        </p:nvSpPr>
        <p:spPr>
          <a:xfrm>
            <a:off x="883682" y="4921448"/>
            <a:ext cx="6176129" cy="534829"/>
          </a:xfrm>
          <a:prstGeom prst="rect">
            <a:avLst/>
          </a:prstGeom>
          <a:noFill/>
          <a:ln/>
        </p:spPr>
        <p:txBody>
          <a:bodyPr wrap="square" lIns="0" tIns="0" rIns="0" bIns="0" rtlCol="0" anchor="t"/>
          <a:lstStyle/>
          <a:p>
            <a:pPr algn="l" indent="0" marL="0">
              <a:lnSpc>
                <a:spcPts val="2100"/>
              </a:lnSpc>
              <a:buNone/>
            </a:pPr>
            <a:r>
              <a:rPr lang="en-US" sz="1350" dirty="0">
                <a:solidFill>
                  <a:srgbClr val="3B4E4E"/>
                </a:solidFill>
                <a:latin typeface="Overpass Light" pitchFamily="34" charset="0"/>
                <a:ea typeface="Overpass Light" pitchFamily="34" charset="-122"/>
                <a:cs typeface="Overpass Light" pitchFamily="34" charset="-120"/>
              </a:rPr>
              <a:t>Work in pairs, with one preparing while the other observes. Provide constructive feedback on technique, presentation, and timing.</a:t>
            </a:r>
            <a:endParaRPr lang="en-US" sz="1350" dirty="0"/>
          </a:p>
        </p:txBody>
      </p:sp>
      <p:sp>
        <p:nvSpPr>
          <p:cNvPr id="18" name="Shape 13"/>
          <p:cNvSpPr/>
          <p:nvPr/>
        </p:nvSpPr>
        <p:spPr>
          <a:xfrm>
            <a:off x="7658933" y="3774877"/>
            <a:ext cx="6264354" cy="176689"/>
          </a:xfrm>
          <a:prstGeom prst="roundRect">
            <a:avLst>
              <a:gd name="adj" fmla="val 42018"/>
            </a:avLst>
          </a:prstGeom>
          <a:solidFill>
            <a:srgbClr val="DDEEE6"/>
          </a:solidFill>
          <a:ln w="7620">
            <a:solidFill>
              <a:srgbClr val="C3D4CC"/>
            </a:solidFill>
            <a:prstDash val="solid"/>
          </a:ln>
        </p:spPr>
      </p:sp>
      <p:sp>
        <p:nvSpPr>
          <p:cNvPr id="19" name="Shape 14"/>
          <p:cNvSpPr/>
          <p:nvPr/>
        </p:nvSpPr>
        <p:spPr>
          <a:xfrm>
            <a:off x="7393900" y="3598128"/>
            <a:ext cx="530185" cy="530185"/>
          </a:xfrm>
          <a:prstGeom prst="roundRect">
            <a:avLst>
              <a:gd name="adj" fmla="val 86234"/>
            </a:avLst>
          </a:prstGeom>
          <a:solidFill>
            <a:srgbClr val="DDEEE6"/>
          </a:solidFill>
          <a:ln w="7620">
            <a:solidFill>
              <a:srgbClr val="C3D4CC"/>
            </a:solidFill>
            <a:prstDash val="solid"/>
          </a:ln>
        </p:spPr>
      </p:sp>
      <p:pic>
        <p:nvPicPr>
          <p:cNvPr id="20" name="Image 3" descr="preencoded.png">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526417" y="3730645"/>
            <a:ext cx="265033" cy="265033"/>
          </a:xfrm>
          <a:prstGeom prst="rect">
            <a:avLst/>
          </a:prstGeom>
        </p:spPr>
      </p:pic>
      <p:sp>
        <p:nvSpPr>
          <p:cNvPr id="21" name="Text 15"/>
          <p:cNvSpPr/>
          <p:nvPr/>
        </p:nvSpPr>
        <p:spPr>
          <a:xfrm>
            <a:off x="7570589" y="4285774"/>
            <a:ext cx="2209562" cy="276225"/>
          </a:xfrm>
          <a:prstGeom prst="rect">
            <a:avLst/>
          </a:prstGeom>
          <a:noFill/>
          <a:ln/>
        </p:spPr>
        <p:txBody>
          <a:bodyPr wrap="none" lIns="0" tIns="0" rIns="0" bIns="0" rtlCol="0" anchor="t"/>
          <a:lstStyle/>
          <a:p>
            <a:pPr algn="l" indent="0" marL="0">
              <a:lnSpc>
                <a:spcPts val="2150"/>
              </a:lnSpc>
              <a:buNone/>
            </a:pPr>
            <a:r>
              <a:rPr lang="en-US" sz="1700" b="1" dirty="0">
                <a:solidFill>
                  <a:srgbClr val="3B4E4E"/>
                </a:solidFill>
                <a:latin typeface="Syne Bold" pitchFamily="34" charset="0"/>
                <a:ea typeface="Syne Bold" pitchFamily="34" charset="-122"/>
                <a:cs typeface="Syne Bold" pitchFamily="34" charset="-120"/>
              </a:rPr>
              <a:t>Quality Check</a:t>
            </a:r>
            <a:endParaRPr lang="en-US" sz="1700" dirty="0"/>
          </a:p>
        </p:txBody>
      </p:sp>
      <p:sp>
        <p:nvSpPr>
          <p:cNvPr id="22" name="Text 16"/>
          <p:cNvSpPr/>
          <p:nvPr/>
        </p:nvSpPr>
        <p:spPr>
          <a:xfrm>
            <a:off x="7570589" y="4656415"/>
            <a:ext cx="6176129" cy="534829"/>
          </a:xfrm>
          <a:prstGeom prst="rect">
            <a:avLst/>
          </a:prstGeom>
          <a:noFill/>
          <a:ln/>
        </p:spPr>
        <p:txBody>
          <a:bodyPr wrap="square" lIns="0" tIns="0" rIns="0" bIns="0" rtlCol="0" anchor="t"/>
          <a:lstStyle/>
          <a:p>
            <a:pPr algn="l" indent="0" marL="0">
              <a:lnSpc>
                <a:spcPts val="2100"/>
              </a:lnSpc>
              <a:buNone/>
            </a:pPr>
            <a:r>
              <a:rPr lang="en-US" sz="1350" dirty="0">
                <a:solidFill>
                  <a:srgbClr val="3B4E4E"/>
                </a:solidFill>
                <a:latin typeface="Overpass Light" pitchFamily="34" charset="0"/>
                <a:ea typeface="Overpass Light" pitchFamily="34" charset="-122"/>
                <a:cs typeface="Overpass Light" pitchFamily="34" charset="-120"/>
              </a:rPr>
              <a:t>Evaluate each cocktail for proper proportions, correct ice usage, professional garnish, and overall presentation before moving to the next drink.</a:t>
            </a:r>
            <a:endParaRPr lang="en-US" sz="1350" dirty="0"/>
          </a:p>
        </p:txBody>
      </p:sp>
      <p:sp>
        <p:nvSpPr>
          <p:cNvPr id="23" name="Text 17"/>
          <p:cNvSpPr/>
          <p:nvPr/>
        </p:nvSpPr>
        <p:spPr>
          <a:xfrm>
            <a:off x="706993" y="5967413"/>
            <a:ext cx="2209562" cy="276225"/>
          </a:xfrm>
          <a:prstGeom prst="rect">
            <a:avLst/>
          </a:prstGeom>
          <a:noFill/>
          <a:ln/>
        </p:spPr>
        <p:txBody>
          <a:bodyPr wrap="none" lIns="0" tIns="0" rIns="0" bIns="0" rtlCol="0" anchor="t"/>
          <a:lstStyle/>
          <a:p>
            <a:pPr algn="l" indent="0" marL="0">
              <a:lnSpc>
                <a:spcPts val="2150"/>
              </a:lnSpc>
              <a:buNone/>
            </a:pPr>
            <a:r>
              <a:rPr lang="en-US" sz="1700" b="1" dirty="0">
                <a:solidFill>
                  <a:srgbClr val="233939"/>
                </a:solidFill>
                <a:latin typeface="Syne Bold" pitchFamily="34" charset="0"/>
                <a:ea typeface="Syne Bold" pitchFamily="34" charset="-122"/>
                <a:cs typeface="Syne Bold" pitchFamily="34" charset="-120"/>
              </a:rPr>
              <a:t>Focus Areas</a:t>
            </a:r>
            <a:endParaRPr lang="en-US" sz="1700" dirty="0"/>
          </a:p>
        </p:txBody>
      </p:sp>
      <p:sp>
        <p:nvSpPr>
          <p:cNvPr id="24" name="Text 18"/>
          <p:cNvSpPr/>
          <p:nvPr/>
        </p:nvSpPr>
        <p:spPr>
          <a:xfrm>
            <a:off x="706993" y="6401038"/>
            <a:ext cx="6392585" cy="1234678"/>
          </a:xfrm>
          <a:prstGeom prst="rect">
            <a:avLst/>
          </a:prstGeom>
          <a:noFill/>
          <a:ln/>
        </p:spPr>
        <p:txBody>
          <a:bodyPr wrap="square" lIns="0" tIns="0" rIns="0" bIns="0" rtlCol="0" anchor="t"/>
          <a:lstStyle/>
          <a:p>
            <a:pPr algn="l" marL="342900" indent="-342900">
              <a:lnSpc>
                <a:spcPts val="2100"/>
              </a:lnSpc>
              <a:buSzPct val="100000"/>
              <a:buChar char="•"/>
            </a:pPr>
            <a:r>
              <a:rPr lang="en-US" sz="1350" dirty="0">
                <a:solidFill>
                  <a:srgbClr val="3B4E4E"/>
                </a:solidFill>
                <a:latin typeface="Overpass Light" pitchFamily="34" charset="0"/>
                <a:ea typeface="Overpass Light" pitchFamily="34" charset="-122"/>
                <a:cs typeface="Overpass Light" pitchFamily="34" charset="-120"/>
              </a:rPr>
              <a:t>Consistent ingredient measurements</a:t>
            </a:r>
            <a:endParaRPr lang="en-US" sz="1350" dirty="0"/>
          </a:p>
          <a:p>
            <a:pPr algn="l" marL="342900" indent="-342900">
              <a:lnSpc>
                <a:spcPts val="2100"/>
              </a:lnSpc>
              <a:buSzPct val="100000"/>
              <a:buChar char="•"/>
            </a:pPr>
            <a:r>
              <a:rPr lang="en-US" sz="1350" dirty="0">
                <a:solidFill>
                  <a:srgbClr val="3B4E4E"/>
                </a:solidFill>
                <a:latin typeface="Overpass Light" pitchFamily="34" charset="0"/>
                <a:ea typeface="Overpass Light" pitchFamily="34" charset="-122"/>
                <a:cs typeface="Overpass Light" pitchFamily="34" charset="-120"/>
              </a:rPr>
              <a:t>Smooth, confident movements</a:t>
            </a:r>
            <a:endParaRPr lang="en-US" sz="1350" dirty="0"/>
          </a:p>
          <a:p>
            <a:pPr algn="l" marL="342900" indent="-342900">
              <a:lnSpc>
                <a:spcPts val="2100"/>
              </a:lnSpc>
              <a:buSzPct val="100000"/>
              <a:buChar char="•"/>
            </a:pPr>
            <a:r>
              <a:rPr lang="en-US" sz="1350" dirty="0">
                <a:solidFill>
                  <a:srgbClr val="3B4E4E"/>
                </a:solidFill>
                <a:latin typeface="Overpass Light" pitchFamily="34" charset="0"/>
                <a:ea typeface="Overpass Light" pitchFamily="34" charset="-122"/>
                <a:cs typeface="Overpass Light" pitchFamily="34" charset="-120"/>
              </a:rPr>
              <a:t>Visual appeal of final product</a:t>
            </a:r>
            <a:endParaRPr lang="en-US" sz="1350" dirty="0"/>
          </a:p>
          <a:p>
            <a:pPr algn="l" marL="342900" indent="-342900">
              <a:lnSpc>
                <a:spcPts val="2100"/>
              </a:lnSpc>
              <a:buSzPct val="100000"/>
              <a:buChar char="•"/>
            </a:pPr>
            <a:r>
              <a:rPr lang="en-US" sz="1350" dirty="0">
                <a:solidFill>
                  <a:srgbClr val="3B4E4E"/>
                </a:solidFill>
                <a:latin typeface="Overpass Light" pitchFamily="34" charset="0"/>
                <a:ea typeface="Overpass Light" pitchFamily="34" charset="-122"/>
                <a:cs typeface="Overpass Light" pitchFamily="34" charset="-120"/>
              </a:rPr>
              <a:t>Efficient time management</a:t>
            </a:r>
            <a:endParaRPr lang="en-US" sz="1350" dirty="0"/>
          </a:p>
        </p:txBody>
      </p:sp>
      <p:sp>
        <p:nvSpPr>
          <p:cNvPr id="25" name="Text 19"/>
          <p:cNvSpPr/>
          <p:nvPr/>
        </p:nvSpPr>
        <p:spPr>
          <a:xfrm>
            <a:off x="7538442" y="5967413"/>
            <a:ext cx="2209562" cy="276225"/>
          </a:xfrm>
          <a:prstGeom prst="rect">
            <a:avLst/>
          </a:prstGeom>
          <a:noFill/>
          <a:ln/>
        </p:spPr>
        <p:txBody>
          <a:bodyPr wrap="none" lIns="0" tIns="0" rIns="0" bIns="0" rtlCol="0" anchor="t"/>
          <a:lstStyle/>
          <a:p>
            <a:pPr algn="l" indent="0" marL="0">
              <a:lnSpc>
                <a:spcPts val="2150"/>
              </a:lnSpc>
              <a:buNone/>
            </a:pPr>
            <a:r>
              <a:rPr lang="en-US" sz="1700" b="1" dirty="0">
                <a:solidFill>
                  <a:srgbClr val="233939"/>
                </a:solidFill>
                <a:latin typeface="Syne Bold" pitchFamily="34" charset="0"/>
                <a:ea typeface="Syne Bold" pitchFamily="34" charset="-122"/>
                <a:cs typeface="Syne Bold" pitchFamily="34" charset="-120"/>
              </a:rPr>
              <a:t>Success Criteria</a:t>
            </a:r>
            <a:endParaRPr lang="en-US" sz="1700" dirty="0"/>
          </a:p>
        </p:txBody>
      </p:sp>
      <p:sp>
        <p:nvSpPr>
          <p:cNvPr id="26" name="Text 20"/>
          <p:cNvSpPr/>
          <p:nvPr/>
        </p:nvSpPr>
        <p:spPr>
          <a:xfrm>
            <a:off x="7538442" y="6401038"/>
            <a:ext cx="6392585" cy="1234678"/>
          </a:xfrm>
          <a:prstGeom prst="rect">
            <a:avLst/>
          </a:prstGeom>
          <a:noFill/>
          <a:ln/>
        </p:spPr>
        <p:txBody>
          <a:bodyPr wrap="square" lIns="0" tIns="0" rIns="0" bIns="0" rtlCol="0" anchor="t"/>
          <a:lstStyle/>
          <a:p>
            <a:pPr algn="l" marL="342900" indent="-342900">
              <a:lnSpc>
                <a:spcPts val="2100"/>
              </a:lnSpc>
              <a:buSzPct val="100000"/>
              <a:buChar char="•"/>
            </a:pPr>
            <a:r>
              <a:rPr lang="en-US" sz="1350" dirty="0">
                <a:solidFill>
                  <a:srgbClr val="3B4E4E"/>
                </a:solidFill>
                <a:latin typeface="Overpass Light" pitchFamily="34" charset="0"/>
                <a:ea typeface="Overpass Light" pitchFamily="34" charset="-122"/>
                <a:cs typeface="Overpass Light" pitchFamily="34" charset="-120"/>
              </a:rPr>
              <a:t>Drinks prepared within 3 minutes</a:t>
            </a:r>
            <a:endParaRPr lang="en-US" sz="1350" dirty="0"/>
          </a:p>
          <a:p>
            <a:pPr algn="l" marL="342900" indent="-342900">
              <a:lnSpc>
                <a:spcPts val="2100"/>
              </a:lnSpc>
              <a:buSzPct val="100000"/>
              <a:buChar char="•"/>
            </a:pPr>
            <a:r>
              <a:rPr lang="en-US" sz="1350" dirty="0">
                <a:solidFill>
                  <a:srgbClr val="3B4E4E"/>
                </a:solidFill>
                <a:latin typeface="Overpass Light" pitchFamily="34" charset="0"/>
                <a:ea typeface="Overpass Light" pitchFamily="34" charset="-122"/>
                <a:cs typeface="Overpass Light" pitchFamily="34" charset="-120"/>
              </a:rPr>
              <a:t>Proper glass chilling demonstrated</a:t>
            </a:r>
            <a:endParaRPr lang="en-US" sz="1350" dirty="0"/>
          </a:p>
          <a:p>
            <a:pPr algn="l" marL="342900" indent="-342900">
              <a:lnSpc>
                <a:spcPts val="2100"/>
              </a:lnSpc>
              <a:buSzPct val="100000"/>
              <a:buChar char="•"/>
            </a:pPr>
            <a:r>
              <a:rPr lang="en-US" sz="1350" dirty="0">
                <a:solidFill>
                  <a:srgbClr val="3B4E4E"/>
                </a:solidFill>
                <a:latin typeface="Overpass Light" pitchFamily="34" charset="0"/>
                <a:ea typeface="Overpass Light" pitchFamily="34" charset="-122"/>
                <a:cs typeface="Overpass Light" pitchFamily="34" charset="-120"/>
              </a:rPr>
              <a:t>Professional garnish placement</a:t>
            </a:r>
            <a:endParaRPr lang="en-US" sz="1350" dirty="0"/>
          </a:p>
          <a:p>
            <a:pPr algn="l" marL="342900" indent="-342900">
              <a:lnSpc>
                <a:spcPts val="2100"/>
              </a:lnSpc>
              <a:buSzPct val="100000"/>
              <a:buChar char="•"/>
            </a:pPr>
            <a:r>
              <a:rPr lang="en-US" sz="1350" dirty="0">
                <a:solidFill>
                  <a:srgbClr val="3B4E4E"/>
                </a:solidFill>
                <a:latin typeface="Overpass Light" pitchFamily="34" charset="0"/>
                <a:ea typeface="Overpass Light" pitchFamily="34" charset="-122"/>
                <a:cs typeface="Overpass Light" pitchFamily="34" charset="-120"/>
              </a:rPr>
              <a:t>Correct ice usage in all cocktails</a:t>
            </a:r>
            <a:endParaRPr lang="en-US" sz="13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10</Slides>
  <Notes>10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vt:i4>
      </vt:variant>
    </vt:vector>
  </HeadingPairs>
  <TitlesOfParts>
    <vt:vector size="13"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
  <cp:revision>1</cp:revision>
  <dcterms:created xsi:type="dcterms:W3CDTF">2026-04-10T10:16:03Z</dcterms:created>
  <dcterms:modified xsi:type="dcterms:W3CDTF">2026-04-10T10:16:03Z</dcterms:modified>
</cp:coreProperties>
</file>