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M Sans" charset="-18"/>
      <p:regular r:id="rId17"/>
    </p:embeddedFont>
    <p:embeddedFont>
      <p:font typeface="Libre Baskerville" panose="02000000000000000000" pitchFamily="2" charset="0"/>
      <p:regular r:id="rId18"/>
      <p:bold r:id="rId19"/>
      <p:italic r:id="rId20"/>
      <p:boldItalic r:id="rId21"/>
    </p:embeddedFont>
    <p:embeddedFont>
      <p:font typeface="Libre Franklin Light" pitchFamily="2" charset="-18"/>
      <p:regular r:id="rId22"/>
      <p:italic r:id="rId23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0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Színpszichológia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br>
              <a:rPr lang="hu-HU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</a:b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 marketingben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Hogyan befolyásolják a színek az érzelmeket és döntéseket</a:t>
            </a:r>
            <a:endParaRPr lang="en-US" sz="175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BDB8E53-60E4-4E66-A8EE-25049018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0101"/>
            <a:ext cx="9392722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Hogyan válassz színt egy márkához?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99899" y="2325648"/>
            <a:ext cx="6123265" cy="204073"/>
          </a:xfrm>
          <a:prstGeom prst="roundRect">
            <a:avLst>
              <a:gd name="adj" fmla="val 4201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121515"/>
            <a:ext cx="612338" cy="612338"/>
          </a:xfrm>
          <a:prstGeom prst="roundRect">
            <a:avLst>
              <a:gd name="adj" fmla="val 7466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04" y="2274630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7863" y="2917627"/>
            <a:ext cx="395478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Milyen érzést akarsz kiváltani?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97863" y="3346609"/>
            <a:ext cx="60213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Gondoskodás, izgalom, bizalom, luxus?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713107" y="2322094"/>
            <a:ext cx="6123384" cy="204073"/>
          </a:xfrm>
          <a:prstGeom prst="roundRect">
            <a:avLst>
              <a:gd name="adj" fmla="val 4201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06997" y="2117961"/>
            <a:ext cx="612338" cy="612338"/>
          </a:xfrm>
          <a:prstGeom prst="roundRect">
            <a:avLst>
              <a:gd name="adj" fmla="val 7466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0112" y="2271076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1070" y="2914073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Ki a célközönség?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7611070" y="3343055"/>
            <a:ext cx="602146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Kor, nem, kultúra, értékek meghatározzák a színválasztást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1099899" y="4554855"/>
            <a:ext cx="6123265" cy="204073"/>
          </a:xfrm>
          <a:prstGeom prst="roundRect">
            <a:avLst>
              <a:gd name="adj" fmla="val 4201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93790" y="4350722"/>
            <a:ext cx="612338" cy="612338"/>
          </a:xfrm>
          <a:prstGeom prst="roundRect">
            <a:avLst>
              <a:gd name="adj" fmla="val 7466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6904" y="4503837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7863" y="5146834"/>
            <a:ext cx="391048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Mit csinálnak a versenytársak?</a:t>
            </a:r>
            <a:endParaRPr lang="en-US" sz="2000" dirty="0"/>
          </a:p>
        </p:txBody>
      </p:sp>
      <p:sp>
        <p:nvSpPr>
          <p:cNvPr id="17" name="Text 12"/>
          <p:cNvSpPr/>
          <p:nvPr/>
        </p:nvSpPr>
        <p:spPr>
          <a:xfrm>
            <a:off x="997863" y="5575816"/>
            <a:ext cx="602134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Eltérő színválasztás segít kitűnni a piacon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7713107" y="4529374"/>
            <a:ext cx="6123384" cy="204073"/>
          </a:xfrm>
          <a:prstGeom prst="roundRect">
            <a:avLst>
              <a:gd name="adj" fmla="val 4201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406997" y="4325242"/>
            <a:ext cx="612338" cy="612338"/>
          </a:xfrm>
          <a:prstGeom prst="roundRect">
            <a:avLst>
              <a:gd name="adj" fmla="val 7466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0112" y="4478356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1070" y="5121353"/>
            <a:ext cx="398240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Illik a márka személyiségéhez?</a:t>
            </a:r>
            <a:endParaRPr lang="en-US" sz="2000" dirty="0"/>
          </a:p>
        </p:txBody>
      </p:sp>
      <p:sp>
        <p:nvSpPr>
          <p:cNvPr id="22" name="Text 16"/>
          <p:cNvSpPr/>
          <p:nvPr/>
        </p:nvSpPr>
        <p:spPr>
          <a:xfrm>
            <a:off x="7611070" y="5550335"/>
            <a:ext cx="6021467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színnek harmonizálnia kell a márka értékeivel</a:t>
            </a:r>
            <a:endParaRPr lang="en-US" sz="1600" dirty="0"/>
          </a:p>
        </p:txBody>
      </p:sp>
      <p:sp>
        <p:nvSpPr>
          <p:cNvPr id="23" name="Shape 17"/>
          <p:cNvSpPr/>
          <p:nvPr/>
        </p:nvSpPr>
        <p:spPr>
          <a:xfrm>
            <a:off x="793790" y="6296858"/>
            <a:ext cx="13042821" cy="1122521"/>
          </a:xfrm>
          <a:prstGeom prst="roundRect">
            <a:avLst>
              <a:gd name="adj" fmla="val 7638"/>
            </a:avLst>
          </a:prstGeom>
          <a:solidFill>
            <a:srgbClr val="F3E4BF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863" y="6594277"/>
            <a:ext cx="255151" cy="204073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457087" y="6531531"/>
            <a:ext cx="12175450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Fontos szabályok:</a:t>
            </a:r>
            <a:r>
              <a:rPr lang="en-US" sz="16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Ne használj túl sok színt (max 3-4 főszín). Legyen konzisztens a színvilág. A szín illeszkedjen a márkához. Érdemes tesztelni (A/B teszt).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72392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 az a színpszichológia?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22721"/>
            <a:ext cx="420516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színpszichológia tanulmányozza, hogyan hatnak a színek az emberi érzelmekre, gondolkodásra és viselkedésre. A marketingben ez egy stratégiai eszköz, amellyel tudatosan formáljuk a fogyasztói élményt.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5104209"/>
            <a:ext cx="420516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színek nem pusztán díszítő elemek – </a:t>
            </a:r>
            <a:r>
              <a:rPr lang="en-US" sz="1750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komplex kommunikációs csatornák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amelyek másodpercek alatt átadják a márka értékeit és hangulatát.</a:t>
            </a:r>
            <a:endParaRPr lang="en-US" sz="175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232DF6D-39F7-4515-AA58-859224AB3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06" y="2520491"/>
            <a:ext cx="7670276" cy="43145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0207"/>
            <a:ext cx="85444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Miért fontos a marketingben?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62614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09704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B88E2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284095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0043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Figyelemfelkeltés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494723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színek automatikusan vonzzák a tekintetet és irányítják a fókuszt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1862614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209704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B88E2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0148" y="2284095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30043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Érzelemkiváltás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62982" y="3494723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Mindegyik szín specifikus érzelmeket aktivál az agyban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681776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49162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B88E23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5103257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8234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Márkafelismerés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8224" y="6313884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következetes színhasználat azonosítóvá teszi a márkát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681776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49162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B88E23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0148" y="5103257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8234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Vásárlási ösztönzés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62982" y="6313884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megfelelő színválasztás növeli a konverziós rátát</a:t>
            </a:r>
            <a:endParaRPr lang="en-US" sz="1750" dirty="0"/>
          </a:p>
        </p:txBody>
      </p:sp>
      <p:sp>
        <p:nvSpPr>
          <p:cNvPr id="23" name="Text 17"/>
          <p:cNvSpPr/>
          <p:nvPr/>
        </p:nvSpPr>
        <p:spPr>
          <a:xfrm>
            <a:off x="793790" y="716637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Az emberek </a:t>
            </a:r>
            <a:r>
              <a:rPr lang="en-US" sz="1750" dirty="0">
                <a:solidFill>
                  <a:srgbClr val="454240"/>
                </a:solidFill>
                <a:highlight>
                  <a:srgbClr val="B88E23"/>
                </a:highlight>
                <a:latin typeface="DM Sans" pitchFamily="34" charset="0"/>
                <a:ea typeface="DM Sans" pitchFamily="34" charset="-122"/>
                <a:cs typeface="DM Sans" pitchFamily="34" charset="-120"/>
              </a:rPr>
              <a:t>7 másodperc alatt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alakítanak ki első benyomást egy termékről – és a színek ez alapvető szereplői.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1991"/>
            <a:ext cx="7730609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Gyakori színek és jelentésük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93790" y="1774746"/>
            <a:ext cx="6419017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FF000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1774746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FF0000"/>
          </a:solidFill>
          <a:ln/>
        </p:spPr>
      </p:sp>
      <p:sp>
        <p:nvSpPr>
          <p:cNvPr id="5" name="Text 3"/>
          <p:cNvSpPr/>
          <p:nvPr/>
        </p:nvSpPr>
        <p:spPr>
          <a:xfrm>
            <a:off x="1131094" y="202061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Piros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131094" y="2479953"/>
            <a:ext cx="583584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Energia, szenvedély, figyelem, akció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17475" y="1774746"/>
            <a:ext cx="6419136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0000F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86995" y="1774746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0000FF"/>
          </a:solidFill>
          <a:ln/>
        </p:spPr>
      </p:sp>
      <p:sp>
        <p:nvSpPr>
          <p:cNvPr id="9" name="Text 7"/>
          <p:cNvSpPr/>
          <p:nvPr/>
        </p:nvSpPr>
        <p:spPr>
          <a:xfrm>
            <a:off x="7754779" y="202061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Kék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7754779" y="2479953"/>
            <a:ext cx="583596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Bizalom, stabilitás, professzionalizmus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93790" y="3266599"/>
            <a:ext cx="6419017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00AA0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3266599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00AA00"/>
          </a:solidFill>
          <a:ln/>
        </p:spPr>
      </p:sp>
      <p:sp>
        <p:nvSpPr>
          <p:cNvPr id="13" name="Text 11"/>
          <p:cNvSpPr/>
          <p:nvPr/>
        </p:nvSpPr>
        <p:spPr>
          <a:xfrm>
            <a:off x="1131094" y="3512463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Zöld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1131094" y="3971806"/>
            <a:ext cx="583584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Természet, nyugalom, egészség, növekedés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17475" y="3266599"/>
            <a:ext cx="6419136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FFD700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86995" y="3266599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FFD700"/>
          </a:solidFill>
          <a:ln/>
        </p:spPr>
      </p:sp>
      <p:sp>
        <p:nvSpPr>
          <p:cNvPr id="17" name="Text 15"/>
          <p:cNvSpPr/>
          <p:nvPr/>
        </p:nvSpPr>
        <p:spPr>
          <a:xfrm>
            <a:off x="7754779" y="3512463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Sárga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7754779" y="3971806"/>
            <a:ext cx="583596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Boldogság, optimizmus, figyelemfelkeltés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93790" y="4758452"/>
            <a:ext cx="6419017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FF8C00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63310" y="4758452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FF8C00"/>
          </a:solidFill>
          <a:ln/>
        </p:spPr>
      </p:sp>
      <p:sp>
        <p:nvSpPr>
          <p:cNvPr id="21" name="Text 19"/>
          <p:cNvSpPr/>
          <p:nvPr/>
        </p:nvSpPr>
        <p:spPr>
          <a:xfrm>
            <a:off x="1131094" y="500431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Narancs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1131094" y="5463659"/>
            <a:ext cx="583584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Kreativitás, lendület, lelkesedés</a:t>
            </a:r>
            <a:endParaRPr lang="en-US" sz="1650" dirty="0"/>
          </a:p>
        </p:txBody>
      </p:sp>
      <p:sp>
        <p:nvSpPr>
          <p:cNvPr id="23" name="Shape 21"/>
          <p:cNvSpPr/>
          <p:nvPr/>
        </p:nvSpPr>
        <p:spPr>
          <a:xfrm>
            <a:off x="7417475" y="4758452"/>
            <a:ext cx="6419136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000000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7386995" y="4758452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000000"/>
          </a:solidFill>
          <a:ln/>
        </p:spPr>
      </p:sp>
      <p:sp>
        <p:nvSpPr>
          <p:cNvPr id="25" name="Text 23"/>
          <p:cNvSpPr/>
          <p:nvPr/>
        </p:nvSpPr>
        <p:spPr>
          <a:xfrm>
            <a:off x="7754779" y="500431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Fekete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7754779" y="5463659"/>
            <a:ext cx="583596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Luxus, elegancia, prémium minőség</a:t>
            </a:r>
            <a:endParaRPr lang="en-US" sz="1650" dirty="0"/>
          </a:p>
        </p:txBody>
      </p:sp>
      <p:sp>
        <p:nvSpPr>
          <p:cNvPr id="27" name="Shape 25"/>
          <p:cNvSpPr/>
          <p:nvPr/>
        </p:nvSpPr>
        <p:spPr>
          <a:xfrm>
            <a:off x="793790" y="6250305"/>
            <a:ext cx="6419017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8B00FF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763310" y="6250305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8B00FF"/>
          </a:solidFill>
          <a:ln/>
        </p:spPr>
      </p:sp>
      <p:sp>
        <p:nvSpPr>
          <p:cNvPr id="29" name="Text 27"/>
          <p:cNvSpPr/>
          <p:nvPr/>
        </p:nvSpPr>
        <p:spPr>
          <a:xfrm>
            <a:off x="1131094" y="649616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Lila</a:t>
            </a:r>
            <a:endParaRPr lang="en-US" sz="2100" dirty="0"/>
          </a:p>
        </p:txBody>
      </p:sp>
      <p:sp>
        <p:nvSpPr>
          <p:cNvPr id="30" name="Text 28"/>
          <p:cNvSpPr/>
          <p:nvPr/>
        </p:nvSpPr>
        <p:spPr>
          <a:xfrm>
            <a:off x="1131094" y="6955512"/>
            <a:ext cx="583584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Kreativitás, különlegesség, különleges élmény</a:t>
            </a:r>
            <a:endParaRPr lang="en-US" sz="1650" dirty="0"/>
          </a:p>
        </p:txBody>
      </p:sp>
      <p:sp>
        <p:nvSpPr>
          <p:cNvPr id="31" name="Shape 29"/>
          <p:cNvSpPr/>
          <p:nvPr/>
        </p:nvSpPr>
        <p:spPr>
          <a:xfrm>
            <a:off x="7417475" y="6250305"/>
            <a:ext cx="6419136" cy="1287185"/>
          </a:xfrm>
          <a:prstGeom prst="roundRect">
            <a:avLst>
              <a:gd name="adj" fmla="val 11366"/>
            </a:avLst>
          </a:prstGeom>
          <a:solidFill>
            <a:srgbClr val="FFFDFA"/>
          </a:solidFill>
          <a:ln w="30480">
            <a:solidFill>
              <a:srgbClr val="FFC0CB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7386995" y="6250305"/>
            <a:ext cx="121920" cy="1287185"/>
          </a:xfrm>
          <a:prstGeom prst="roundRect">
            <a:avLst>
              <a:gd name="adj" fmla="val 74233"/>
            </a:avLst>
          </a:prstGeom>
          <a:solidFill>
            <a:srgbClr val="FFC0CB"/>
          </a:solidFill>
          <a:ln/>
        </p:spPr>
      </p:sp>
      <p:sp>
        <p:nvSpPr>
          <p:cNvPr id="33" name="Text 31"/>
          <p:cNvSpPr/>
          <p:nvPr/>
        </p:nvSpPr>
        <p:spPr>
          <a:xfrm>
            <a:off x="7754779" y="649616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Rózsaszín</a:t>
            </a:r>
            <a:endParaRPr lang="en-US" sz="2100" dirty="0"/>
          </a:p>
        </p:txBody>
      </p:sp>
      <p:sp>
        <p:nvSpPr>
          <p:cNvPr id="34" name="Text 32"/>
          <p:cNvSpPr/>
          <p:nvPr/>
        </p:nvSpPr>
        <p:spPr>
          <a:xfrm>
            <a:off x="7754779" y="6955512"/>
            <a:ext cx="583596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Gondoskodás, kedvesség, édesség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5116"/>
            <a:ext cx="64561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Márkák színstratégiája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87523"/>
            <a:ext cx="3048000" cy="304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62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Gyorséttermek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52755"/>
            <a:ext cx="30480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Piros és sárga kombináció az étvágy serkentésére és gyors döntés ösztönzésére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087523"/>
            <a:ext cx="3048119" cy="30481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5362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Bankok &amp; Tech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5852874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Kék szín a bizalom és megbízhatóság kommunikálására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087523"/>
            <a:ext cx="3048119" cy="30481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5362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Bio termékek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5852874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Zöld és barna a természetesség és fenntarthatóság érzetének kialakítására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087523"/>
            <a:ext cx="3048119" cy="30481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5362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Luxus termékek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5852874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Fekete és arany a prémium érzés és exkluzivitás kifejezésére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527" y="624126"/>
            <a:ext cx="6249472" cy="667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Színek a csomagoláson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786527" y="1592580"/>
            <a:ext cx="7570946" cy="662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csomagolás színei már a vásárlás előtt formálják a termékről alkotott véleményt és elvárásokat.</a:t>
            </a: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27" y="2481501"/>
            <a:ext cx="1067514" cy="128099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54900" y="2694980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Piros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2054900" y="3149084"/>
            <a:ext cx="6302573" cy="331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Étvágy, gyors döntés → gyorsételek, snackek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27" y="3762494"/>
            <a:ext cx="1067514" cy="128099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54900" y="3975973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Zöld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2054900" y="4430078"/>
            <a:ext cx="6302573" cy="331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Természetes, bio, egészséges → bio élelmiszerek</a:t>
            </a:r>
            <a:endParaRPr lang="en-US" sz="16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27" y="5043488"/>
            <a:ext cx="1067514" cy="128099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54900" y="5256967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Kék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2054900" y="5711071"/>
            <a:ext cx="6302573" cy="331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Megbízható, tiszta → víz, fogkrém, gyógyszerek</a:t>
            </a:r>
            <a:endParaRPr lang="en-US" sz="16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27" y="6324481"/>
            <a:ext cx="1067514" cy="128099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054900" y="6537960"/>
            <a:ext cx="2668786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Fekete+Arany</a:t>
            </a:r>
            <a:endParaRPr lang="en-US" sz="2100" dirty="0"/>
          </a:p>
        </p:txBody>
      </p:sp>
      <p:sp>
        <p:nvSpPr>
          <p:cNvPr id="16" name="Text 9"/>
          <p:cNvSpPr/>
          <p:nvPr/>
        </p:nvSpPr>
        <p:spPr>
          <a:xfrm>
            <a:off x="2054900" y="6992064"/>
            <a:ext cx="6302573" cy="331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Luxus, prémium → parfüm, csokoládé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7381399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 színek hatása a vásárlásra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9856" y="3116937"/>
            <a:ext cx="3213973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Statisztikák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49856" y="3720941"/>
            <a:ext cx="8351996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vásárlási döntések </a:t>
            </a:r>
            <a:r>
              <a:rPr lang="en-US" sz="16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62-90%-a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színek alapján történik. </a:t>
            </a:r>
            <a:br>
              <a:rPr lang="hu-HU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csomagolás és weboldal színei közvetlenül befolyásolják a választást.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856" y="4590098"/>
            <a:ext cx="267831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Webes hatások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49856" y="5127308"/>
            <a:ext cx="8351996" cy="1141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kontrasztos gombokra </a:t>
            </a:r>
            <a:r>
              <a:rPr lang="en-US" sz="16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83%-kal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többen kattintanak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színkontraszt irányítja a navigációt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call-to-action színe meghatározza a konverziót</a:t>
            </a:r>
            <a:endParaRPr lang="en-US" sz="16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748" y="952108"/>
            <a:ext cx="4884298" cy="65123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15164"/>
            <a:ext cx="58710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 színek és a kultúra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64105"/>
            <a:ext cx="3664744" cy="2592705"/>
          </a:xfrm>
          <a:prstGeom prst="roundRect">
            <a:avLst>
              <a:gd name="adj" fmla="val 3674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51084" y="2621399"/>
            <a:ext cx="315015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Kulturális különbségek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3466148"/>
            <a:ext cx="3150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színek jelentése jelentősen eltérhet kultúránként és földrajzi régiók szerint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364105"/>
            <a:ext cx="3664863" cy="2592705"/>
          </a:xfrm>
          <a:prstGeom prst="roundRect">
            <a:avLst>
              <a:gd name="adj" fmla="val 3674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42642" y="26213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Példa: Fehér szín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42642" y="3111818"/>
            <a:ext cx="31502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Európa: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tisztaság, szűzies, pozitív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942642" y="3973711"/>
            <a:ext cx="31502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Ázsia: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gyász, halál, szomorúság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183624"/>
            <a:ext cx="7556421" cy="1730812"/>
          </a:xfrm>
          <a:prstGeom prst="roundRect">
            <a:avLst>
              <a:gd name="adj" fmla="val 5504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51084" y="5440918"/>
            <a:ext cx="33163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Nemzetközi marketing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51084" y="5931337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Külföldi piacokra történő belépéskor kulturális kutatás és színadaptáció elengedhetetlen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1883"/>
            <a:ext cx="670881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Márkaépítés és konzisztencia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43" y="1876622"/>
            <a:ext cx="8020207" cy="447635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66910" y="1711642"/>
            <a:ext cx="3105983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 következetesség erőssége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566910" y="2140267"/>
            <a:ext cx="427720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Az állandó színhasználat kulcsfontosságú a </a:t>
            </a:r>
            <a:r>
              <a:rPr lang="en-US" sz="1400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márkafelismerés</a:t>
            </a: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felépítésében.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9566910" y="2825948"/>
            <a:ext cx="18145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Libre Franklin Light" pitchFamily="2" charset="-18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9566910" y="3111460"/>
            <a:ext cx="4277201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8" name="Text 5"/>
          <p:cNvSpPr/>
          <p:nvPr/>
        </p:nvSpPr>
        <p:spPr>
          <a:xfrm>
            <a:off x="9566910" y="3247906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Márkafelismerés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566910" y="3676531"/>
            <a:ext cx="427720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Könnyen azonosítható identitás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9566910" y="4218980"/>
            <a:ext cx="18145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Libre Franklin Light" pitchFamily="2" charset="-18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9566910" y="4504492"/>
            <a:ext cx="4277201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2" name="Text 9"/>
          <p:cNvSpPr/>
          <p:nvPr/>
        </p:nvSpPr>
        <p:spPr>
          <a:xfrm>
            <a:off x="9566910" y="4640937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Emlékezés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9566910" y="5069562"/>
            <a:ext cx="427720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Hosszú távú asszociációk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9566910" y="5612011"/>
            <a:ext cx="18145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Libre Franklin Light" pitchFamily="2" charset="-18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9566910" y="5897523"/>
            <a:ext cx="4277201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6" name="Text 13"/>
          <p:cNvSpPr/>
          <p:nvPr/>
        </p:nvSpPr>
        <p:spPr>
          <a:xfrm>
            <a:off x="9566910" y="6033968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Márkahűség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9566910" y="6462593"/>
            <a:ext cx="427720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Bizalom és kötődés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793790" y="7186374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</a:t>
            </a:r>
            <a:r>
              <a:rPr lang="en-US" sz="1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social media</a:t>
            </a: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feed egységes színvilága profi megjelenést és erős márkaképet teremt.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523</Words>
  <Application>Microsoft Office PowerPoint</Application>
  <PresentationFormat>Egyéni</PresentationFormat>
  <Paragraphs>99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Calibri</vt:lpstr>
      <vt:lpstr>Arial</vt:lpstr>
      <vt:lpstr>Libre Franklin Light</vt:lpstr>
      <vt:lpstr>DM Sans</vt:lpstr>
      <vt:lpstr>Libre Baskerville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/>
  <cp:lastModifiedBy>Anna</cp:lastModifiedBy>
  <cp:revision>4</cp:revision>
  <dcterms:created xsi:type="dcterms:W3CDTF">2026-03-29T18:29:18Z</dcterms:created>
  <dcterms:modified xsi:type="dcterms:W3CDTF">2026-03-29T18:44:06Z</dcterms:modified>
</cp:coreProperties>
</file>