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4630400" cy="8229600"/>
  <p:notesSz cx="8229600" cy="14630400"/>
  <p:embeddedFontLst>
    <p:embeddedFont>
      <p:font typeface="Corben" panose="020B0604020202020204" charset="0"/>
      <p:regular r:id="rId17"/>
    </p:embeddedFont>
    <p:embeddedFont>
      <p:font typeface="Libre Baskerville" panose="02000000000000000000" pitchFamily="2" charset="0"/>
      <p:regular r:id="rId18"/>
      <p:bold r:id="rId19"/>
      <p:italic r:id="rId20"/>
    </p:embeddedFont>
    <p:embeddedFont>
      <p:font typeface="Nobile" panose="020B0604020202020204" charset="0"/>
      <p:regular r:id="rId21"/>
    </p:embeddedFont>
    <p:embeddedFont>
      <p:font typeface="Open Sans" panose="020B0606030504020204" pitchFamily="34" charset="0"/>
      <p:regular r:id="rId22"/>
    </p:embeddedFont>
  </p:embeddedFontLst>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54" autoAdjust="0"/>
    <p:restoredTop sz="94610"/>
  </p:normalViewPr>
  <p:slideViewPr>
    <p:cSldViewPr snapToGrid="0" snapToObjects="1">
      <p:cViewPr varScale="1">
        <p:scale>
          <a:sx n="111" d="100"/>
          <a:sy n="111" d="100"/>
        </p:scale>
        <p:origin x="621" y="7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9146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636A8-DBDA-8EFC-8168-0C9703F029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8F8E0A-A7A4-69B2-6CC6-1A0683B9CD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3B9F22-8E49-C418-F5C2-6B7803E768F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56ECC28-2EFD-768B-C4AD-C51F76E835F5}"/>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8389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9F9FF">
              <a:alpha val="95000"/>
            </a:srgbClr>
          </a:solidFill>
          <a:ln/>
        </p:spPr>
        <p:txBody>
          <a:bodyPr/>
          <a:lstStyle/>
          <a:p>
            <a:endParaRPr lang="hu-HU"/>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9F9FF">
              <a:alpha val="95000"/>
            </a:srgbClr>
          </a:solidFill>
          <a:ln/>
        </p:spPr>
        <p:txBody>
          <a:bodyPr/>
          <a:lstStyle/>
          <a:p>
            <a:endParaRPr lang="hu-HU"/>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9F9FF">
              <a:alpha val="95000"/>
            </a:srgbClr>
          </a:solidFill>
          <a:ln/>
        </p:spPr>
        <p:txBody>
          <a:bodyPr/>
          <a:lstStyle/>
          <a:p>
            <a:endParaRPr lang="hu-HU"/>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9F9FF">
              <a:alpha val="95000"/>
            </a:srgbClr>
          </a:solidFill>
          <a:ln/>
        </p:spPr>
        <p:txBody>
          <a:bodyPr/>
          <a:lstStyle/>
          <a:p>
            <a:endParaRPr lang="hu-HU"/>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9F9FF">
              <a:alpha val="95000"/>
            </a:srgbClr>
          </a:solidFill>
          <a:ln/>
        </p:spPr>
        <p:txBody>
          <a:bodyPr/>
          <a:lstStyle/>
          <a:p>
            <a:endParaRPr lang="hu-HU"/>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9F9FF">
              <a:alpha val="95000"/>
            </a:srgbClr>
          </a:solidFill>
          <a:ln/>
        </p:spPr>
        <p:txBody>
          <a:bodyPr/>
          <a:lstStyle/>
          <a:p>
            <a:endParaRPr lang="hu-HU"/>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9F9FF">
              <a:alpha val="95000"/>
            </a:srgbClr>
          </a:solidFill>
          <a:ln/>
        </p:spPr>
        <p:txBody>
          <a:bodyPr/>
          <a:lstStyle/>
          <a:p>
            <a:endParaRPr lang="hu-HU"/>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9F9FF">
              <a:alpha val="95000"/>
            </a:srgbClr>
          </a:solidFill>
          <a:ln/>
        </p:spPr>
        <p:txBody>
          <a:bodyPr/>
          <a:lstStyle/>
          <a:p>
            <a:endParaRPr lang="hu-HU"/>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9F9FF">
              <a:alpha val="95000"/>
            </a:srgbClr>
          </a:solidFill>
          <a:ln/>
        </p:spPr>
        <p:txBody>
          <a:bodyPr/>
          <a:lstStyle/>
          <a:p>
            <a:endParaRPr lang="hu-HU"/>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9F9FF">
              <a:alpha val="95000"/>
            </a:srgbClr>
          </a:solidFill>
          <a:ln/>
        </p:spPr>
        <p:txBody>
          <a:bodyPr/>
          <a:lstStyle/>
          <a:p>
            <a:endParaRPr lang="hu-HU"/>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svg"/></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38.sv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svg"/><Relationship Id="rId10" Type="http://schemas.openxmlformats.org/officeDocument/2006/relationships/image" Target="../media/image46.jpeg"/><Relationship Id="rId4" Type="http://schemas.openxmlformats.org/officeDocument/2006/relationships/image" Target="../media/image40.png"/><Relationship Id="rId9"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a:ln>
            <a:noFill/>
          </a:ln>
          <a:effectLst>
            <a:outerShdw blurRad="292100" dist="139700" dir="2700000" algn="tl" rotWithShape="0">
              <a:srgbClr val="333333">
                <a:alpha val="65000"/>
              </a:srgbClr>
            </a:outerShdw>
          </a:effectLst>
        </p:spPr>
      </p:pic>
      <p:sp>
        <p:nvSpPr>
          <p:cNvPr id="3" name="Text 0"/>
          <p:cNvSpPr/>
          <p:nvPr/>
        </p:nvSpPr>
        <p:spPr>
          <a:xfrm>
            <a:off x="658761" y="2948822"/>
            <a:ext cx="8244349" cy="1417558"/>
          </a:xfrm>
          <a:prstGeom prst="rect">
            <a:avLst/>
          </a:prstGeom>
          <a:noFill/>
          <a:ln/>
        </p:spPr>
        <p:txBody>
          <a:bodyPr wrap="square" lIns="0" tIns="0" rIns="0" bIns="0" rtlCol="0" anchor="t"/>
          <a:lstStyle/>
          <a:p>
            <a:pPr marL="0" indent="0" algn="l">
              <a:lnSpc>
                <a:spcPts val="5550"/>
              </a:lnSpc>
              <a:buNone/>
            </a:pPr>
            <a:r>
              <a:rPr lang="en-US" sz="5200" dirty="0" err="1">
                <a:solidFill>
                  <a:srgbClr val="4967E9"/>
                </a:solidFill>
                <a:effectLst>
                  <a:outerShdw blurRad="38100" dist="38100" dir="2700000" algn="tl">
                    <a:srgbClr val="000000">
                      <a:alpha val="43137"/>
                    </a:srgbClr>
                  </a:outerShdw>
                </a:effectLst>
                <a:latin typeface="Corben" pitchFamily="34" charset="0"/>
              </a:rPr>
              <a:t>Mesterséges</a:t>
            </a:r>
            <a:r>
              <a:rPr lang="en-US" sz="5200" dirty="0">
                <a:solidFill>
                  <a:srgbClr val="4967E9"/>
                </a:solidFill>
                <a:effectLst>
                  <a:outerShdw blurRad="38100" dist="38100" dir="2700000" algn="tl">
                    <a:srgbClr val="000000">
                      <a:alpha val="43137"/>
                    </a:srgbClr>
                  </a:outerShdw>
                </a:effectLst>
                <a:latin typeface="Corben" pitchFamily="34" charset="0"/>
              </a:rPr>
              <a:t> </a:t>
            </a:r>
            <a:r>
              <a:rPr lang="hu-HU" sz="5200" dirty="0">
                <a:solidFill>
                  <a:srgbClr val="4967E9"/>
                </a:solidFill>
                <a:effectLst>
                  <a:outerShdw blurRad="38100" dist="38100" dir="2700000" algn="tl">
                    <a:srgbClr val="000000">
                      <a:alpha val="43137"/>
                    </a:srgbClr>
                  </a:outerShdw>
                </a:effectLst>
                <a:latin typeface="Corben" pitchFamily="34" charset="0"/>
              </a:rPr>
              <a:t> </a:t>
            </a:r>
            <a:r>
              <a:rPr lang="en-US" sz="5200" dirty="0" err="1">
                <a:solidFill>
                  <a:srgbClr val="4967E9"/>
                </a:solidFill>
                <a:effectLst>
                  <a:outerShdw blurRad="38100" dist="38100" dir="2700000" algn="tl">
                    <a:srgbClr val="000000">
                      <a:alpha val="43137"/>
                    </a:srgbClr>
                  </a:outerShdw>
                </a:effectLst>
                <a:latin typeface="Corben" pitchFamily="34" charset="0"/>
              </a:rPr>
              <a:t>Intelligencia</a:t>
            </a:r>
            <a:r>
              <a:rPr lang="en-US" sz="5200" dirty="0">
                <a:solidFill>
                  <a:srgbClr val="4967E9"/>
                </a:solidFill>
                <a:effectLst>
                  <a:outerShdw blurRad="38100" dist="38100" dir="2700000" algn="tl">
                    <a:srgbClr val="000000">
                      <a:alpha val="43137"/>
                    </a:srgbClr>
                  </a:outerShdw>
                </a:effectLst>
                <a:latin typeface="Corben" pitchFamily="34" charset="0"/>
              </a:rPr>
              <a:t> </a:t>
            </a:r>
            <a:r>
              <a:rPr lang="hu-HU" sz="5200" dirty="0">
                <a:solidFill>
                  <a:srgbClr val="4967E9"/>
                </a:solidFill>
                <a:effectLst>
                  <a:outerShdw blurRad="38100" dist="38100" dir="2700000" algn="tl">
                    <a:srgbClr val="000000">
                      <a:alpha val="43137"/>
                    </a:srgbClr>
                  </a:outerShdw>
                </a:effectLst>
                <a:latin typeface="Corben" pitchFamily="34" charset="0"/>
              </a:rPr>
              <a:t>A</a:t>
            </a:r>
            <a:r>
              <a:rPr lang="en-US" sz="5200" dirty="0" err="1">
                <a:solidFill>
                  <a:srgbClr val="4967E9"/>
                </a:solidFill>
                <a:effectLst>
                  <a:outerShdw blurRad="38100" dist="38100" dir="2700000" algn="tl">
                    <a:srgbClr val="000000">
                      <a:alpha val="43137"/>
                    </a:srgbClr>
                  </a:outerShdw>
                </a:effectLst>
                <a:latin typeface="Corben" pitchFamily="34" charset="0"/>
              </a:rPr>
              <a:t>lapismeretek</a:t>
            </a:r>
            <a:endParaRPr lang="en-US" sz="5200" dirty="0">
              <a:solidFill>
                <a:srgbClr val="4967E9"/>
              </a:solidFill>
              <a:effectLst>
                <a:outerShdw blurRad="38100" dist="38100" dir="2700000" algn="tl">
                  <a:srgbClr val="000000">
                    <a:alpha val="43137"/>
                  </a:srgbClr>
                </a:outerShdw>
              </a:effectLst>
              <a:latin typeface="Corben"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886063"/>
            <a:ext cx="11387138" cy="637937"/>
          </a:xfrm>
          <a:prstGeom prst="rect">
            <a:avLst/>
          </a:prstGeom>
          <a:noFill/>
          <a:ln/>
        </p:spPr>
        <p:txBody>
          <a:bodyPr wrap="none" lIns="0" tIns="0" rIns="0" bIns="0" rtlCol="0" anchor="t"/>
          <a:lstStyle/>
          <a:p>
            <a:pPr marL="0" indent="0" algn="l">
              <a:lnSpc>
                <a:spcPts val="5000"/>
              </a:lnSpc>
              <a:buNone/>
            </a:pPr>
            <a:r>
              <a:rPr lang="en-US" sz="4000" dirty="0">
                <a:solidFill>
                  <a:srgbClr val="1B1B27"/>
                </a:solidFill>
                <a:latin typeface="Corben" pitchFamily="34" charset="0"/>
                <a:ea typeface="Corben" pitchFamily="34" charset="-122"/>
                <a:cs typeface="Corben" pitchFamily="34" charset="-120"/>
              </a:rPr>
              <a:t>Néhány MI, amelyek kiemelkedően népszerűek.</a:t>
            </a:r>
            <a:endParaRPr lang="en-US" sz="4000" dirty="0"/>
          </a:p>
        </p:txBody>
      </p:sp>
      <p:pic>
        <p:nvPicPr>
          <p:cNvPr id="3"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3790" y="1891427"/>
            <a:ext cx="510302" cy="510302"/>
          </a:xfrm>
          <a:prstGeom prst="rect">
            <a:avLst/>
          </a:prstGeom>
        </p:spPr>
      </p:pic>
      <p:sp>
        <p:nvSpPr>
          <p:cNvPr id="4" name="Text 1"/>
          <p:cNvSpPr/>
          <p:nvPr/>
        </p:nvSpPr>
        <p:spPr>
          <a:xfrm>
            <a:off x="1533644" y="1891427"/>
            <a:ext cx="5666780" cy="637699"/>
          </a:xfrm>
          <a:prstGeom prst="rect">
            <a:avLst/>
          </a:prstGeom>
          <a:noFill/>
          <a:ln/>
        </p:spPr>
        <p:txBody>
          <a:bodyPr wrap="square" lIns="0" tIns="0" rIns="0" bIns="0" rtlCol="0" anchor="t"/>
          <a:lstStyle/>
          <a:p>
            <a:pPr marL="0" indent="0" algn="l">
              <a:lnSpc>
                <a:spcPts val="2500"/>
              </a:lnSpc>
              <a:buNone/>
            </a:pPr>
            <a:r>
              <a:rPr lang="en-US" sz="2000" dirty="0">
                <a:solidFill>
                  <a:srgbClr val="404155"/>
                </a:solidFill>
                <a:latin typeface="Corben" pitchFamily="34" charset="0"/>
                <a:ea typeface="Corben" pitchFamily="34" charset="-122"/>
                <a:cs typeface="Corben" pitchFamily="34" charset="-120"/>
              </a:rPr>
              <a:t>ChatGPT – az OpenAI által fejlesztett nyelvi modell</a:t>
            </a:r>
            <a:endParaRPr lang="en-US" sz="2000" dirty="0"/>
          </a:p>
        </p:txBody>
      </p:sp>
      <p:sp>
        <p:nvSpPr>
          <p:cNvPr id="5" name="Text 2"/>
          <p:cNvSpPr/>
          <p:nvPr/>
        </p:nvSpPr>
        <p:spPr>
          <a:xfrm>
            <a:off x="1533644" y="2639258"/>
            <a:ext cx="5666780" cy="930831"/>
          </a:xfrm>
          <a:prstGeom prst="rect">
            <a:avLst/>
          </a:prstGeom>
          <a:noFill/>
          <a:ln/>
        </p:spPr>
        <p:txBody>
          <a:bodyPr wrap="square" lIns="0" tIns="0" rIns="0" bIns="0" rtlCol="0" anchor="t"/>
          <a:lstStyle/>
          <a:p>
            <a:pPr marL="0" indent="0" algn="l">
              <a:lnSpc>
                <a:spcPts val="2400"/>
              </a:lnSpc>
              <a:buNone/>
            </a:pPr>
            <a:r>
              <a:rPr lang="en-US" sz="1600" dirty="0">
                <a:solidFill>
                  <a:srgbClr val="404155"/>
                </a:solidFill>
                <a:latin typeface="Nobile" pitchFamily="34" charset="0"/>
                <a:ea typeface="Nobile" pitchFamily="34" charset="-122"/>
                <a:cs typeface="Nobile" pitchFamily="34" charset="-120"/>
              </a:rPr>
              <a:t>Lenyűgöző szövegalkotó képességeiről ismert. Képes valósághű szöveget generálni, sőt kreatív írási feladatokban is segíthet.</a:t>
            </a:r>
            <a:endParaRPr lang="en-US" sz="1600" dirty="0"/>
          </a:p>
        </p:txBody>
      </p:sp>
      <p:pic>
        <p:nvPicPr>
          <p:cNvPr id="6"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29976" y="1891427"/>
            <a:ext cx="510302" cy="510302"/>
          </a:xfrm>
          <a:prstGeom prst="rect">
            <a:avLst/>
          </a:prstGeom>
        </p:spPr>
      </p:pic>
      <p:sp>
        <p:nvSpPr>
          <p:cNvPr id="7" name="Text 3"/>
          <p:cNvSpPr/>
          <p:nvPr/>
        </p:nvSpPr>
        <p:spPr>
          <a:xfrm>
            <a:off x="8169831" y="1891427"/>
            <a:ext cx="5666780" cy="637699"/>
          </a:xfrm>
          <a:prstGeom prst="rect">
            <a:avLst/>
          </a:prstGeom>
          <a:noFill/>
          <a:ln/>
        </p:spPr>
        <p:txBody>
          <a:bodyPr wrap="square" lIns="0" tIns="0" rIns="0" bIns="0" rtlCol="0" anchor="t"/>
          <a:lstStyle/>
          <a:p>
            <a:pPr marL="0" indent="0" algn="l">
              <a:lnSpc>
                <a:spcPts val="2500"/>
              </a:lnSpc>
              <a:buNone/>
            </a:pPr>
            <a:r>
              <a:rPr lang="en-US" sz="2000" dirty="0">
                <a:solidFill>
                  <a:srgbClr val="404155"/>
                </a:solidFill>
                <a:latin typeface="Corben" pitchFamily="34" charset="0"/>
                <a:ea typeface="Corben" pitchFamily="34" charset="-122"/>
                <a:cs typeface="Corben" pitchFamily="34" charset="-120"/>
              </a:rPr>
              <a:t>Grok – xAI által fejlesztett generatív mesterséges intelligencia</a:t>
            </a:r>
            <a:endParaRPr lang="en-US" sz="2000" dirty="0"/>
          </a:p>
        </p:txBody>
      </p:sp>
      <p:sp>
        <p:nvSpPr>
          <p:cNvPr id="8" name="Text 4"/>
          <p:cNvSpPr/>
          <p:nvPr/>
        </p:nvSpPr>
        <p:spPr>
          <a:xfrm>
            <a:off x="8169831" y="2639258"/>
            <a:ext cx="5666780" cy="930831"/>
          </a:xfrm>
          <a:prstGeom prst="rect">
            <a:avLst/>
          </a:prstGeom>
          <a:noFill/>
          <a:ln/>
        </p:spPr>
        <p:txBody>
          <a:bodyPr wrap="square" lIns="0" tIns="0" rIns="0" bIns="0" rtlCol="0" anchor="t"/>
          <a:lstStyle/>
          <a:p>
            <a:pPr marL="0" indent="0" algn="l">
              <a:lnSpc>
                <a:spcPts val="2400"/>
              </a:lnSpc>
              <a:buNone/>
            </a:pPr>
            <a:r>
              <a:rPr lang="en-US" sz="1600" dirty="0">
                <a:solidFill>
                  <a:srgbClr val="404155"/>
                </a:solidFill>
                <a:latin typeface="Nobile" pitchFamily="34" charset="0"/>
                <a:ea typeface="Nobile" pitchFamily="34" charset="-122"/>
                <a:cs typeface="Nobile" pitchFamily="34" charset="-120"/>
              </a:rPr>
              <a:t>Vele azonos nevű nagy nyelvi modellen (LLM) alapul, 2023-ban indult Elon Musk kezdeményezésére. Grok úgy hirdeti magát, hogy „humorérzékkel" rendelkezik is.</a:t>
            </a:r>
            <a:endParaRPr lang="en-US" sz="1600" dirty="0"/>
          </a:p>
        </p:txBody>
      </p:sp>
      <p:pic>
        <p:nvPicPr>
          <p:cNvPr id="9"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3790" y="3937516"/>
            <a:ext cx="510302" cy="510302"/>
          </a:xfrm>
          <a:prstGeom prst="rect">
            <a:avLst/>
          </a:prstGeom>
        </p:spPr>
      </p:pic>
      <p:sp>
        <p:nvSpPr>
          <p:cNvPr id="10" name="Text 5"/>
          <p:cNvSpPr/>
          <p:nvPr/>
        </p:nvSpPr>
        <p:spPr>
          <a:xfrm>
            <a:off x="1533644" y="3937516"/>
            <a:ext cx="4346972" cy="318849"/>
          </a:xfrm>
          <a:prstGeom prst="rect">
            <a:avLst/>
          </a:prstGeom>
          <a:noFill/>
          <a:ln/>
        </p:spPr>
        <p:txBody>
          <a:bodyPr wrap="none" lIns="0" tIns="0" rIns="0" bIns="0" rtlCol="0" anchor="t"/>
          <a:lstStyle/>
          <a:p>
            <a:pPr marL="0" indent="0" algn="l">
              <a:lnSpc>
                <a:spcPts val="2500"/>
              </a:lnSpc>
              <a:buNone/>
            </a:pPr>
            <a:r>
              <a:rPr lang="en-US" sz="2000" dirty="0">
                <a:solidFill>
                  <a:srgbClr val="404155"/>
                </a:solidFill>
                <a:latin typeface="Corben" pitchFamily="34" charset="0"/>
                <a:ea typeface="Corben" pitchFamily="34" charset="-122"/>
                <a:cs typeface="Corben" pitchFamily="34" charset="-120"/>
              </a:rPr>
              <a:t>Gemini - Google saját nyelvi modellje</a:t>
            </a:r>
            <a:endParaRPr lang="en-US" sz="2000" dirty="0"/>
          </a:p>
        </p:txBody>
      </p:sp>
      <p:sp>
        <p:nvSpPr>
          <p:cNvPr id="11" name="Text 6"/>
          <p:cNvSpPr/>
          <p:nvPr/>
        </p:nvSpPr>
        <p:spPr>
          <a:xfrm>
            <a:off x="1533644" y="4366498"/>
            <a:ext cx="5666780" cy="1241108"/>
          </a:xfrm>
          <a:prstGeom prst="rect">
            <a:avLst/>
          </a:prstGeom>
          <a:noFill/>
          <a:ln/>
        </p:spPr>
        <p:txBody>
          <a:bodyPr wrap="square" lIns="0" tIns="0" rIns="0" bIns="0" rtlCol="0" anchor="t"/>
          <a:lstStyle/>
          <a:p>
            <a:pPr marL="0" indent="0" algn="l">
              <a:lnSpc>
                <a:spcPts val="2400"/>
              </a:lnSpc>
              <a:buNone/>
            </a:pPr>
            <a:r>
              <a:rPr lang="en-US" sz="1600" dirty="0">
                <a:solidFill>
                  <a:srgbClr val="404155"/>
                </a:solidFill>
                <a:latin typeface="Nobile" pitchFamily="34" charset="0"/>
                <a:ea typeface="Nobile" pitchFamily="34" charset="-122"/>
                <a:cs typeface="Nobile" pitchFamily="34" charset="-120"/>
              </a:rPr>
              <a:t>Nem olyan régen debütált, már komoly eredményeket mutatott fel. Széleskörűen alkalmazható. Képes fordítani, szöveget generálni, és informatív módon válaszolni a kérdésekre.</a:t>
            </a:r>
            <a:endParaRPr lang="en-US" sz="1600" dirty="0"/>
          </a:p>
        </p:txBody>
      </p:sp>
      <p:pic>
        <p:nvPicPr>
          <p:cNvPr id="12"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29976" y="3937516"/>
            <a:ext cx="510302" cy="510302"/>
          </a:xfrm>
          <a:prstGeom prst="rect">
            <a:avLst/>
          </a:prstGeom>
        </p:spPr>
      </p:pic>
      <p:sp>
        <p:nvSpPr>
          <p:cNvPr id="13" name="Text 7"/>
          <p:cNvSpPr/>
          <p:nvPr/>
        </p:nvSpPr>
        <p:spPr>
          <a:xfrm>
            <a:off x="8169831" y="3937516"/>
            <a:ext cx="4674037" cy="318849"/>
          </a:xfrm>
          <a:prstGeom prst="rect">
            <a:avLst/>
          </a:prstGeom>
          <a:noFill/>
          <a:ln/>
        </p:spPr>
        <p:txBody>
          <a:bodyPr wrap="none" lIns="0" tIns="0" rIns="0" bIns="0" rtlCol="0" anchor="t"/>
          <a:lstStyle/>
          <a:p>
            <a:pPr marL="0" indent="0" algn="l">
              <a:lnSpc>
                <a:spcPts val="2500"/>
              </a:lnSpc>
              <a:buNone/>
            </a:pPr>
            <a:r>
              <a:rPr lang="en-US" sz="2000" dirty="0">
                <a:solidFill>
                  <a:srgbClr val="404155"/>
                </a:solidFill>
                <a:latin typeface="Corben" pitchFamily="34" charset="0"/>
                <a:ea typeface="Corben" pitchFamily="34" charset="-122"/>
                <a:cs typeface="Corben" pitchFamily="34" charset="-120"/>
              </a:rPr>
              <a:t>Copilot - Microsoft saját nyelvi modellje</a:t>
            </a:r>
            <a:endParaRPr lang="en-US" sz="2000" dirty="0"/>
          </a:p>
        </p:txBody>
      </p:sp>
      <p:sp>
        <p:nvSpPr>
          <p:cNvPr id="14" name="Text 8"/>
          <p:cNvSpPr/>
          <p:nvPr/>
        </p:nvSpPr>
        <p:spPr>
          <a:xfrm>
            <a:off x="8169831" y="4366498"/>
            <a:ext cx="5666780" cy="930831"/>
          </a:xfrm>
          <a:prstGeom prst="rect">
            <a:avLst/>
          </a:prstGeom>
          <a:noFill/>
          <a:ln/>
        </p:spPr>
        <p:txBody>
          <a:bodyPr wrap="square" lIns="0" tIns="0" rIns="0" bIns="0" rtlCol="0" anchor="t"/>
          <a:lstStyle/>
          <a:p>
            <a:pPr marL="0" indent="0" algn="l">
              <a:lnSpc>
                <a:spcPts val="2400"/>
              </a:lnSpc>
              <a:buNone/>
            </a:pPr>
            <a:r>
              <a:rPr lang="en-US" sz="1600" dirty="0">
                <a:solidFill>
                  <a:srgbClr val="404155"/>
                </a:solidFill>
                <a:latin typeface="Nobile" pitchFamily="34" charset="0"/>
                <a:ea typeface="Nobile" pitchFamily="34" charset="-122"/>
                <a:cs typeface="Nobile" pitchFamily="34" charset="-120"/>
              </a:rPr>
              <a:t>Jól teljesít a nyílt párbeszédekben, képes releváns (odaillő, a tárgyhoz tartozó) információkat szolgáltatni a felhasználóknak.</a:t>
            </a:r>
            <a:endParaRPr lang="en-US" sz="1600" dirty="0"/>
          </a:p>
        </p:txBody>
      </p:sp>
      <p:pic>
        <p:nvPicPr>
          <p:cNvPr id="15" name="Image 4"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93790" y="5975033"/>
            <a:ext cx="510302" cy="510302"/>
          </a:xfrm>
          <a:prstGeom prst="rect">
            <a:avLst/>
          </a:prstGeom>
        </p:spPr>
      </p:pic>
      <p:sp>
        <p:nvSpPr>
          <p:cNvPr id="16" name="Text 9"/>
          <p:cNvSpPr/>
          <p:nvPr/>
        </p:nvSpPr>
        <p:spPr>
          <a:xfrm>
            <a:off x="1533644" y="5975033"/>
            <a:ext cx="5666780" cy="637699"/>
          </a:xfrm>
          <a:prstGeom prst="rect">
            <a:avLst/>
          </a:prstGeom>
          <a:noFill/>
          <a:ln/>
        </p:spPr>
        <p:txBody>
          <a:bodyPr wrap="square" lIns="0" tIns="0" rIns="0" bIns="0" rtlCol="0" anchor="t"/>
          <a:lstStyle/>
          <a:p>
            <a:pPr marL="0" indent="0" algn="l">
              <a:lnSpc>
                <a:spcPts val="2500"/>
              </a:lnSpc>
              <a:buNone/>
            </a:pPr>
            <a:r>
              <a:rPr lang="en-US" sz="2000" dirty="0">
                <a:solidFill>
                  <a:srgbClr val="404155"/>
                </a:solidFill>
                <a:latin typeface="Corben" pitchFamily="34" charset="0"/>
                <a:ea typeface="Corben" pitchFamily="34" charset="-122"/>
                <a:cs typeface="Corben" pitchFamily="34" charset="-120"/>
              </a:rPr>
              <a:t>Siri - Apple okostelefonjaiban és más eszközeiben használt virtuális asszisztens</a:t>
            </a:r>
            <a:endParaRPr lang="en-US" sz="2000" dirty="0"/>
          </a:p>
        </p:txBody>
      </p:sp>
      <p:sp>
        <p:nvSpPr>
          <p:cNvPr id="17" name="Text 10"/>
          <p:cNvSpPr/>
          <p:nvPr/>
        </p:nvSpPr>
        <p:spPr>
          <a:xfrm>
            <a:off x="1533644" y="6722864"/>
            <a:ext cx="5666780" cy="620554"/>
          </a:xfrm>
          <a:prstGeom prst="rect">
            <a:avLst/>
          </a:prstGeom>
          <a:noFill/>
          <a:ln/>
        </p:spPr>
        <p:txBody>
          <a:bodyPr wrap="square" lIns="0" tIns="0" rIns="0" bIns="0" rtlCol="0" anchor="t"/>
          <a:lstStyle/>
          <a:p>
            <a:pPr marL="0" indent="0" algn="l">
              <a:lnSpc>
                <a:spcPts val="2400"/>
              </a:lnSpc>
              <a:buNone/>
            </a:pPr>
            <a:r>
              <a:rPr lang="en-US" sz="1600" dirty="0">
                <a:solidFill>
                  <a:srgbClr val="404155"/>
                </a:solidFill>
                <a:latin typeface="Nobile" pitchFamily="34" charset="0"/>
                <a:ea typeface="Nobile" pitchFamily="34" charset="-122"/>
                <a:cs typeface="Nobile" pitchFamily="34" charset="-120"/>
              </a:rPr>
              <a:t>Hangutasítások alapján képes különböző feladatokat elvégezni.</a:t>
            </a:r>
            <a:endParaRPr lang="en-US" sz="1600" dirty="0"/>
          </a:p>
        </p:txBody>
      </p:sp>
      <p:pic>
        <p:nvPicPr>
          <p:cNvPr id="18" name="Image 5" descr="preencoded.png"/>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429976" y="5975033"/>
            <a:ext cx="510302" cy="510302"/>
          </a:xfrm>
          <a:prstGeom prst="rect">
            <a:avLst/>
          </a:prstGeom>
        </p:spPr>
      </p:pic>
      <p:sp>
        <p:nvSpPr>
          <p:cNvPr id="19" name="Text 11"/>
          <p:cNvSpPr/>
          <p:nvPr/>
        </p:nvSpPr>
        <p:spPr>
          <a:xfrm>
            <a:off x="8169831" y="5975033"/>
            <a:ext cx="2551748" cy="318849"/>
          </a:xfrm>
          <a:prstGeom prst="rect">
            <a:avLst/>
          </a:prstGeom>
          <a:noFill/>
          <a:ln/>
        </p:spPr>
        <p:txBody>
          <a:bodyPr wrap="none" lIns="0" tIns="0" rIns="0" bIns="0" rtlCol="0" anchor="t"/>
          <a:lstStyle/>
          <a:p>
            <a:pPr marL="0" indent="0" algn="l">
              <a:lnSpc>
                <a:spcPts val="2500"/>
              </a:lnSpc>
              <a:buNone/>
            </a:pPr>
            <a:r>
              <a:rPr lang="en-US" sz="2000" dirty="0">
                <a:solidFill>
                  <a:srgbClr val="404155"/>
                </a:solidFill>
                <a:latin typeface="Corben" pitchFamily="34" charset="0"/>
                <a:ea typeface="Corben" pitchFamily="34" charset="-122"/>
                <a:cs typeface="Corben" pitchFamily="34" charset="-120"/>
              </a:rPr>
              <a:t>Tesla Autopilot</a:t>
            </a:r>
            <a:endParaRPr lang="en-US" sz="2000" dirty="0"/>
          </a:p>
        </p:txBody>
      </p:sp>
      <p:sp>
        <p:nvSpPr>
          <p:cNvPr id="20" name="Text 12"/>
          <p:cNvSpPr/>
          <p:nvPr/>
        </p:nvSpPr>
        <p:spPr>
          <a:xfrm>
            <a:off x="8169831" y="6404015"/>
            <a:ext cx="5666780" cy="310277"/>
          </a:xfrm>
          <a:prstGeom prst="rect">
            <a:avLst/>
          </a:prstGeom>
          <a:noFill/>
          <a:ln/>
        </p:spPr>
        <p:txBody>
          <a:bodyPr wrap="none" lIns="0" tIns="0" rIns="0" bIns="0" rtlCol="0" anchor="t"/>
          <a:lstStyle/>
          <a:p>
            <a:pPr marL="0" indent="0" algn="l">
              <a:lnSpc>
                <a:spcPts val="2400"/>
              </a:lnSpc>
              <a:buNone/>
            </a:pPr>
            <a:r>
              <a:rPr lang="en-US" sz="1600" dirty="0">
                <a:solidFill>
                  <a:srgbClr val="404155"/>
                </a:solidFill>
                <a:latin typeface="Nobile" pitchFamily="34" charset="0"/>
                <a:ea typeface="Nobile" pitchFamily="34" charset="-122"/>
                <a:cs typeface="Nobile" pitchFamily="34" charset="-120"/>
              </a:rPr>
              <a:t>Tesla elektromos autóibanhasználtönvezető technológia.</a:t>
            </a:r>
            <a:endParaRPr lang="en-US" sz="16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D637A-4F5C-0924-AB3C-E6D4F932860B}"/>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27B6C24B-027A-99B3-12A1-57FED2808661}"/>
              </a:ext>
            </a:extLst>
          </p:cNvPr>
          <p:cNvSpPr/>
          <p:nvPr/>
        </p:nvSpPr>
        <p:spPr>
          <a:xfrm>
            <a:off x="6144768" y="449747"/>
            <a:ext cx="8174736" cy="1204913"/>
          </a:xfrm>
          <a:prstGeom prst="rect">
            <a:avLst/>
          </a:prstGeom>
          <a:noFill/>
          <a:ln/>
        </p:spPr>
        <p:txBody>
          <a:bodyPr wrap="square" lIns="0" tIns="0" rIns="0" bIns="0" rtlCol="0" anchor="t"/>
          <a:lstStyle/>
          <a:p>
            <a:pPr>
              <a:lnSpc>
                <a:spcPts val="4700"/>
              </a:lnSpc>
            </a:pPr>
            <a:r>
              <a:rPr lang="hu-HU" sz="3200" dirty="0">
                <a:solidFill>
                  <a:srgbClr val="1B1B27"/>
                </a:solidFill>
                <a:latin typeface="Corben" pitchFamily="34" charset="0"/>
              </a:rPr>
              <a:t>Néhány fontos gyakorlati szempont, amire mindig figyeljünk a használat során.</a:t>
            </a:r>
          </a:p>
          <a:p>
            <a:pPr marL="0" marR="0" lvl="0" indent="0" algn="l" defTabSz="914400" rtl="0" eaLnBrk="1" fontAlgn="auto" latinLnBrk="0" hangingPunct="1">
              <a:lnSpc>
                <a:spcPts val="4700"/>
              </a:lnSpc>
              <a:spcBef>
                <a:spcPts val="0"/>
              </a:spcBef>
              <a:spcAft>
                <a:spcPts val="0"/>
              </a:spcAft>
              <a:buClrTx/>
              <a:buSzTx/>
              <a:buFontTx/>
              <a:buNone/>
              <a:tabLst/>
              <a:defRPr/>
            </a:pPr>
            <a:endParaRPr kumimoji="0" lang="en-US" sz="3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Kép 7" descr="A képen szöveg, rajzfilm, mosoly, személy látható&#10;&#10;Előfordulhat, hogy az AI által létrehozott tartalom helytelen.">
            <a:extLst>
              <a:ext uri="{FF2B5EF4-FFF2-40B4-BE49-F238E27FC236}">
                <a16:creationId xmlns:a16="http://schemas.microsoft.com/office/drawing/2014/main" id="{27C9032B-938B-F08A-3ABB-DD67401517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86400" cy="8229600"/>
          </a:xfrm>
          <a:prstGeom prst="rect">
            <a:avLst/>
          </a:prstGeom>
          <a:ln>
            <a:noFill/>
          </a:ln>
          <a:effectLst>
            <a:outerShdw blurRad="292100" dist="139700" dir="2700000" algn="tl" rotWithShape="0">
              <a:srgbClr val="333333">
                <a:alpha val="65000"/>
              </a:srgbClr>
            </a:outerShdw>
          </a:effectLst>
        </p:spPr>
      </p:pic>
      <p:sp>
        <p:nvSpPr>
          <p:cNvPr id="9" name="Szövegdoboz 8">
            <a:extLst>
              <a:ext uri="{FF2B5EF4-FFF2-40B4-BE49-F238E27FC236}">
                <a16:creationId xmlns:a16="http://schemas.microsoft.com/office/drawing/2014/main" id="{25AEB573-CFE3-7B65-0F8A-CFB7E7126C37}"/>
              </a:ext>
            </a:extLst>
          </p:cNvPr>
          <p:cNvSpPr txBox="1"/>
          <p:nvPr/>
        </p:nvSpPr>
        <p:spPr>
          <a:xfrm>
            <a:off x="6144768" y="1813247"/>
            <a:ext cx="8174736" cy="6217087"/>
          </a:xfrm>
          <a:prstGeom prst="rect">
            <a:avLst/>
          </a:prstGeom>
          <a:noFill/>
        </p:spPr>
        <p:txBody>
          <a:bodyPr wrap="square" rtlCol="0">
            <a:spAutoFit/>
          </a:bodyPr>
          <a:lstStyle/>
          <a:p>
            <a:r>
              <a:rPr lang="hu-HU" sz="2400" dirty="0">
                <a:solidFill>
                  <a:srgbClr val="4967E9"/>
                </a:solidFill>
                <a:latin typeface="Corben" pitchFamily="34" charset="0"/>
                <a:ea typeface="Corben" pitchFamily="34" charset="-122"/>
                <a:cs typeface="Corben" pitchFamily="34" charset="-120"/>
              </a:rPr>
              <a:t>Mit jelent, hogy „hallucinál” vagy „</a:t>
            </a:r>
            <a:r>
              <a:rPr lang="hu-HU" sz="2400" dirty="0" err="1">
                <a:solidFill>
                  <a:srgbClr val="4967E9"/>
                </a:solidFill>
                <a:latin typeface="Corben" pitchFamily="34" charset="0"/>
                <a:ea typeface="Corben" pitchFamily="34" charset="-122"/>
                <a:cs typeface="Corben" pitchFamily="34" charset="-120"/>
              </a:rPr>
              <a:t>kamuzik</a:t>
            </a:r>
            <a:r>
              <a:rPr lang="hu-HU" sz="2400" dirty="0">
                <a:solidFill>
                  <a:srgbClr val="4967E9"/>
                </a:solidFill>
                <a:latin typeface="Corben" pitchFamily="34" charset="0"/>
                <a:ea typeface="Corben" pitchFamily="34" charset="-122"/>
                <a:cs typeface="Corben" pitchFamily="34" charset="-120"/>
              </a:rPr>
              <a:t>” az MI?</a:t>
            </a:r>
          </a:p>
          <a:p>
            <a:endParaRPr lang="hu-HU" sz="300" b="1" dirty="0">
              <a:solidFill>
                <a:srgbClr val="993300"/>
              </a:solidFill>
              <a:latin typeface="Calibri" panose="020F0502020204030204" pitchFamily="34" charset="0"/>
              <a:ea typeface="Calibri" panose="020F0502020204030204" pitchFamily="34" charset="0"/>
              <a:cs typeface="Calibri" panose="020F0502020204030204" pitchFamily="34" charset="0"/>
            </a:endParaRPr>
          </a:p>
          <a:p>
            <a:pPr>
              <a:lnSpc>
                <a:spcPts val="3150"/>
              </a:lnSpc>
            </a:pPr>
            <a:r>
              <a:rPr lang="hu-HU" sz="2000" dirty="0">
                <a:solidFill>
                  <a:srgbClr val="1B1B27"/>
                </a:solidFill>
                <a:latin typeface="Corben" pitchFamily="34" charset="0"/>
                <a:ea typeface="Corben" pitchFamily="34" charset="-122"/>
                <a:cs typeface="Corben" pitchFamily="34" charset="-120"/>
              </a:rPr>
              <a:t>Olyan információt ad, amely téves, kitalált, de úgy prezentálja, mint ha igaz lenne. Ennek okai az adathiány, pontatlan kérdés.</a:t>
            </a:r>
          </a:p>
          <a:p>
            <a:endParaRPr lang="hu-HU" sz="1000" dirty="0">
              <a:latin typeface="Calibri" panose="020F0502020204030204" pitchFamily="34" charset="0"/>
              <a:ea typeface="Calibri" panose="020F0502020204030204" pitchFamily="34" charset="0"/>
              <a:cs typeface="Calibri" panose="020F0502020204030204" pitchFamily="34" charset="0"/>
            </a:endParaRPr>
          </a:p>
          <a:p>
            <a:r>
              <a:rPr lang="hu-HU" sz="2400" dirty="0">
                <a:solidFill>
                  <a:srgbClr val="4967E9"/>
                </a:solidFill>
                <a:latin typeface="Corben" pitchFamily="34" charset="0"/>
                <a:ea typeface="Corben" pitchFamily="34" charset="-122"/>
                <a:cs typeface="Corben" pitchFamily="34" charset="-120"/>
              </a:rPr>
              <a:t>Mit nevezünk </a:t>
            </a:r>
            <a:r>
              <a:rPr lang="hu-HU" sz="2400" dirty="0" err="1">
                <a:solidFill>
                  <a:srgbClr val="4967E9"/>
                </a:solidFill>
                <a:latin typeface="Corben" pitchFamily="34" charset="0"/>
                <a:ea typeface="Corben" pitchFamily="34" charset="-122"/>
                <a:cs typeface="Corben" pitchFamily="34" charset="-120"/>
              </a:rPr>
              <a:t>Promptolásnak</a:t>
            </a:r>
            <a:r>
              <a:rPr lang="hu-HU" sz="2400" dirty="0">
                <a:solidFill>
                  <a:srgbClr val="4967E9"/>
                </a:solidFill>
                <a:latin typeface="Corben" pitchFamily="34" charset="0"/>
                <a:ea typeface="Corben" pitchFamily="34" charset="-122"/>
                <a:cs typeface="Corben" pitchFamily="34" charset="-120"/>
              </a:rPr>
              <a:t>?</a:t>
            </a:r>
          </a:p>
          <a:p>
            <a:endParaRPr lang="hu-HU" sz="300" b="1" dirty="0">
              <a:solidFill>
                <a:srgbClr val="993300"/>
              </a:solidFill>
              <a:latin typeface="Calibri" panose="020F0502020204030204" pitchFamily="34" charset="0"/>
              <a:ea typeface="Calibri" panose="020F0502020204030204" pitchFamily="34" charset="0"/>
              <a:cs typeface="Calibri" panose="020F0502020204030204" pitchFamily="34" charset="0"/>
            </a:endParaRPr>
          </a:p>
          <a:p>
            <a:pPr>
              <a:lnSpc>
                <a:spcPts val="3150"/>
              </a:lnSpc>
            </a:pPr>
            <a:r>
              <a:rPr lang="hu-HU" sz="2000" dirty="0">
                <a:solidFill>
                  <a:srgbClr val="1B1B27"/>
                </a:solidFill>
                <a:latin typeface="Corben" pitchFamily="34" charset="0"/>
                <a:ea typeface="Corben" pitchFamily="34" charset="-122"/>
                <a:cs typeface="Corben" pitchFamily="34" charset="-120"/>
              </a:rPr>
              <a:t>Az a folyamat, amikor az MI számára szöveges utasítást, vagy kérdést adunk meg, hatékonysága függ a megfogalmazás pontosságától.</a:t>
            </a:r>
          </a:p>
          <a:p>
            <a:pPr>
              <a:lnSpc>
                <a:spcPts val="3150"/>
              </a:lnSpc>
            </a:pPr>
            <a:r>
              <a:rPr lang="hu-HU" sz="2000" u="sng" dirty="0">
                <a:solidFill>
                  <a:srgbClr val="1B1B27"/>
                </a:solidFill>
                <a:latin typeface="Corben" pitchFamily="34" charset="0"/>
                <a:ea typeface="Corben" pitchFamily="34" charset="-122"/>
                <a:cs typeface="Corben" pitchFamily="34" charset="-120"/>
              </a:rPr>
              <a:t>Rossz prompt:</a:t>
            </a:r>
            <a:r>
              <a:rPr lang="hu-HU" sz="2000" dirty="0">
                <a:solidFill>
                  <a:srgbClr val="1B1B27"/>
                </a:solidFill>
                <a:latin typeface="Corben" pitchFamily="34" charset="0"/>
                <a:ea typeface="Corben" pitchFamily="34" charset="-122"/>
                <a:cs typeface="Corben" pitchFamily="34" charset="-120"/>
              </a:rPr>
              <a:t> </a:t>
            </a:r>
            <a:r>
              <a:rPr lang="hu-HU" sz="2000" i="1" dirty="0">
                <a:solidFill>
                  <a:srgbClr val="1B1B27"/>
                </a:solidFill>
                <a:latin typeface="Corben" pitchFamily="34" charset="0"/>
                <a:ea typeface="Corben" pitchFamily="34" charset="-122"/>
                <a:cs typeface="Corben" pitchFamily="34" charset="-120"/>
              </a:rPr>
              <a:t>„Mondj valamit a második világháborúról”</a:t>
            </a:r>
          </a:p>
          <a:p>
            <a:pPr>
              <a:lnSpc>
                <a:spcPts val="3150"/>
              </a:lnSpc>
            </a:pPr>
            <a:r>
              <a:rPr lang="hu-HU" sz="2000" u="sng" dirty="0">
                <a:solidFill>
                  <a:srgbClr val="1B1B27"/>
                </a:solidFill>
                <a:latin typeface="Corben" pitchFamily="34" charset="0"/>
                <a:ea typeface="Corben" pitchFamily="34" charset="-122"/>
                <a:cs typeface="Corben" pitchFamily="34" charset="-120"/>
              </a:rPr>
              <a:t>Jó prompt:</a:t>
            </a:r>
            <a:r>
              <a:rPr lang="hu-HU" sz="2000" dirty="0">
                <a:solidFill>
                  <a:srgbClr val="1B1B27"/>
                </a:solidFill>
                <a:latin typeface="Corben" pitchFamily="34" charset="0"/>
                <a:ea typeface="Corben" pitchFamily="34" charset="-122"/>
                <a:cs typeface="Corben" pitchFamily="34" charset="-120"/>
              </a:rPr>
              <a:t> </a:t>
            </a:r>
            <a:r>
              <a:rPr lang="hu-HU" sz="2000" i="1" dirty="0">
                <a:solidFill>
                  <a:srgbClr val="1B1B27"/>
                </a:solidFill>
                <a:latin typeface="Corben" pitchFamily="34" charset="0"/>
                <a:ea typeface="Corben" pitchFamily="34" charset="-122"/>
                <a:cs typeface="Corben" pitchFamily="34" charset="-120"/>
              </a:rPr>
              <a:t>„Magyarázd el röviden, maximum 100 szóban, a második világháború fő okait, középiskolások számára érthető nyelven.”</a:t>
            </a:r>
          </a:p>
          <a:p>
            <a:endParaRPr lang="hu-HU" sz="1000" i="1" dirty="0">
              <a:latin typeface="Calibri" panose="020F0502020204030204" pitchFamily="34" charset="0"/>
              <a:ea typeface="Calibri" panose="020F0502020204030204" pitchFamily="34" charset="0"/>
              <a:cs typeface="Calibri" panose="020F0502020204030204" pitchFamily="34" charset="0"/>
            </a:endParaRPr>
          </a:p>
          <a:p>
            <a:r>
              <a:rPr lang="hu-HU" sz="2400" dirty="0">
                <a:solidFill>
                  <a:srgbClr val="4967E9"/>
                </a:solidFill>
                <a:latin typeface="Corben" pitchFamily="34" charset="0"/>
                <a:ea typeface="Corben" pitchFamily="34" charset="-122"/>
                <a:cs typeface="Corben" pitchFamily="34" charset="-120"/>
              </a:rPr>
              <a:t>Az MI helyes és etikus használata</a:t>
            </a:r>
          </a:p>
          <a:p>
            <a:endParaRPr lang="hu-HU" sz="300" b="1" dirty="0">
              <a:solidFill>
                <a:srgbClr val="993300"/>
              </a:solidFill>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hu-HU" sz="1900" b="1" dirty="0">
                <a:latin typeface="Calibri" panose="020F0502020204030204" pitchFamily="34" charset="0"/>
                <a:ea typeface="Calibri" panose="020F0502020204030204" pitchFamily="34" charset="0"/>
                <a:cs typeface="Calibri" panose="020F0502020204030204" pitchFamily="34" charset="0"/>
              </a:rPr>
              <a:t>Ne helyetted dolgozzon, hanem veled!</a:t>
            </a:r>
          </a:p>
          <a:p>
            <a:pPr marL="342900" indent="-342900">
              <a:buFont typeface="Arial" panose="020B0604020202020204" pitchFamily="34" charset="0"/>
              <a:buChar char="•"/>
            </a:pPr>
            <a:r>
              <a:rPr lang="hu-HU" sz="1900" b="1" dirty="0">
                <a:latin typeface="Calibri" panose="020F0502020204030204" pitchFamily="34" charset="0"/>
                <a:ea typeface="Calibri" panose="020F0502020204030204" pitchFamily="34" charset="0"/>
                <a:cs typeface="Calibri" panose="020F0502020204030204" pitchFamily="34" charset="0"/>
              </a:rPr>
              <a:t>Ne használd csalásra! (plágium)</a:t>
            </a:r>
          </a:p>
          <a:p>
            <a:pPr marL="342900" indent="-342900">
              <a:buFont typeface="Arial" panose="020B0604020202020204" pitchFamily="34" charset="0"/>
              <a:buChar char="•"/>
            </a:pPr>
            <a:r>
              <a:rPr lang="hu-HU" sz="1900" b="1" dirty="0">
                <a:latin typeface="Calibri" panose="020F0502020204030204" pitchFamily="34" charset="0"/>
                <a:ea typeface="Calibri" panose="020F0502020204030204" pitchFamily="34" charset="0"/>
                <a:cs typeface="Calibri" panose="020F0502020204030204" pitchFamily="34" charset="0"/>
              </a:rPr>
              <a:t>Mindig ellenőrizd az általa adott információt!</a:t>
            </a:r>
          </a:p>
        </p:txBody>
      </p:sp>
    </p:spTree>
    <p:extLst>
      <p:ext uri="{BB962C8B-B14F-4D97-AF65-F5344CB8AC3E}">
        <p14:creationId xmlns:p14="http://schemas.microsoft.com/office/powerpoint/2010/main" val="28228457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A4BDED05-3BF1-4795-F6CB-26507A99092A}"/>
              </a:ext>
            </a:extLst>
          </p:cNvPr>
          <p:cNvSpPr/>
          <p:nvPr/>
        </p:nvSpPr>
        <p:spPr>
          <a:xfrm>
            <a:off x="748784" y="668893"/>
            <a:ext cx="8998268" cy="534829"/>
          </a:xfrm>
          <a:prstGeom prst="rect">
            <a:avLst/>
          </a:prstGeom>
          <a:noFill/>
          <a:ln/>
        </p:spPr>
        <p:txBody>
          <a:bodyPr wrap="none" lIns="0" tIns="0" rIns="0" bIns="0" rtlCol="0" anchor="t"/>
          <a:lstStyle/>
          <a:p>
            <a:pPr marL="0" indent="0" algn="l">
              <a:lnSpc>
                <a:spcPts val="4200"/>
              </a:lnSpc>
              <a:buNone/>
            </a:pPr>
            <a:r>
              <a:rPr lang="en-US" sz="4000" dirty="0">
                <a:latin typeface="Corben" panose="020B0604020202020204" charset="0"/>
                <a:ea typeface="Libre Baskerville" pitchFamily="34" charset="-122"/>
                <a:cs typeface="Libre Baskerville" pitchFamily="34" charset="-120"/>
              </a:rPr>
              <a:t>A mesterséges </a:t>
            </a:r>
            <a:r>
              <a:rPr lang="en-US" sz="4000" dirty="0" err="1">
                <a:latin typeface="Corben" panose="020B0604020202020204" charset="0"/>
                <a:ea typeface="Libre Baskerville" pitchFamily="34" charset="-122"/>
                <a:cs typeface="Libre Baskerville" pitchFamily="34" charset="-120"/>
              </a:rPr>
              <a:t>intelligencia</a:t>
            </a:r>
            <a:r>
              <a:rPr lang="en-US" sz="4000" dirty="0">
                <a:latin typeface="Corben" panose="020B0604020202020204" charset="0"/>
                <a:ea typeface="Libre Baskerville" pitchFamily="34" charset="-122"/>
                <a:cs typeface="Libre Baskerville" pitchFamily="34" charset="-120"/>
              </a:rPr>
              <a:t> </a:t>
            </a:r>
            <a:r>
              <a:rPr lang="en-US" sz="4000" dirty="0" err="1">
                <a:solidFill>
                  <a:srgbClr val="4967E9"/>
                </a:solidFill>
                <a:latin typeface="Corben" panose="020B0604020202020204" charset="0"/>
              </a:rPr>
              <a:t>három</a:t>
            </a:r>
            <a:r>
              <a:rPr lang="en-US" sz="4000" dirty="0">
                <a:solidFill>
                  <a:srgbClr val="4967E9"/>
                </a:solidFill>
                <a:latin typeface="Corben" panose="020B0604020202020204" charset="0"/>
              </a:rPr>
              <a:t> </a:t>
            </a:r>
            <a:r>
              <a:rPr lang="en-US" sz="4000" dirty="0" err="1">
                <a:solidFill>
                  <a:srgbClr val="4967E9"/>
                </a:solidFill>
                <a:latin typeface="Corben" panose="020B0604020202020204" charset="0"/>
              </a:rPr>
              <a:t>szintje</a:t>
            </a:r>
            <a:endParaRPr lang="en-US" sz="4000" dirty="0">
              <a:solidFill>
                <a:srgbClr val="4967E9"/>
              </a:solidFill>
              <a:latin typeface="Corben" panose="020B0604020202020204" charset="0"/>
            </a:endParaRPr>
          </a:p>
        </p:txBody>
      </p:sp>
      <p:sp>
        <p:nvSpPr>
          <p:cNvPr id="3" name="Shape 1">
            <a:extLst>
              <a:ext uri="{FF2B5EF4-FFF2-40B4-BE49-F238E27FC236}">
                <a16:creationId xmlns:a16="http://schemas.microsoft.com/office/drawing/2014/main" id="{4AB2193A-5413-3774-3AAF-816FD215D3BE}"/>
              </a:ext>
            </a:extLst>
          </p:cNvPr>
          <p:cNvSpPr/>
          <p:nvPr/>
        </p:nvSpPr>
        <p:spPr>
          <a:xfrm>
            <a:off x="1069658" y="2462927"/>
            <a:ext cx="3922157" cy="213836"/>
          </a:xfrm>
          <a:prstGeom prst="roundRect">
            <a:avLst>
              <a:gd name="adj" fmla="val 15008"/>
            </a:avLst>
          </a:prstGeom>
          <a:solidFill>
            <a:srgbClr val="EAE8F3"/>
          </a:solidFill>
          <a:ln/>
        </p:spPr>
        <p:txBody>
          <a:bodyPr/>
          <a:lstStyle/>
          <a:p>
            <a:endParaRPr lang="hu-HU"/>
          </a:p>
        </p:txBody>
      </p:sp>
      <p:sp>
        <p:nvSpPr>
          <p:cNvPr id="4" name="Shape 2">
            <a:extLst>
              <a:ext uri="{FF2B5EF4-FFF2-40B4-BE49-F238E27FC236}">
                <a16:creationId xmlns:a16="http://schemas.microsoft.com/office/drawing/2014/main" id="{A47F0C90-6460-18B3-00BE-B5E8FC39057B}"/>
              </a:ext>
            </a:extLst>
          </p:cNvPr>
          <p:cNvSpPr/>
          <p:nvPr/>
        </p:nvSpPr>
        <p:spPr>
          <a:xfrm>
            <a:off x="748784" y="2248972"/>
            <a:ext cx="641747" cy="641747"/>
          </a:xfrm>
          <a:prstGeom prst="roundRect">
            <a:avLst>
              <a:gd name="adj" fmla="val 71243"/>
            </a:avLst>
          </a:prstGeom>
          <a:solidFill>
            <a:srgbClr val="EAE8F3"/>
          </a:solidFill>
          <a:ln/>
        </p:spPr>
        <p:txBody>
          <a:bodyPr/>
          <a:lstStyle/>
          <a:p>
            <a:endParaRPr lang="hu-HU"/>
          </a:p>
        </p:txBody>
      </p:sp>
      <p:pic>
        <p:nvPicPr>
          <p:cNvPr id="5" name="Image 0" descr="preencoded.png">
            <a:extLst>
              <a:ext uri="{FF2B5EF4-FFF2-40B4-BE49-F238E27FC236}">
                <a16:creationId xmlns:a16="http://schemas.microsoft.com/office/drawing/2014/main" id="{D1699996-5758-4F6C-7F02-CF0A355F090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9161" y="2409468"/>
            <a:ext cx="320873" cy="320873"/>
          </a:xfrm>
          <a:prstGeom prst="rect">
            <a:avLst/>
          </a:prstGeom>
        </p:spPr>
      </p:pic>
      <p:sp>
        <p:nvSpPr>
          <p:cNvPr id="6" name="Text 3">
            <a:extLst>
              <a:ext uri="{FF2B5EF4-FFF2-40B4-BE49-F238E27FC236}">
                <a16:creationId xmlns:a16="http://schemas.microsoft.com/office/drawing/2014/main" id="{0A3F49FC-1246-5B4D-11ED-8142C53235E7}"/>
              </a:ext>
            </a:extLst>
          </p:cNvPr>
          <p:cNvSpPr/>
          <p:nvPr/>
        </p:nvSpPr>
        <p:spPr>
          <a:xfrm>
            <a:off x="962620" y="3092410"/>
            <a:ext cx="3418165" cy="334208"/>
          </a:xfrm>
          <a:prstGeom prst="rect">
            <a:avLst/>
          </a:prstGeom>
          <a:noFill/>
          <a:ln/>
        </p:spPr>
        <p:txBody>
          <a:bodyPr wrap="none" lIns="0" tIns="0" rIns="0" bIns="0" rtlCol="0" anchor="t"/>
          <a:lstStyle/>
          <a:p>
            <a:pPr marL="0" indent="0" algn="l">
              <a:lnSpc>
                <a:spcPts val="2600"/>
              </a:lnSpc>
              <a:buNone/>
            </a:pPr>
            <a:r>
              <a:rPr lang="en-US" sz="2400" dirty="0" err="1">
                <a:solidFill>
                  <a:srgbClr val="4967E9"/>
                </a:solidFill>
                <a:latin typeface="Corben" pitchFamily="34" charset="0"/>
              </a:rPr>
              <a:t>Mesterséges</a:t>
            </a:r>
            <a:r>
              <a:rPr lang="en-US" sz="2400" dirty="0">
                <a:solidFill>
                  <a:srgbClr val="4967E9"/>
                </a:solidFill>
                <a:latin typeface="Corben" pitchFamily="34" charset="0"/>
              </a:rPr>
              <a:t> </a:t>
            </a:r>
            <a:r>
              <a:rPr lang="en-US" sz="2400" dirty="0" err="1">
                <a:solidFill>
                  <a:srgbClr val="4967E9"/>
                </a:solidFill>
                <a:latin typeface="Corben" pitchFamily="34" charset="0"/>
              </a:rPr>
              <a:t>Intelligencia</a:t>
            </a:r>
            <a:endParaRPr lang="en-US" sz="2400" dirty="0">
              <a:solidFill>
                <a:srgbClr val="4967E9"/>
              </a:solidFill>
              <a:latin typeface="Corben" pitchFamily="34" charset="0"/>
            </a:endParaRPr>
          </a:p>
        </p:txBody>
      </p:sp>
      <p:sp>
        <p:nvSpPr>
          <p:cNvPr id="7" name="Text 4">
            <a:extLst>
              <a:ext uri="{FF2B5EF4-FFF2-40B4-BE49-F238E27FC236}">
                <a16:creationId xmlns:a16="http://schemas.microsoft.com/office/drawing/2014/main" id="{E330CD30-0768-8613-7C43-45CF7C108440}"/>
              </a:ext>
            </a:extLst>
          </p:cNvPr>
          <p:cNvSpPr/>
          <p:nvPr/>
        </p:nvSpPr>
        <p:spPr>
          <a:xfrm>
            <a:off x="962620" y="3547586"/>
            <a:ext cx="3815477" cy="3799165"/>
          </a:xfrm>
          <a:prstGeom prst="rect">
            <a:avLst/>
          </a:prstGeom>
          <a:noFill/>
          <a:ln/>
        </p:spPr>
        <p:txBody>
          <a:bodyPr wrap="square" lIns="0" tIns="0" rIns="0" bIns="0" rtlCol="0" anchor="t"/>
          <a:lstStyle/>
          <a:p>
            <a:pPr marL="285750" indent="-285750">
              <a:lnSpc>
                <a:spcPts val="2850"/>
              </a:lnSpc>
              <a:buSzPct val="100000"/>
              <a:buFont typeface="Arial" panose="020B0604020202020204" pitchFamily="34" charset="0"/>
              <a:buChar char="•"/>
            </a:pPr>
            <a:r>
              <a:rPr lang="en-US" sz="1750" dirty="0">
                <a:solidFill>
                  <a:srgbClr val="404155"/>
                </a:solidFill>
                <a:latin typeface="Nobile" pitchFamily="34" charset="0"/>
              </a:rPr>
              <a:t>el tudja hitetni velünk, hogy ő ember,</a:t>
            </a:r>
          </a:p>
          <a:p>
            <a:pPr marL="285750" indent="-285750">
              <a:lnSpc>
                <a:spcPts val="2850"/>
              </a:lnSpc>
              <a:buSzPct val="100000"/>
              <a:buFont typeface="Arial" panose="020B0604020202020204" pitchFamily="34" charset="0"/>
              <a:buChar char="•"/>
            </a:pPr>
            <a:r>
              <a:rPr lang="en-US" sz="1750" dirty="0">
                <a:solidFill>
                  <a:srgbClr val="404155"/>
                </a:solidFill>
                <a:latin typeface="Nobile" pitchFamily="34" charset="0"/>
              </a:rPr>
              <a:t>gyorsabb, mint az ember sokkal több információt képes elérni, mint az ember, DE sok esetben pontatlanabb és hajlamos kitalálni </a:t>
            </a:r>
            <a:r>
              <a:rPr lang="en-US" sz="1750" dirty="0" err="1">
                <a:solidFill>
                  <a:srgbClr val="404155"/>
                </a:solidFill>
                <a:latin typeface="Nobile" pitchFamily="34" charset="0"/>
              </a:rPr>
              <a:t>dolgokat</a:t>
            </a:r>
            <a:r>
              <a:rPr lang="en-US" sz="1750" dirty="0">
                <a:solidFill>
                  <a:srgbClr val="404155"/>
                </a:solidFill>
                <a:latin typeface="Nobile" pitchFamily="34" charset="0"/>
              </a:rPr>
              <a:t>,</a:t>
            </a:r>
          </a:p>
          <a:p>
            <a:pPr marL="285750" indent="-285750">
              <a:lnSpc>
                <a:spcPts val="2850"/>
              </a:lnSpc>
              <a:buSzPct val="100000"/>
              <a:buFont typeface="Arial" panose="020B0604020202020204" pitchFamily="34" charset="0"/>
              <a:buChar char="•"/>
            </a:pPr>
            <a:r>
              <a:rPr lang="en-US" sz="1750" dirty="0">
                <a:solidFill>
                  <a:srgbClr val="404155"/>
                </a:solidFill>
                <a:latin typeface="Nobile" pitchFamily="34" charset="0"/>
              </a:rPr>
              <a:t>sokszor alapvető logikai összefüggésekre nem jön </a:t>
            </a:r>
            <a:r>
              <a:rPr lang="en-US" sz="1750" dirty="0" err="1">
                <a:solidFill>
                  <a:srgbClr val="404155"/>
                </a:solidFill>
                <a:latin typeface="Nobile" pitchFamily="34" charset="0"/>
              </a:rPr>
              <a:t>rá</a:t>
            </a:r>
            <a:r>
              <a:rPr lang="en-US" sz="1750" dirty="0">
                <a:solidFill>
                  <a:srgbClr val="404155"/>
                </a:solidFill>
                <a:latin typeface="Nobile" pitchFamily="34" charset="0"/>
              </a:rPr>
              <a:t> </a:t>
            </a:r>
            <a:r>
              <a:rPr lang="en-US" sz="1750" i="1" dirty="0">
                <a:solidFill>
                  <a:srgbClr val="404155"/>
                </a:solidFill>
                <a:latin typeface="Nobile" pitchFamily="34" charset="0"/>
              </a:rPr>
              <a:t>(Jelenleg ebben a fázisban </a:t>
            </a:r>
            <a:r>
              <a:rPr lang="en-US" sz="1750" i="1" dirty="0" err="1">
                <a:solidFill>
                  <a:srgbClr val="404155"/>
                </a:solidFill>
                <a:latin typeface="Nobile" pitchFamily="34" charset="0"/>
              </a:rPr>
              <a:t>vagyunk</a:t>
            </a:r>
            <a:r>
              <a:rPr lang="en-US" sz="1750" i="1" dirty="0">
                <a:solidFill>
                  <a:srgbClr val="404155"/>
                </a:solidFill>
                <a:latin typeface="Nobile" pitchFamily="34" charset="0"/>
              </a:rPr>
              <a:t>)</a:t>
            </a:r>
          </a:p>
        </p:txBody>
      </p:sp>
      <p:sp>
        <p:nvSpPr>
          <p:cNvPr id="8" name="Shape 5">
            <a:extLst>
              <a:ext uri="{FF2B5EF4-FFF2-40B4-BE49-F238E27FC236}">
                <a16:creationId xmlns:a16="http://schemas.microsoft.com/office/drawing/2014/main" id="{4E76DF43-2E4A-3523-81F0-7E18A2643F03}"/>
              </a:ext>
            </a:extLst>
          </p:cNvPr>
          <p:cNvSpPr/>
          <p:nvPr/>
        </p:nvSpPr>
        <p:spPr>
          <a:xfrm>
            <a:off x="5514499" y="2142053"/>
            <a:ext cx="3922157" cy="213836"/>
          </a:xfrm>
          <a:prstGeom prst="roundRect">
            <a:avLst>
              <a:gd name="adj" fmla="val 15008"/>
            </a:avLst>
          </a:prstGeom>
          <a:solidFill>
            <a:srgbClr val="EAE8F3"/>
          </a:solidFill>
          <a:ln/>
        </p:spPr>
        <p:txBody>
          <a:bodyPr/>
          <a:lstStyle/>
          <a:p>
            <a:endParaRPr lang="hu-HU"/>
          </a:p>
        </p:txBody>
      </p:sp>
      <p:sp>
        <p:nvSpPr>
          <p:cNvPr id="9" name="Shape 6">
            <a:extLst>
              <a:ext uri="{FF2B5EF4-FFF2-40B4-BE49-F238E27FC236}">
                <a16:creationId xmlns:a16="http://schemas.microsoft.com/office/drawing/2014/main" id="{F8F66D5C-DB03-4135-20A3-A12528D91FD6}"/>
              </a:ext>
            </a:extLst>
          </p:cNvPr>
          <p:cNvSpPr/>
          <p:nvPr/>
        </p:nvSpPr>
        <p:spPr>
          <a:xfrm>
            <a:off x="5193625" y="1928098"/>
            <a:ext cx="641747" cy="641747"/>
          </a:xfrm>
          <a:prstGeom prst="roundRect">
            <a:avLst>
              <a:gd name="adj" fmla="val 71243"/>
            </a:avLst>
          </a:prstGeom>
          <a:solidFill>
            <a:srgbClr val="EAE8F3"/>
          </a:solidFill>
          <a:ln/>
        </p:spPr>
        <p:txBody>
          <a:bodyPr/>
          <a:lstStyle/>
          <a:p>
            <a:endParaRPr lang="hu-HU"/>
          </a:p>
        </p:txBody>
      </p:sp>
      <p:pic>
        <p:nvPicPr>
          <p:cNvPr id="10" name="Image 1" descr="preencoded.png">
            <a:extLst>
              <a:ext uri="{FF2B5EF4-FFF2-40B4-BE49-F238E27FC236}">
                <a16:creationId xmlns:a16="http://schemas.microsoft.com/office/drawing/2014/main" id="{276B9A98-1D87-C448-F0F1-8EAFABD107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54003" y="2088594"/>
            <a:ext cx="320873" cy="320873"/>
          </a:xfrm>
          <a:prstGeom prst="rect">
            <a:avLst/>
          </a:prstGeom>
        </p:spPr>
      </p:pic>
      <p:sp>
        <p:nvSpPr>
          <p:cNvPr id="11" name="Text 7">
            <a:extLst>
              <a:ext uri="{FF2B5EF4-FFF2-40B4-BE49-F238E27FC236}">
                <a16:creationId xmlns:a16="http://schemas.microsoft.com/office/drawing/2014/main" id="{D9A811D9-54D3-81C4-18A1-AEB92E2896EC}"/>
              </a:ext>
            </a:extLst>
          </p:cNvPr>
          <p:cNvSpPr/>
          <p:nvPr/>
        </p:nvSpPr>
        <p:spPr>
          <a:xfrm>
            <a:off x="5407462" y="2771537"/>
            <a:ext cx="3815477" cy="668417"/>
          </a:xfrm>
          <a:prstGeom prst="rect">
            <a:avLst/>
          </a:prstGeom>
          <a:noFill/>
          <a:ln/>
        </p:spPr>
        <p:txBody>
          <a:bodyPr wrap="square" lIns="0" tIns="0" rIns="0" bIns="0" rtlCol="0" anchor="t"/>
          <a:lstStyle/>
          <a:p>
            <a:pPr>
              <a:lnSpc>
                <a:spcPts val="2600"/>
              </a:lnSpc>
            </a:pPr>
            <a:r>
              <a:rPr lang="en-US" sz="2400" dirty="0">
                <a:solidFill>
                  <a:srgbClr val="4967E9"/>
                </a:solidFill>
                <a:latin typeface="Corben" pitchFamily="34" charset="0"/>
              </a:rPr>
              <a:t>Az általános </a:t>
            </a:r>
            <a:r>
              <a:rPr lang="en-US" sz="2400" dirty="0" err="1">
                <a:solidFill>
                  <a:srgbClr val="4967E9"/>
                </a:solidFill>
                <a:latin typeface="Corben" pitchFamily="34" charset="0"/>
              </a:rPr>
              <a:t>mesterséges</a:t>
            </a:r>
            <a:r>
              <a:rPr lang="en-US" sz="2400" dirty="0">
                <a:solidFill>
                  <a:srgbClr val="4967E9"/>
                </a:solidFill>
                <a:latin typeface="Corben" pitchFamily="34" charset="0"/>
              </a:rPr>
              <a:t> </a:t>
            </a:r>
            <a:r>
              <a:rPr lang="en-US" sz="2400" dirty="0" err="1">
                <a:solidFill>
                  <a:srgbClr val="4967E9"/>
                </a:solidFill>
                <a:latin typeface="Corben" pitchFamily="34" charset="0"/>
              </a:rPr>
              <a:t>intelligencia</a:t>
            </a:r>
            <a:endParaRPr lang="en-US" sz="2400" dirty="0">
              <a:solidFill>
                <a:srgbClr val="4967E9"/>
              </a:solidFill>
              <a:latin typeface="Corben" pitchFamily="34" charset="0"/>
            </a:endParaRPr>
          </a:p>
        </p:txBody>
      </p:sp>
      <p:sp>
        <p:nvSpPr>
          <p:cNvPr id="12" name="Text 8">
            <a:extLst>
              <a:ext uri="{FF2B5EF4-FFF2-40B4-BE49-F238E27FC236}">
                <a16:creationId xmlns:a16="http://schemas.microsoft.com/office/drawing/2014/main" id="{C3AC7C39-64B9-D804-D98D-611A5939CE19}"/>
              </a:ext>
            </a:extLst>
          </p:cNvPr>
          <p:cNvSpPr/>
          <p:nvPr/>
        </p:nvSpPr>
        <p:spPr>
          <a:xfrm>
            <a:off x="5407462" y="3560921"/>
            <a:ext cx="3815477" cy="1995249"/>
          </a:xfrm>
          <a:prstGeom prst="rect">
            <a:avLst/>
          </a:prstGeom>
          <a:noFill/>
          <a:ln/>
        </p:spPr>
        <p:txBody>
          <a:bodyPr wrap="square" lIns="0" tIns="0" rIns="0" bIns="0" rtlCol="0" anchor="t"/>
          <a:lstStyle/>
          <a:p>
            <a:pPr>
              <a:lnSpc>
                <a:spcPts val="2850"/>
              </a:lnSpc>
            </a:pPr>
            <a:r>
              <a:rPr lang="en-US" sz="1750" dirty="0">
                <a:solidFill>
                  <a:srgbClr val="404155"/>
                </a:solidFill>
                <a:latin typeface="Nobile" pitchFamily="34" charset="0"/>
              </a:rPr>
              <a:t>Az emberi tudat teljes leképezése gépek által (az ember teljes gondolkodási képességeit elsajátította, utánozza az ember intelligenciát, </a:t>
            </a:r>
            <a:r>
              <a:rPr lang="en-US" sz="1750" i="1" dirty="0">
                <a:solidFill>
                  <a:srgbClr val="404155"/>
                </a:solidFill>
                <a:latin typeface="Nobile" pitchFamily="34" charset="0"/>
              </a:rPr>
              <a:t>DE nem haladja meg </a:t>
            </a:r>
            <a:r>
              <a:rPr lang="en-US" sz="1750" i="1" dirty="0" err="1">
                <a:solidFill>
                  <a:srgbClr val="404155"/>
                </a:solidFill>
                <a:latin typeface="Nobile" pitchFamily="34" charset="0"/>
              </a:rPr>
              <a:t>azt</a:t>
            </a:r>
            <a:r>
              <a:rPr lang="en-US" sz="1750" i="1" dirty="0">
                <a:solidFill>
                  <a:srgbClr val="404155"/>
                </a:solidFill>
                <a:latin typeface="Nobile" pitchFamily="34" charset="0"/>
              </a:rPr>
              <a:t>.)</a:t>
            </a:r>
          </a:p>
        </p:txBody>
      </p:sp>
      <p:sp>
        <p:nvSpPr>
          <p:cNvPr id="13" name="Shape 9">
            <a:extLst>
              <a:ext uri="{FF2B5EF4-FFF2-40B4-BE49-F238E27FC236}">
                <a16:creationId xmlns:a16="http://schemas.microsoft.com/office/drawing/2014/main" id="{A86C21A7-63D9-39A4-2717-87042F723871}"/>
              </a:ext>
            </a:extLst>
          </p:cNvPr>
          <p:cNvSpPr/>
          <p:nvPr/>
        </p:nvSpPr>
        <p:spPr>
          <a:xfrm>
            <a:off x="9959340" y="1821180"/>
            <a:ext cx="3922157" cy="213836"/>
          </a:xfrm>
          <a:prstGeom prst="roundRect">
            <a:avLst>
              <a:gd name="adj" fmla="val 15008"/>
            </a:avLst>
          </a:prstGeom>
          <a:solidFill>
            <a:srgbClr val="EAE8F3"/>
          </a:solidFill>
          <a:ln/>
        </p:spPr>
        <p:txBody>
          <a:bodyPr/>
          <a:lstStyle/>
          <a:p>
            <a:endParaRPr lang="hu-HU"/>
          </a:p>
        </p:txBody>
      </p:sp>
      <p:sp>
        <p:nvSpPr>
          <p:cNvPr id="14" name="Shape 10">
            <a:extLst>
              <a:ext uri="{FF2B5EF4-FFF2-40B4-BE49-F238E27FC236}">
                <a16:creationId xmlns:a16="http://schemas.microsoft.com/office/drawing/2014/main" id="{AA143205-084F-5ADA-0C34-9BABF2338699}"/>
              </a:ext>
            </a:extLst>
          </p:cNvPr>
          <p:cNvSpPr/>
          <p:nvPr/>
        </p:nvSpPr>
        <p:spPr>
          <a:xfrm>
            <a:off x="9638467" y="1607225"/>
            <a:ext cx="641747" cy="641747"/>
          </a:xfrm>
          <a:prstGeom prst="roundRect">
            <a:avLst>
              <a:gd name="adj" fmla="val 71243"/>
            </a:avLst>
          </a:prstGeom>
          <a:solidFill>
            <a:srgbClr val="EAE8F3"/>
          </a:solidFill>
          <a:ln/>
        </p:spPr>
        <p:txBody>
          <a:bodyPr/>
          <a:lstStyle/>
          <a:p>
            <a:endParaRPr lang="hu-HU"/>
          </a:p>
        </p:txBody>
      </p:sp>
      <p:pic>
        <p:nvPicPr>
          <p:cNvPr id="15" name="Image 2" descr="preencoded.png">
            <a:extLst>
              <a:ext uri="{FF2B5EF4-FFF2-40B4-BE49-F238E27FC236}">
                <a16:creationId xmlns:a16="http://schemas.microsoft.com/office/drawing/2014/main" id="{70B893EF-5A6B-2A1D-4419-8E16A8149B0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98844" y="1767721"/>
            <a:ext cx="320873" cy="320873"/>
          </a:xfrm>
          <a:prstGeom prst="rect">
            <a:avLst/>
          </a:prstGeom>
        </p:spPr>
      </p:pic>
      <p:sp>
        <p:nvSpPr>
          <p:cNvPr id="16" name="Text 11">
            <a:extLst>
              <a:ext uri="{FF2B5EF4-FFF2-40B4-BE49-F238E27FC236}">
                <a16:creationId xmlns:a16="http://schemas.microsoft.com/office/drawing/2014/main" id="{E84C97D9-BEFC-A0E4-9952-113EC113860C}"/>
              </a:ext>
            </a:extLst>
          </p:cNvPr>
          <p:cNvSpPr/>
          <p:nvPr/>
        </p:nvSpPr>
        <p:spPr>
          <a:xfrm>
            <a:off x="9852303" y="2450663"/>
            <a:ext cx="2674382" cy="334208"/>
          </a:xfrm>
          <a:prstGeom prst="rect">
            <a:avLst/>
          </a:prstGeom>
          <a:noFill/>
          <a:ln/>
        </p:spPr>
        <p:txBody>
          <a:bodyPr wrap="none" lIns="0" tIns="0" rIns="0" bIns="0" rtlCol="0" anchor="t"/>
          <a:lstStyle/>
          <a:p>
            <a:pPr>
              <a:lnSpc>
                <a:spcPts val="2600"/>
              </a:lnSpc>
            </a:pPr>
            <a:r>
              <a:rPr lang="en-US" sz="2400" dirty="0" err="1">
                <a:solidFill>
                  <a:srgbClr val="4967E9"/>
                </a:solidFill>
                <a:latin typeface="Corben" pitchFamily="34" charset="0"/>
              </a:rPr>
              <a:t>Szuperintelligencia</a:t>
            </a:r>
            <a:endParaRPr lang="en-US" sz="2400" dirty="0">
              <a:solidFill>
                <a:srgbClr val="4967E9"/>
              </a:solidFill>
              <a:latin typeface="Corben" pitchFamily="34" charset="0"/>
            </a:endParaRPr>
          </a:p>
        </p:txBody>
      </p:sp>
      <p:sp>
        <p:nvSpPr>
          <p:cNvPr id="17" name="Text 12">
            <a:extLst>
              <a:ext uri="{FF2B5EF4-FFF2-40B4-BE49-F238E27FC236}">
                <a16:creationId xmlns:a16="http://schemas.microsoft.com/office/drawing/2014/main" id="{D298F2C5-66C8-BCDF-CBE1-D15D6629E354}"/>
              </a:ext>
            </a:extLst>
          </p:cNvPr>
          <p:cNvSpPr/>
          <p:nvPr/>
        </p:nvSpPr>
        <p:spPr>
          <a:xfrm>
            <a:off x="9852303" y="2905839"/>
            <a:ext cx="3815477" cy="2660332"/>
          </a:xfrm>
          <a:prstGeom prst="rect">
            <a:avLst/>
          </a:prstGeom>
          <a:noFill/>
          <a:ln/>
        </p:spPr>
        <p:txBody>
          <a:bodyPr wrap="square" lIns="0" tIns="0" rIns="0" bIns="0" rtlCol="0" anchor="t"/>
          <a:lstStyle/>
          <a:p>
            <a:pPr>
              <a:lnSpc>
                <a:spcPts val="2850"/>
              </a:lnSpc>
            </a:pPr>
            <a:r>
              <a:rPr lang="en-US" sz="1750" dirty="0">
                <a:solidFill>
                  <a:srgbClr val="404155"/>
                </a:solidFill>
                <a:latin typeface="Nobile" pitchFamily="34" charset="0"/>
              </a:rPr>
              <a:t>az embert meghaladó szuperintelligencia, amely képes az egész bolygónk intellektuális képességeit meghaladni. (logikában, kreativitásban, érzelmi intelligenciában, stratégiai gondolkodásban) </a:t>
            </a:r>
            <a:r>
              <a:rPr lang="en-US" sz="1750" b="1" dirty="0">
                <a:solidFill>
                  <a:srgbClr val="404155"/>
                </a:solidFill>
                <a:latin typeface="Nobile" pitchFamily="34" charset="0"/>
              </a:rPr>
              <a:t>Jóval az ember fölött van!</a:t>
            </a:r>
          </a:p>
        </p:txBody>
      </p:sp>
    </p:spTree>
    <p:extLst>
      <p:ext uri="{BB962C8B-B14F-4D97-AF65-F5344CB8AC3E}">
        <p14:creationId xmlns:p14="http://schemas.microsoft.com/office/powerpoint/2010/main" val="40013697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7315200" cy="8229600"/>
          </a:xfrm>
          <a:prstGeom prst="rect">
            <a:avLst/>
          </a:prstGeom>
        </p:spPr>
      </p:pic>
      <p:sp>
        <p:nvSpPr>
          <p:cNvPr id="3" name="Shape 0"/>
          <p:cNvSpPr/>
          <p:nvPr/>
        </p:nvSpPr>
        <p:spPr>
          <a:xfrm>
            <a:off x="8043624" y="847606"/>
            <a:ext cx="1503045" cy="380047"/>
          </a:xfrm>
          <a:prstGeom prst="roundRect">
            <a:avLst>
              <a:gd name="adj" fmla="val 6572"/>
            </a:avLst>
          </a:prstGeom>
          <a:solidFill>
            <a:srgbClr val="D7D6F5"/>
          </a:solidFill>
          <a:ln/>
        </p:spPr>
        <p:txBody>
          <a:bodyPr/>
          <a:lstStyle/>
          <a:p>
            <a:endParaRPr lang="hu-HU"/>
          </a:p>
        </p:txBody>
      </p:sp>
      <p:pic>
        <p:nvPicPr>
          <p:cNvPr id="4"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68402" y="954405"/>
            <a:ext cx="166449" cy="166449"/>
          </a:xfrm>
          <a:prstGeom prst="rect">
            <a:avLst/>
          </a:prstGeom>
        </p:spPr>
      </p:pic>
      <p:sp>
        <p:nvSpPr>
          <p:cNvPr id="5" name="Text 1"/>
          <p:cNvSpPr/>
          <p:nvPr/>
        </p:nvSpPr>
        <p:spPr>
          <a:xfrm>
            <a:off x="8418076" y="909995"/>
            <a:ext cx="1003816" cy="255270"/>
          </a:xfrm>
          <a:prstGeom prst="rect">
            <a:avLst/>
          </a:prstGeom>
          <a:noFill/>
          <a:ln/>
        </p:spPr>
        <p:txBody>
          <a:bodyPr wrap="none" lIns="0" tIns="0" rIns="0" bIns="0" rtlCol="0" anchor="t"/>
          <a:lstStyle/>
          <a:p>
            <a:pPr marL="0" indent="0" algn="l">
              <a:lnSpc>
                <a:spcPts val="2000"/>
              </a:lnSpc>
              <a:buNone/>
            </a:pPr>
            <a:r>
              <a:rPr lang="en-US" sz="1300" dirty="0">
                <a:solidFill>
                  <a:srgbClr val="49495A"/>
                </a:solidFill>
                <a:latin typeface="Open Sans" pitchFamily="34" charset="0"/>
                <a:ea typeface="Open Sans" pitchFamily="34" charset="-122"/>
                <a:cs typeface="Open Sans" pitchFamily="34" charset="-120"/>
              </a:rPr>
              <a:t>NOBEL-DÍJAS</a:t>
            </a:r>
            <a:endParaRPr lang="en-US" sz="1300" dirty="0"/>
          </a:p>
        </p:txBody>
      </p:sp>
      <p:sp>
        <p:nvSpPr>
          <p:cNvPr id="6" name="Text 2"/>
          <p:cNvSpPr/>
          <p:nvPr/>
        </p:nvSpPr>
        <p:spPr>
          <a:xfrm>
            <a:off x="8043624" y="1303973"/>
            <a:ext cx="5858351" cy="1040606"/>
          </a:xfrm>
          <a:prstGeom prst="rect">
            <a:avLst/>
          </a:prstGeom>
          <a:noFill/>
          <a:ln/>
        </p:spPr>
        <p:txBody>
          <a:bodyPr wrap="square" lIns="0" tIns="0" rIns="0" bIns="0" rtlCol="0" anchor="t"/>
          <a:lstStyle/>
          <a:p>
            <a:pPr marL="0" indent="0" algn="l">
              <a:lnSpc>
                <a:spcPts val="4050"/>
              </a:lnSpc>
              <a:buNone/>
            </a:pPr>
            <a:r>
              <a:rPr lang="en-US" sz="4000" dirty="0">
                <a:solidFill>
                  <a:srgbClr val="4967E9"/>
                </a:solidFill>
                <a:latin typeface="Corben" panose="020B0604020202020204" charset="0"/>
              </a:rPr>
              <a:t>Neurális hálózatok, deep learning (</a:t>
            </a:r>
            <a:r>
              <a:rPr lang="en-US" sz="4000" dirty="0" err="1">
                <a:solidFill>
                  <a:srgbClr val="4967E9"/>
                </a:solidFill>
                <a:latin typeface="Corben" panose="020B0604020202020204" charset="0"/>
              </a:rPr>
              <a:t>mélytanulás</a:t>
            </a:r>
            <a:r>
              <a:rPr lang="en-US" sz="4000" dirty="0">
                <a:solidFill>
                  <a:srgbClr val="4967E9"/>
                </a:solidFill>
                <a:latin typeface="Corben" panose="020B0604020202020204" charset="0"/>
              </a:rPr>
              <a:t>)</a:t>
            </a:r>
          </a:p>
        </p:txBody>
      </p:sp>
      <p:sp>
        <p:nvSpPr>
          <p:cNvPr id="7" name="Text 3"/>
          <p:cNvSpPr/>
          <p:nvPr/>
        </p:nvSpPr>
        <p:spPr>
          <a:xfrm>
            <a:off x="8043624" y="2631043"/>
            <a:ext cx="5858351" cy="1794986"/>
          </a:xfrm>
          <a:prstGeom prst="rect">
            <a:avLst/>
          </a:prstGeom>
          <a:noFill/>
          <a:ln/>
        </p:spPr>
        <p:txBody>
          <a:bodyPr wrap="square" lIns="0" tIns="0" rIns="0" bIns="0" rtlCol="0" anchor="t"/>
          <a:lstStyle/>
          <a:p>
            <a:pPr>
              <a:lnSpc>
                <a:spcPts val="4050"/>
              </a:lnSpc>
            </a:pPr>
            <a:r>
              <a:rPr lang="en-US" sz="5400" dirty="0">
                <a:solidFill>
                  <a:srgbClr val="4967E9"/>
                </a:solidFill>
                <a:latin typeface="Corben" panose="020B0604020202020204" charset="0"/>
              </a:rPr>
              <a:t>Geoffrey Hinton</a:t>
            </a:r>
            <a:br>
              <a:rPr lang="hu-HU" sz="5400" dirty="0">
                <a:solidFill>
                  <a:srgbClr val="4967E9"/>
                </a:solidFill>
                <a:latin typeface="Corben" panose="020B0604020202020204" charset="0"/>
              </a:rPr>
            </a:br>
            <a:br>
              <a:rPr lang="hu-HU" sz="5400" dirty="0">
                <a:solidFill>
                  <a:srgbClr val="4967E9"/>
                </a:solidFill>
                <a:latin typeface="Corben" panose="020B0604020202020204" charset="0"/>
              </a:rPr>
            </a:br>
            <a:r>
              <a:rPr lang="hu-HU" sz="5400" dirty="0">
                <a:solidFill>
                  <a:srgbClr val="0000FF"/>
                </a:solidFill>
                <a:latin typeface="Corben" panose="020B0604020202020204" charset="0"/>
              </a:rPr>
              <a:t>(1947-)</a:t>
            </a:r>
            <a:br>
              <a:rPr lang="hu-HU" sz="5400" dirty="0">
                <a:solidFill>
                  <a:srgbClr val="0000FF"/>
                </a:solidFill>
                <a:latin typeface="Corben" panose="020B0604020202020204" charset="0"/>
              </a:rPr>
            </a:br>
            <a:endParaRPr lang="en-US" sz="5400" dirty="0">
              <a:solidFill>
                <a:srgbClr val="0000FF"/>
              </a:solidFill>
              <a:latin typeface="Corben" panose="020B0604020202020204" charset="0"/>
            </a:endParaRPr>
          </a:p>
        </p:txBody>
      </p:sp>
      <p:sp>
        <p:nvSpPr>
          <p:cNvPr id="8" name="Text 4"/>
          <p:cNvSpPr/>
          <p:nvPr/>
        </p:nvSpPr>
        <p:spPr>
          <a:xfrm>
            <a:off x="8043624" y="4712494"/>
            <a:ext cx="5858351" cy="638413"/>
          </a:xfrm>
          <a:prstGeom prst="rect">
            <a:avLst/>
          </a:prstGeom>
          <a:noFill/>
          <a:ln/>
        </p:spPr>
        <p:txBody>
          <a:bodyPr wrap="square" lIns="0" tIns="0" rIns="0" bIns="0" rtlCol="0" anchor="t"/>
          <a:lstStyle/>
          <a:p>
            <a:pPr marL="0" indent="0" algn="l">
              <a:lnSpc>
                <a:spcPts val="2500"/>
              </a:lnSpc>
              <a:buNone/>
            </a:pPr>
            <a:r>
              <a:rPr lang="en-US" sz="1750" dirty="0">
                <a:solidFill>
                  <a:srgbClr val="404155"/>
                </a:solidFill>
                <a:latin typeface="Nobile" pitchFamily="34" charset="0"/>
              </a:rPr>
              <a:t>brit-kanadai informatikus, kognitív pszichológus, egyetemi oktató, idegtudós, mesterséges </a:t>
            </a:r>
            <a:r>
              <a:rPr lang="en-US" sz="1750" dirty="0" err="1">
                <a:solidFill>
                  <a:srgbClr val="404155"/>
                </a:solidFill>
                <a:latin typeface="Nobile" pitchFamily="34" charset="0"/>
              </a:rPr>
              <a:t>intelligencia</a:t>
            </a:r>
            <a:r>
              <a:rPr lang="en-US" sz="1750" dirty="0">
                <a:solidFill>
                  <a:srgbClr val="404155"/>
                </a:solidFill>
                <a:latin typeface="Nobile" pitchFamily="34" charset="0"/>
              </a:rPr>
              <a:t> </a:t>
            </a:r>
            <a:r>
              <a:rPr lang="en-US" sz="1750" dirty="0" err="1">
                <a:solidFill>
                  <a:srgbClr val="404155"/>
                </a:solidFill>
                <a:latin typeface="Nobile" pitchFamily="34" charset="0"/>
              </a:rPr>
              <a:t>kutató</a:t>
            </a:r>
            <a:endParaRPr lang="en-US" sz="1750" dirty="0">
              <a:solidFill>
                <a:srgbClr val="404155"/>
              </a:solidFill>
              <a:latin typeface="Nobile" pitchFamily="34" charset="0"/>
            </a:endParaRPr>
          </a:p>
        </p:txBody>
      </p:sp>
      <p:sp>
        <p:nvSpPr>
          <p:cNvPr id="9" name="Text 5"/>
          <p:cNvSpPr/>
          <p:nvPr/>
        </p:nvSpPr>
        <p:spPr>
          <a:xfrm>
            <a:off x="8355806" y="5852160"/>
            <a:ext cx="3143726" cy="390168"/>
          </a:xfrm>
          <a:prstGeom prst="rect">
            <a:avLst/>
          </a:prstGeom>
          <a:noFill/>
          <a:ln/>
        </p:spPr>
        <p:txBody>
          <a:bodyPr wrap="none" lIns="0" tIns="0" rIns="0" bIns="0" rtlCol="0" anchor="t"/>
          <a:lstStyle/>
          <a:p>
            <a:pPr marL="0" indent="0" algn="l">
              <a:lnSpc>
                <a:spcPts val="3050"/>
              </a:lnSpc>
              <a:buNone/>
            </a:pPr>
            <a:r>
              <a:rPr lang="en-US" sz="3200" dirty="0">
                <a:solidFill>
                  <a:srgbClr val="4967E9"/>
                </a:solidFill>
                <a:latin typeface="Corben" panose="020B0604020202020204" charset="0"/>
              </a:rPr>
              <a:t>„Az MI </a:t>
            </a:r>
            <a:r>
              <a:rPr lang="en-US" sz="3200" dirty="0" err="1">
                <a:solidFill>
                  <a:srgbClr val="4967E9"/>
                </a:solidFill>
                <a:latin typeface="Corben" panose="020B0604020202020204" charset="0"/>
              </a:rPr>
              <a:t>Keresztapja</a:t>
            </a:r>
            <a:r>
              <a:rPr lang="en-US" sz="3200" dirty="0">
                <a:solidFill>
                  <a:srgbClr val="4967E9"/>
                </a:solidFill>
                <a:latin typeface="Corben" panose="020B0604020202020204" charset="0"/>
              </a:rPr>
              <a:t>"</a:t>
            </a:r>
          </a:p>
        </p:txBody>
      </p:sp>
      <p:sp>
        <p:nvSpPr>
          <p:cNvPr id="10" name="Shape 6"/>
          <p:cNvSpPr/>
          <p:nvPr/>
        </p:nvSpPr>
        <p:spPr>
          <a:xfrm>
            <a:off x="8043624" y="5730288"/>
            <a:ext cx="22860" cy="963097"/>
          </a:xfrm>
          <a:prstGeom prst="rect">
            <a:avLst/>
          </a:prstGeom>
          <a:solidFill>
            <a:srgbClr val="403CCF"/>
          </a:solidFill>
          <a:ln/>
        </p:spPr>
        <p:txBody>
          <a:bodyPr/>
          <a:lstStyle/>
          <a:p>
            <a:endParaRPr lang="hu-HU"/>
          </a:p>
        </p:txBody>
      </p:sp>
      <p:sp>
        <p:nvSpPr>
          <p:cNvPr id="11" name="Text 7"/>
          <p:cNvSpPr/>
          <p:nvPr/>
        </p:nvSpPr>
        <p:spPr>
          <a:xfrm>
            <a:off x="8043624" y="6743581"/>
            <a:ext cx="5858351" cy="638413"/>
          </a:xfrm>
          <a:prstGeom prst="rect">
            <a:avLst/>
          </a:prstGeom>
          <a:noFill/>
          <a:ln/>
        </p:spPr>
        <p:txBody>
          <a:bodyPr wrap="square" lIns="0" tIns="0" rIns="0" bIns="0" rtlCol="0" anchor="t"/>
          <a:lstStyle/>
          <a:p>
            <a:pPr marL="0" indent="0" algn="l">
              <a:lnSpc>
                <a:spcPts val="2500"/>
              </a:lnSpc>
              <a:buNone/>
            </a:pPr>
            <a:r>
              <a:rPr lang="en-US" sz="1750" b="1" dirty="0">
                <a:solidFill>
                  <a:srgbClr val="404155"/>
                </a:solidFill>
                <a:latin typeface="Nobile" pitchFamily="34" charset="0"/>
              </a:rPr>
              <a:t>2024-ben fizikai Nobel-díjat kapott a mesterséges neurális hálózatokkal kapcsolatos </a:t>
            </a:r>
            <a:r>
              <a:rPr lang="en-US" sz="1750" b="1" dirty="0" err="1">
                <a:solidFill>
                  <a:srgbClr val="404155"/>
                </a:solidFill>
                <a:latin typeface="Nobile" pitchFamily="34" charset="0"/>
              </a:rPr>
              <a:t>munkájáért</a:t>
            </a:r>
            <a:r>
              <a:rPr lang="en-US" sz="1750" b="1" dirty="0">
                <a:solidFill>
                  <a:srgbClr val="404155"/>
                </a:solidFill>
                <a:latin typeface="Nobile" pitchFamily="34" charset="0"/>
              </a:rPr>
              <a: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hape 1">
            <a:extLst>
              <a:ext uri="{FF2B5EF4-FFF2-40B4-BE49-F238E27FC236}">
                <a16:creationId xmlns:a16="http://schemas.microsoft.com/office/drawing/2014/main" id="{EAD85473-6A8B-87D0-19DA-91A2DE80E46F}"/>
              </a:ext>
            </a:extLst>
          </p:cNvPr>
          <p:cNvSpPr/>
          <p:nvPr/>
        </p:nvSpPr>
        <p:spPr>
          <a:xfrm>
            <a:off x="10026638" y="1165198"/>
            <a:ext cx="4201309" cy="6415471"/>
          </a:xfrm>
          <a:prstGeom prst="roundRect">
            <a:avLst>
              <a:gd name="adj" fmla="val 1030"/>
            </a:avLst>
          </a:prstGeom>
          <a:solidFill>
            <a:srgbClr val="EAE8F3"/>
          </a:solidFill>
          <a:ln/>
        </p:spPr>
        <p:txBody>
          <a:bodyPr/>
          <a:lstStyle/>
          <a:p>
            <a:endParaRPr lang="hu-HU"/>
          </a:p>
        </p:txBody>
      </p:sp>
      <p:sp>
        <p:nvSpPr>
          <p:cNvPr id="2" name="Text 0"/>
          <p:cNvSpPr/>
          <p:nvPr/>
        </p:nvSpPr>
        <p:spPr>
          <a:xfrm>
            <a:off x="5011793" y="531281"/>
            <a:ext cx="5810488" cy="283488"/>
          </a:xfrm>
          <a:prstGeom prst="rect">
            <a:avLst/>
          </a:prstGeom>
          <a:noFill/>
          <a:ln/>
        </p:spPr>
        <p:txBody>
          <a:bodyPr wrap="none" lIns="0" tIns="0" rIns="0" bIns="0" rtlCol="0" anchor="t"/>
          <a:lstStyle/>
          <a:p>
            <a:pPr indent="0">
              <a:lnSpc>
                <a:spcPts val="4700"/>
              </a:lnSpc>
              <a:buNone/>
            </a:pPr>
            <a:r>
              <a:rPr lang="en-US" sz="3200" dirty="0">
                <a:solidFill>
                  <a:srgbClr val="1B1B27"/>
                </a:solidFill>
                <a:latin typeface="Corben" pitchFamily="34" charset="0"/>
              </a:rPr>
              <a:t>Neurális hálózatok, deep learning (</a:t>
            </a:r>
            <a:r>
              <a:rPr lang="en-US" sz="3200" dirty="0" err="1">
                <a:solidFill>
                  <a:srgbClr val="1B1B27"/>
                </a:solidFill>
                <a:latin typeface="Corben" pitchFamily="34" charset="0"/>
              </a:rPr>
              <a:t>mélytanulás</a:t>
            </a:r>
            <a:r>
              <a:rPr lang="en-US" sz="3200" dirty="0">
                <a:solidFill>
                  <a:srgbClr val="1B1B27"/>
                </a:solidFill>
                <a:latin typeface="Corben" pitchFamily="34" charset="0"/>
              </a:rPr>
              <a:t>)</a:t>
            </a:r>
          </a:p>
        </p:txBody>
      </p:sp>
      <p:sp>
        <p:nvSpPr>
          <p:cNvPr id="3" name="Shape 1"/>
          <p:cNvSpPr/>
          <p:nvPr/>
        </p:nvSpPr>
        <p:spPr>
          <a:xfrm>
            <a:off x="4898445" y="1165199"/>
            <a:ext cx="4201309" cy="6415472"/>
          </a:xfrm>
          <a:prstGeom prst="roundRect">
            <a:avLst>
              <a:gd name="adj" fmla="val 1030"/>
            </a:avLst>
          </a:prstGeom>
          <a:solidFill>
            <a:srgbClr val="EAE8F3"/>
          </a:solidFill>
          <a:ln/>
        </p:spPr>
        <p:txBody>
          <a:bodyPr/>
          <a:lstStyle/>
          <a:p>
            <a:endParaRPr lang="hu-HU"/>
          </a:p>
        </p:txBody>
      </p:sp>
      <p:pic>
        <p:nvPicPr>
          <p:cNvPr id="4" name="Image 0" descr="preencoded.png"/>
          <p:cNvPicPr>
            <a:picLocks noChangeAspect="1"/>
          </p:cNvPicPr>
          <p:nvPr/>
        </p:nvPicPr>
        <p:blipFill>
          <a:blip r:embed="rId3"/>
          <a:stretch>
            <a:fillRect/>
          </a:stretch>
        </p:blipFill>
        <p:spPr>
          <a:xfrm>
            <a:off x="5125141" y="1528460"/>
            <a:ext cx="340162" cy="340162"/>
          </a:xfrm>
          <a:prstGeom prst="rect">
            <a:avLst/>
          </a:prstGeom>
        </p:spPr>
      </p:pic>
      <p:pic>
        <p:nvPicPr>
          <p:cNvPr id="5"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18724" y="1622043"/>
            <a:ext cx="152995" cy="152995"/>
          </a:xfrm>
          <a:prstGeom prst="rect">
            <a:avLst/>
          </a:prstGeom>
        </p:spPr>
      </p:pic>
      <p:sp>
        <p:nvSpPr>
          <p:cNvPr id="6" name="Text 2"/>
          <p:cNvSpPr/>
          <p:nvPr/>
        </p:nvSpPr>
        <p:spPr>
          <a:xfrm>
            <a:off x="5125141" y="1925295"/>
            <a:ext cx="1417558" cy="177165"/>
          </a:xfrm>
          <a:prstGeom prst="rect">
            <a:avLst/>
          </a:prstGeom>
          <a:noFill/>
          <a:ln/>
        </p:spPr>
        <p:txBody>
          <a:bodyPr wrap="none" lIns="0" tIns="0" rIns="0" bIns="0" rtlCol="0" anchor="t"/>
          <a:lstStyle/>
          <a:p>
            <a:pPr>
              <a:lnSpc>
                <a:spcPts val="2600"/>
              </a:lnSpc>
            </a:pPr>
            <a:r>
              <a:rPr lang="en-US" sz="2400" dirty="0" err="1">
                <a:solidFill>
                  <a:srgbClr val="4967E9"/>
                </a:solidFill>
                <a:latin typeface="Corben" pitchFamily="34" charset="0"/>
              </a:rPr>
              <a:t>Neurális</a:t>
            </a:r>
            <a:r>
              <a:rPr lang="en-US" sz="2400" dirty="0">
                <a:solidFill>
                  <a:srgbClr val="4967E9"/>
                </a:solidFill>
                <a:latin typeface="Corben" pitchFamily="34" charset="0"/>
              </a:rPr>
              <a:t> </a:t>
            </a:r>
            <a:r>
              <a:rPr lang="en-US" sz="2400" dirty="0" err="1">
                <a:solidFill>
                  <a:srgbClr val="4967E9"/>
                </a:solidFill>
                <a:latin typeface="Corben" pitchFamily="34" charset="0"/>
              </a:rPr>
              <a:t>háló</a:t>
            </a:r>
            <a:endParaRPr lang="en-US" sz="2400" dirty="0">
              <a:solidFill>
                <a:srgbClr val="4967E9"/>
              </a:solidFill>
              <a:latin typeface="Corben" pitchFamily="34" charset="0"/>
            </a:endParaRPr>
          </a:p>
        </p:txBody>
      </p:sp>
      <p:sp>
        <p:nvSpPr>
          <p:cNvPr id="7" name="Text 3"/>
          <p:cNvSpPr/>
          <p:nvPr/>
        </p:nvSpPr>
        <p:spPr>
          <a:xfrm>
            <a:off x="5125141" y="2440917"/>
            <a:ext cx="3657719" cy="816531"/>
          </a:xfrm>
          <a:prstGeom prst="rect">
            <a:avLst/>
          </a:prstGeom>
          <a:noFill/>
          <a:ln/>
        </p:spPr>
        <p:txBody>
          <a:bodyPr wrap="square" lIns="0" tIns="0" rIns="0" bIns="0" rtlCol="0" anchor="t"/>
          <a:lstStyle/>
          <a:p>
            <a:pPr marL="0" indent="0" algn="just">
              <a:buNone/>
            </a:pPr>
            <a:r>
              <a:rPr lang="en-US" sz="1750" dirty="0">
                <a:solidFill>
                  <a:srgbClr val="404155"/>
                </a:solidFill>
                <a:latin typeface="Nobile" pitchFamily="34" charset="0"/>
              </a:rPr>
              <a:t>Egy olyan számítógépes rendszer, amit az emberi agy működése inspirált. Képzeld el, mint </a:t>
            </a:r>
            <a:r>
              <a:rPr lang="en-US" sz="1750" dirty="0" err="1">
                <a:solidFill>
                  <a:srgbClr val="404155"/>
                </a:solidFill>
                <a:latin typeface="Nobile" pitchFamily="34" charset="0"/>
              </a:rPr>
              <a:t>egy</a:t>
            </a:r>
            <a:r>
              <a:rPr lang="en-US" sz="1750" dirty="0">
                <a:solidFill>
                  <a:srgbClr val="404155"/>
                </a:solidFill>
                <a:latin typeface="Nobile" pitchFamily="34" charset="0"/>
              </a:rPr>
              <a:t> csomó </a:t>
            </a:r>
            <a:r>
              <a:rPr lang="en-US" sz="1750" dirty="0" err="1">
                <a:solidFill>
                  <a:srgbClr val="404155"/>
                </a:solidFill>
                <a:latin typeface="Nobile" pitchFamily="34" charset="0"/>
              </a:rPr>
              <a:t>összekapcsolt</a:t>
            </a:r>
            <a:r>
              <a:rPr lang="en-US" sz="1750" dirty="0">
                <a:solidFill>
                  <a:srgbClr val="404155"/>
                </a:solidFill>
                <a:latin typeface="Nobile" pitchFamily="34" charset="0"/>
              </a:rPr>
              <a:t> </a:t>
            </a:r>
            <a:r>
              <a:rPr lang="en-US" sz="1750" dirty="0" err="1">
                <a:solidFill>
                  <a:srgbClr val="404155"/>
                </a:solidFill>
                <a:latin typeface="Nobile" pitchFamily="34" charset="0"/>
              </a:rPr>
              <a:t>pontot</a:t>
            </a:r>
            <a:r>
              <a:rPr lang="en-US" sz="1750" dirty="0">
                <a:solidFill>
                  <a:srgbClr val="404155"/>
                </a:solidFill>
                <a:latin typeface="Nobile" pitchFamily="34" charset="0"/>
              </a:rPr>
              <a:t> (ezek a „</a:t>
            </a:r>
            <a:r>
              <a:rPr lang="en-US" sz="1750" dirty="0" err="1">
                <a:solidFill>
                  <a:srgbClr val="404155"/>
                </a:solidFill>
                <a:latin typeface="Nobile" pitchFamily="34" charset="0"/>
              </a:rPr>
              <a:t>neuronok</a:t>
            </a:r>
            <a:r>
              <a:rPr lang="en-US" sz="1750" dirty="0">
                <a:solidFill>
                  <a:srgbClr val="404155"/>
                </a:solidFill>
                <a:latin typeface="Nobile" pitchFamily="34" charset="0"/>
              </a:rPr>
              <a:t>"), </a:t>
            </a:r>
            <a:r>
              <a:rPr lang="en-US" sz="1750" dirty="0" err="1">
                <a:solidFill>
                  <a:srgbClr val="404155"/>
                </a:solidFill>
                <a:latin typeface="Nobile" pitchFamily="34" charset="0"/>
              </a:rPr>
              <a:t>amik</a:t>
            </a:r>
            <a:r>
              <a:rPr lang="en-US" sz="1750" dirty="0">
                <a:solidFill>
                  <a:srgbClr val="404155"/>
                </a:solidFill>
                <a:latin typeface="Nobile" pitchFamily="34" charset="0"/>
              </a:rPr>
              <a:t> együtt dolgoznak, hogy </a:t>
            </a:r>
            <a:r>
              <a:rPr lang="en-US" sz="1750" dirty="0" err="1">
                <a:solidFill>
                  <a:srgbClr val="404155"/>
                </a:solidFill>
                <a:latin typeface="Nobile" pitchFamily="34" charset="0"/>
              </a:rPr>
              <a:t>megtanuljanak</a:t>
            </a:r>
            <a:r>
              <a:rPr lang="en-US" sz="1750" dirty="0">
                <a:solidFill>
                  <a:srgbClr val="404155"/>
                </a:solidFill>
                <a:latin typeface="Nobile" pitchFamily="34" charset="0"/>
              </a:rPr>
              <a:t> </a:t>
            </a:r>
            <a:r>
              <a:rPr lang="en-US" sz="1750" dirty="0" err="1">
                <a:solidFill>
                  <a:srgbClr val="404155"/>
                </a:solidFill>
                <a:latin typeface="Nobile" pitchFamily="34" charset="0"/>
              </a:rPr>
              <a:t>dolgokat</a:t>
            </a:r>
            <a:r>
              <a:rPr lang="en-US" sz="1750" dirty="0">
                <a:solidFill>
                  <a:srgbClr val="404155"/>
                </a:solidFill>
                <a:latin typeface="Nobile" pitchFamily="34" charset="0"/>
              </a:rPr>
              <a:t>, például felismerjék a képeket vagy megértsék a szöveget. Adsz neki sok példát, ő </a:t>
            </a:r>
            <a:r>
              <a:rPr lang="en-US" sz="1750" dirty="0" err="1">
                <a:solidFill>
                  <a:srgbClr val="404155"/>
                </a:solidFill>
                <a:latin typeface="Nobile" pitchFamily="34" charset="0"/>
              </a:rPr>
              <a:t>pedig</a:t>
            </a:r>
            <a:r>
              <a:rPr lang="en-US" sz="1750" dirty="0">
                <a:solidFill>
                  <a:srgbClr val="404155"/>
                </a:solidFill>
                <a:latin typeface="Nobile" pitchFamily="34" charset="0"/>
              </a:rPr>
              <a:t> „</a:t>
            </a:r>
            <a:r>
              <a:rPr lang="en-US" sz="1750" dirty="0" err="1">
                <a:solidFill>
                  <a:srgbClr val="404155"/>
                </a:solidFill>
                <a:latin typeface="Nobile" pitchFamily="34" charset="0"/>
              </a:rPr>
              <a:t>tanul</a:t>
            </a:r>
            <a:r>
              <a:rPr lang="en-US" sz="1750" dirty="0">
                <a:solidFill>
                  <a:srgbClr val="404155"/>
                </a:solidFill>
                <a:latin typeface="Nobile" pitchFamily="34" charset="0"/>
              </a:rPr>
              <a:t>" azokból, hogy később hasonló feladatokat megoldjon. Mintha egy okos gépet tanítanál </a:t>
            </a:r>
            <a:r>
              <a:rPr lang="en-US" sz="1750" dirty="0" err="1">
                <a:solidFill>
                  <a:srgbClr val="404155"/>
                </a:solidFill>
                <a:latin typeface="Nobile" pitchFamily="34" charset="0"/>
              </a:rPr>
              <a:t>gondolkodni</a:t>
            </a:r>
            <a:r>
              <a:rPr lang="en-US" sz="1750" dirty="0">
                <a:solidFill>
                  <a:srgbClr val="404155"/>
                </a:solidFill>
                <a:latin typeface="Nobile" pitchFamily="34" charset="0"/>
              </a:rPr>
              <a:t>!</a:t>
            </a:r>
          </a:p>
        </p:txBody>
      </p:sp>
      <p:pic>
        <p:nvPicPr>
          <p:cNvPr id="9" name="Image 2" descr="preencoded.png"/>
          <p:cNvPicPr>
            <a:picLocks noChangeAspect="1"/>
          </p:cNvPicPr>
          <p:nvPr/>
        </p:nvPicPr>
        <p:blipFill>
          <a:blip r:embed="rId6"/>
          <a:stretch>
            <a:fillRect/>
          </a:stretch>
        </p:blipFill>
        <p:spPr>
          <a:xfrm>
            <a:off x="10220286" y="1525909"/>
            <a:ext cx="340162" cy="340162"/>
          </a:xfrm>
          <a:prstGeom prst="rect">
            <a:avLst/>
          </a:prstGeom>
        </p:spPr>
      </p:pic>
      <p:pic>
        <p:nvPicPr>
          <p:cNvPr id="10" name="Image 3"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38804" y="2545587"/>
            <a:ext cx="152995" cy="152995"/>
          </a:xfrm>
          <a:prstGeom prst="rect">
            <a:avLst/>
          </a:prstGeom>
        </p:spPr>
      </p:pic>
      <p:sp>
        <p:nvSpPr>
          <p:cNvPr id="11" name="Text 5"/>
          <p:cNvSpPr/>
          <p:nvPr/>
        </p:nvSpPr>
        <p:spPr>
          <a:xfrm>
            <a:off x="10237891" y="2031021"/>
            <a:ext cx="2036088" cy="177165"/>
          </a:xfrm>
          <a:prstGeom prst="rect">
            <a:avLst/>
          </a:prstGeom>
          <a:noFill/>
          <a:ln/>
        </p:spPr>
        <p:txBody>
          <a:bodyPr wrap="none" lIns="0" tIns="0" rIns="0" bIns="0" rtlCol="0" anchor="t"/>
          <a:lstStyle/>
          <a:p>
            <a:pPr marL="0" indent="0" algn="l">
              <a:lnSpc>
                <a:spcPts val="1350"/>
              </a:lnSpc>
              <a:buNone/>
            </a:pPr>
            <a:r>
              <a:rPr lang="en-US" sz="2400" dirty="0">
                <a:solidFill>
                  <a:srgbClr val="4967E9"/>
                </a:solidFill>
                <a:latin typeface="Corben" pitchFamily="34" charset="0"/>
              </a:rPr>
              <a:t>Deep learning (mélytanulás</a:t>
            </a:r>
            <a:r>
              <a:rPr lang="en-US" sz="1100" dirty="0">
                <a:solidFill>
                  <a:srgbClr val="49495A"/>
                </a:solidFill>
                <a:latin typeface="Libre Baskerville" pitchFamily="34" charset="0"/>
                <a:ea typeface="Libre Baskerville" pitchFamily="34" charset="-122"/>
                <a:cs typeface="Libre Baskerville" pitchFamily="34" charset="-120"/>
              </a:rPr>
              <a:t>)</a:t>
            </a:r>
            <a:endParaRPr lang="en-US" sz="1100" dirty="0"/>
          </a:p>
        </p:txBody>
      </p:sp>
      <p:sp>
        <p:nvSpPr>
          <p:cNvPr id="12" name="Text 6"/>
          <p:cNvSpPr/>
          <p:nvPr/>
        </p:nvSpPr>
        <p:spPr>
          <a:xfrm>
            <a:off x="10220286" y="2440917"/>
            <a:ext cx="3657719" cy="544354"/>
          </a:xfrm>
          <a:prstGeom prst="rect">
            <a:avLst/>
          </a:prstGeom>
          <a:noFill/>
          <a:ln/>
        </p:spPr>
        <p:txBody>
          <a:bodyPr wrap="square" lIns="0" tIns="0" rIns="0" bIns="0" rtlCol="0" anchor="t"/>
          <a:lstStyle/>
          <a:p>
            <a:pPr marL="0" indent="0" algn="just">
              <a:buNone/>
            </a:pPr>
            <a:r>
              <a:rPr lang="en-US" sz="1750" dirty="0">
                <a:solidFill>
                  <a:srgbClr val="404155"/>
                </a:solidFill>
                <a:latin typeface="Nobile" pitchFamily="34" charset="0"/>
              </a:rPr>
              <a:t>Olyan, mintha az emberi agy működését próbálnánk utánozni egy számítógépen. Képzeld el, hogy egy számítógép rengeteg rétegen keresztül tanul meg dolgokat, mintha egy nagyon okos diák lenne, aki lépésről lépésre érti meg a bonyolult </a:t>
            </a:r>
            <a:r>
              <a:rPr lang="en-US" sz="1750" dirty="0" err="1">
                <a:solidFill>
                  <a:srgbClr val="404155"/>
                </a:solidFill>
                <a:latin typeface="Nobile" pitchFamily="34" charset="0"/>
              </a:rPr>
              <a:t>dolgokat</a:t>
            </a:r>
            <a:r>
              <a:rPr lang="en-US" sz="1750" dirty="0">
                <a:solidFill>
                  <a:srgbClr val="404155"/>
                </a:solidFill>
                <a:latin typeface="Nobile" pitchFamily="34" charset="0"/>
              </a:rPr>
              <a:t>.</a:t>
            </a:r>
          </a:p>
        </p:txBody>
      </p:sp>
      <p:sp>
        <p:nvSpPr>
          <p:cNvPr id="14" name="Text 7"/>
          <p:cNvSpPr/>
          <p:nvPr/>
        </p:nvSpPr>
        <p:spPr>
          <a:xfrm>
            <a:off x="10238804" y="4928562"/>
            <a:ext cx="3639201" cy="408265"/>
          </a:xfrm>
          <a:prstGeom prst="rect">
            <a:avLst/>
          </a:prstGeom>
          <a:noFill/>
          <a:ln/>
        </p:spPr>
        <p:txBody>
          <a:bodyPr wrap="square" lIns="0" tIns="0" rIns="0" bIns="0" rtlCol="0" anchor="t"/>
          <a:lstStyle/>
          <a:p>
            <a:pPr algn="just"/>
            <a:r>
              <a:rPr lang="en-US" sz="1400" dirty="0">
                <a:solidFill>
                  <a:srgbClr val="404155"/>
                </a:solidFill>
                <a:latin typeface="Nobile" pitchFamily="34" charset="0"/>
              </a:rPr>
              <a:t>Pl.: ha macskás képeket mutatunk neki, a mélytanulás segít neki felismerni a macskákat úgy, hogy először az alapvető dolgokat tanulja meg (pl. színek, formák), majd egyre összetettebb mintákat (pl. szőr, fülek, bajusz). Minél több képet lát, annál ügyesebb lesz, és végül magától is felismeri a macskákat, akár új képeken is! Ehhez sok adat és erős számítógép kell, de nagyon okos dolgokra képes, például képek vagy beszéd </a:t>
            </a:r>
            <a:r>
              <a:rPr lang="en-US" sz="1400" dirty="0" err="1">
                <a:solidFill>
                  <a:srgbClr val="404155"/>
                </a:solidFill>
                <a:latin typeface="Nobile" pitchFamily="34" charset="0"/>
              </a:rPr>
              <a:t>felismerésére</a:t>
            </a:r>
            <a:r>
              <a:rPr lang="en-US" sz="1400" dirty="0">
                <a:solidFill>
                  <a:srgbClr val="404155"/>
                </a:solidFill>
                <a:latin typeface="Nobile" pitchFamily="34" charset="0"/>
              </a:rPr>
              <a:t>.</a:t>
            </a:r>
          </a:p>
        </p:txBody>
      </p:sp>
      <p:grpSp>
        <p:nvGrpSpPr>
          <p:cNvPr id="15" name="Csoportba foglalás 14">
            <a:extLst>
              <a:ext uri="{FF2B5EF4-FFF2-40B4-BE49-F238E27FC236}">
                <a16:creationId xmlns:a16="http://schemas.microsoft.com/office/drawing/2014/main" id="{F371C615-8073-3F3B-B2E6-DC1ACE4F0E9F}"/>
              </a:ext>
            </a:extLst>
          </p:cNvPr>
          <p:cNvGrpSpPr/>
          <p:nvPr/>
        </p:nvGrpSpPr>
        <p:grpSpPr>
          <a:xfrm>
            <a:off x="0" y="0"/>
            <a:ext cx="4078224" cy="8249722"/>
            <a:chOff x="9022701" y="1007041"/>
            <a:chExt cx="2976465" cy="5000664"/>
          </a:xfrm>
        </p:grpSpPr>
        <p:pic>
          <p:nvPicPr>
            <p:cNvPr id="16" name="Picture 6" descr="Neural Networks: Solving Complex Science Problems">
              <a:extLst>
                <a:ext uri="{FF2B5EF4-FFF2-40B4-BE49-F238E27FC236}">
                  <a16:creationId xmlns:a16="http://schemas.microsoft.com/office/drawing/2014/main" id="{4E35508F-C597-5B2D-021B-2BBAED5B7627}"/>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9022701" y="1007041"/>
              <a:ext cx="2976465" cy="19134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7" name="Picture 4" descr="Mi is az a deep learning, és mire használhatjuk?">
              <a:extLst>
                <a:ext uri="{FF2B5EF4-FFF2-40B4-BE49-F238E27FC236}">
                  <a16:creationId xmlns:a16="http://schemas.microsoft.com/office/drawing/2014/main" id="{F6DFF057-15A1-EA0D-54F7-52139A9DD8D2}"/>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0658" t="4820" r="27724"/>
            <a:stretch>
              <a:fillRect/>
            </a:stretch>
          </p:blipFill>
          <p:spPr bwMode="auto">
            <a:xfrm>
              <a:off x="9022701" y="2920483"/>
              <a:ext cx="2976465" cy="30872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a:ln>
            <a:noFill/>
          </a:ln>
          <a:effectLst>
            <a:outerShdw blurRad="292100" dist="139700" dir="2700000" algn="tl" rotWithShape="0">
              <a:srgbClr val="333333">
                <a:alpha val="65000"/>
              </a:srgbClr>
            </a:outerShdw>
          </a:effectLst>
        </p:spPr>
      </p:pic>
      <p:sp>
        <p:nvSpPr>
          <p:cNvPr id="3" name="Text 0"/>
          <p:cNvSpPr/>
          <p:nvPr/>
        </p:nvSpPr>
        <p:spPr>
          <a:xfrm>
            <a:off x="6280190" y="1345049"/>
            <a:ext cx="6604397" cy="708779"/>
          </a:xfrm>
          <a:prstGeom prst="rect">
            <a:avLst/>
          </a:prstGeom>
          <a:noFill/>
          <a:ln/>
        </p:spPr>
        <p:txBody>
          <a:bodyPr wrap="none" lIns="0" tIns="0" rIns="0" bIns="0" rtlCol="0" anchor="t"/>
          <a:lstStyle/>
          <a:p>
            <a:pPr marL="0" indent="0" algn="l">
              <a:lnSpc>
                <a:spcPts val="5550"/>
              </a:lnSpc>
              <a:buNone/>
            </a:pPr>
            <a:r>
              <a:rPr lang="en-US" sz="4450" dirty="0">
                <a:solidFill>
                  <a:srgbClr val="1B1B27"/>
                </a:solidFill>
                <a:latin typeface="Corben" pitchFamily="34" charset="0"/>
                <a:ea typeface="Corben" pitchFamily="34" charset="-122"/>
                <a:cs typeface="Corben" pitchFamily="34" charset="-120"/>
              </a:rPr>
              <a:t>Artificial Intelligence - AI</a:t>
            </a:r>
            <a:endParaRPr lang="en-US" sz="4450" dirty="0"/>
          </a:p>
        </p:txBody>
      </p:sp>
      <p:sp>
        <p:nvSpPr>
          <p:cNvPr id="4" name="Text 1"/>
          <p:cNvSpPr/>
          <p:nvPr/>
        </p:nvSpPr>
        <p:spPr>
          <a:xfrm>
            <a:off x="6280190" y="2144554"/>
            <a:ext cx="7556421" cy="1417558"/>
          </a:xfrm>
          <a:prstGeom prst="rect">
            <a:avLst/>
          </a:prstGeom>
          <a:noFill/>
          <a:ln/>
        </p:spPr>
        <p:txBody>
          <a:bodyPr wrap="square" lIns="0" tIns="0" rIns="0" bIns="0" rtlCol="0" anchor="t"/>
          <a:lstStyle/>
          <a:p>
            <a:pPr marL="0" indent="0" algn="l">
              <a:lnSpc>
                <a:spcPts val="5550"/>
              </a:lnSpc>
              <a:buNone/>
            </a:pPr>
            <a:r>
              <a:rPr lang="en-US" sz="4450" dirty="0">
                <a:solidFill>
                  <a:srgbClr val="1B1B27"/>
                </a:solidFill>
                <a:latin typeface="Corben" pitchFamily="34" charset="0"/>
                <a:ea typeface="Corben" pitchFamily="34" charset="-122"/>
                <a:cs typeface="Corben" pitchFamily="34" charset="-120"/>
              </a:rPr>
              <a:t>Mesterséges Intelligencia - MI</a:t>
            </a:r>
            <a:endParaRPr lang="en-US" sz="4450" dirty="0"/>
          </a:p>
        </p:txBody>
      </p:sp>
      <p:sp>
        <p:nvSpPr>
          <p:cNvPr id="5" name="Text 2"/>
          <p:cNvSpPr/>
          <p:nvPr/>
        </p:nvSpPr>
        <p:spPr>
          <a:xfrm>
            <a:off x="6280190" y="4106347"/>
            <a:ext cx="3501509" cy="2698909"/>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404155"/>
                </a:solidFill>
                <a:latin typeface="Nobile" pitchFamily="34" charset="0"/>
                <a:ea typeface="Nobile" pitchFamily="34" charset="-122"/>
                <a:cs typeface="Nobile" pitchFamily="34" charset="-120"/>
              </a:rPr>
              <a:t>MI-alapok megértése (honnan indult, hol van most, hová tart)</a:t>
            </a:r>
            <a:endParaRPr lang="en-US" sz="1750" dirty="0"/>
          </a:p>
          <a:p>
            <a:pPr marL="342900" indent="-342900" algn="l">
              <a:lnSpc>
                <a:spcPts val="2850"/>
              </a:lnSpc>
              <a:buSzPct val="100000"/>
              <a:buChar char="•"/>
            </a:pPr>
            <a:r>
              <a:rPr lang="en-US" sz="1750" dirty="0">
                <a:solidFill>
                  <a:srgbClr val="404155"/>
                </a:solidFill>
                <a:latin typeface="Nobile" pitchFamily="34" charset="0"/>
                <a:ea typeface="Nobile" pitchFamily="34" charset="-122"/>
                <a:cs typeface="Nobile" pitchFamily="34" charset="-120"/>
              </a:rPr>
              <a:t>Magabiztos eligazodás</a:t>
            </a:r>
            <a:endParaRPr lang="en-US" sz="1750" dirty="0"/>
          </a:p>
          <a:p>
            <a:pPr marL="342900" indent="-342900" algn="l">
              <a:lnSpc>
                <a:spcPts val="2850"/>
              </a:lnSpc>
              <a:buSzPct val="100000"/>
              <a:buChar char="•"/>
            </a:pPr>
            <a:r>
              <a:rPr lang="en-US" sz="1750" dirty="0">
                <a:solidFill>
                  <a:srgbClr val="404155"/>
                </a:solidFill>
                <a:latin typeface="Nobile" pitchFamily="34" charset="0"/>
                <a:ea typeface="Nobile" pitchFamily="34" charset="-122"/>
                <a:cs typeface="Nobile" pitchFamily="34" charset="-120"/>
              </a:rPr>
              <a:t>Az MI gyakorlati használata (tanulásban, munkában, mindennapokban)</a:t>
            </a:r>
            <a:endParaRPr lang="en-US" sz="1750" dirty="0"/>
          </a:p>
        </p:txBody>
      </p:sp>
      <p:sp>
        <p:nvSpPr>
          <p:cNvPr id="6" name="Text 3"/>
          <p:cNvSpPr/>
          <p:nvPr/>
        </p:nvSpPr>
        <p:spPr>
          <a:xfrm>
            <a:off x="10342721" y="4106347"/>
            <a:ext cx="3501509" cy="1530906"/>
          </a:xfrm>
          <a:prstGeom prst="rect">
            <a:avLst/>
          </a:prstGeom>
          <a:noFill/>
          <a:ln/>
        </p:spPr>
        <p:txBody>
          <a:bodyPr wrap="square" lIns="0" tIns="0" rIns="0" bIns="0" rtlCol="0" anchor="t"/>
          <a:lstStyle/>
          <a:p>
            <a:pPr marL="342900" indent="-342900" algn="l">
              <a:lnSpc>
                <a:spcPts val="2850"/>
              </a:lnSpc>
              <a:buSzPct val="100000"/>
              <a:buChar char="•"/>
            </a:pPr>
            <a:r>
              <a:rPr lang="en-US" sz="1750" b="1" dirty="0">
                <a:solidFill>
                  <a:srgbClr val="404155"/>
                </a:solidFill>
                <a:latin typeface="Nobile" pitchFamily="34" charset="0"/>
                <a:ea typeface="Nobile" pitchFamily="34" charset="-122"/>
                <a:cs typeface="Nobile" pitchFamily="34" charset="-120"/>
              </a:rPr>
              <a:t>Kritikus gondolkodás és értékelés</a:t>
            </a:r>
            <a:endParaRPr lang="en-US" sz="1750" dirty="0"/>
          </a:p>
          <a:p>
            <a:pPr marL="342900" indent="-342900" algn="l">
              <a:lnSpc>
                <a:spcPts val="2850"/>
              </a:lnSpc>
              <a:buSzPct val="100000"/>
              <a:buChar char="•"/>
            </a:pPr>
            <a:r>
              <a:rPr lang="en-US" sz="1750" dirty="0">
                <a:solidFill>
                  <a:srgbClr val="404155"/>
                </a:solidFill>
                <a:latin typeface="Nobile" pitchFamily="34" charset="0"/>
                <a:ea typeface="Nobile" pitchFamily="34" charset="-122"/>
                <a:cs typeface="Nobile" pitchFamily="34" charset="-120"/>
              </a:rPr>
              <a:t>Etika és felelősség (társadalmi hatásai)</a:t>
            </a:r>
            <a:endParaRPr lang="en-US" sz="1750" dirty="0"/>
          </a:p>
        </p:txBody>
      </p:sp>
      <p:sp>
        <p:nvSpPr>
          <p:cNvPr id="7" name="Text 4"/>
          <p:cNvSpPr/>
          <p:nvPr/>
        </p:nvSpPr>
        <p:spPr>
          <a:xfrm>
            <a:off x="10342721" y="5841325"/>
            <a:ext cx="3501509" cy="725805"/>
          </a:xfrm>
          <a:prstGeom prst="rect">
            <a:avLst/>
          </a:prstGeom>
          <a:noFill/>
          <a:ln/>
        </p:spPr>
        <p:txBody>
          <a:bodyPr wrap="square" lIns="0" tIns="0" rIns="0" bIns="0" rtlCol="0" anchor="t"/>
          <a:lstStyle/>
          <a:p>
            <a:pPr marL="0" indent="0" algn="l">
              <a:lnSpc>
                <a:spcPts val="2850"/>
              </a:lnSpc>
              <a:buNone/>
            </a:pPr>
            <a:r>
              <a:rPr lang="en-US" sz="1750" i="1" dirty="0">
                <a:solidFill>
                  <a:srgbClr val="404155"/>
                </a:solidFill>
                <a:latin typeface="Nobile" pitchFamily="34" charset="0"/>
                <a:ea typeface="Nobile" pitchFamily="34" charset="-122"/>
                <a:cs typeface="Nobile" pitchFamily="34" charset="-120"/>
              </a:rPr>
              <a:t>Új előny a munkaerőpiacon: AI-műveltség</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0932" y="628055"/>
            <a:ext cx="4802267" cy="600194"/>
          </a:xfrm>
          <a:prstGeom prst="rect">
            <a:avLst/>
          </a:prstGeom>
          <a:noFill/>
          <a:ln/>
        </p:spPr>
        <p:txBody>
          <a:bodyPr wrap="none" lIns="0" tIns="0" rIns="0" bIns="0" rtlCol="0" anchor="t"/>
          <a:lstStyle/>
          <a:p>
            <a:pPr marL="0" indent="0" algn="l">
              <a:lnSpc>
                <a:spcPts val="4700"/>
              </a:lnSpc>
              <a:buNone/>
            </a:pPr>
            <a:r>
              <a:rPr lang="en-US" sz="3750" dirty="0">
                <a:solidFill>
                  <a:srgbClr val="1B1B27"/>
                </a:solidFill>
                <a:latin typeface="Corben" pitchFamily="34" charset="0"/>
                <a:ea typeface="Corben" pitchFamily="34" charset="-122"/>
                <a:cs typeface="Corben" pitchFamily="34" charset="-120"/>
              </a:rPr>
              <a:t>Gondolkodik a gép?</a:t>
            </a:r>
            <a:endParaRPr lang="en-US" sz="3750" dirty="0"/>
          </a:p>
        </p:txBody>
      </p:sp>
      <p:sp>
        <p:nvSpPr>
          <p:cNvPr id="3" name="Text 1"/>
          <p:cNvSpPr/>
          <p:nvPr/>
        </p:nvSpPr>
        <p:spPr>
          <a:xfrm>
            <a:off x="790932" y="1472208"/>
            <a:ext cx="11769447" cy="828318"/>
          </a:xfrm>
          <a:prstGeom prst="rect">
            <a:avLst/>
          </a:prstGeom>
          <a:noFill/>
          <a:ln/>
        </p:spPr>
        <p:txBody>
          <a:bodyPr wrap="none" lIns="0" tIns="0" rIns="0" bIns="0" rtlCol="0" anchor="t"/>
          <a:lstStyle/>
          <a:p>
            <a:pPr marL="0" indent="0" algn="l">
              <a:lnSpc>
                <a:spcPts val="6500"/>
              </a:lnSpc>
              <a:buNone/>
            </a:pPr>
            <a:r>
              <a:rPr lang="en-US" sz="5200" dirty="0">
                <a:solidFill>
                  <a:srgbClr val="4967E9"/>
                </a:solidFill>
                <a:latin typeface="Corben" pitchFamily="34" charset="0"/>
                <a:ea typeface="Corben" pitchFamily="34" charset="-122"/>
                <a:cs typeface="Corben" pitchFamily="34" charset="-120"/>
              </a:rPr>
              <a:t>A gép NEM gondolkodik, „csak" tanul!</a:t>
            </a:r>
            <a:endParaRPr lang="en-US" sz="5200" dirty="0"/>
          </a:p>
        </p:txBody>
      </p:sp>
      <p:sp>
        <p:nvSpPr>
          <p:cNvPr id="4" name="Text 2"/>
          <p:cNvSpPr/>
          <p:nvPr/>
        </p:nvSpPr>
        <p:spPr>
          <a:xfrm>
            <a:off x="790932" y="2544485"/>
            <a:ext cx="5319832" cy="480179"/>
          </a:xfrm>
          <a:prstGeom prst="rect">
            <a:avLst/>
          </a:prstGeom>
          <a:noFill/>
          <a:ln/>
        </p:spPr>
        <p:txBody>
          <a:bodyPr wrap="none" lIns="0" tIns="0" rIns="0" bIns="0" rtlCol="0" anchor="t"/>
          <a:lstStyle/>
          <a:p>
            <a:pPr marL="0" indent="0" algn="l">
              <a:lnSpc>
                <a:spcPts val="3750"/>
              </a:lnSpc>
              <a:buNone/>
            </a:pPr>
            <a:r>
              <a:rPr lang="en-US" sz="3000" i="1" dirty="0">
                <a:solidFill>
                  <a:srgbClr val="1B1B27"/>
                </a:solidFill>
                <a:latin typeface="Corben" pitchFamily="34" charset="0"/>
                <a:ea typeface="Corben" pitchFamily="34" charset="-122"/>
                <a:cs typeface="Corben" pitchFamily="34" charset="-120"/>
              </a:rPr>
              <a:t>Kínai szoba</a:t>
            </a:r>
            <a:r>
              <a:rPr lang="en-US" sz="3000" dirty="0">
                <a:solidFill>
                  <a:srgbClr val="1B1B27"/>
                </a:solidFill>
                <a:latin typeface="Corben" pitchFamily="34" charset="0"/>
                <a:ea typeface="Corben" pitchFamily="34" charset="-122"/>
                <a:cs typeface="Corben" pitchFamily="34" charset="-120"/>
              </a:rPr>
              <a:t> – gondolatkísérlet</a:t>
            </a:r>
            <a:endParaRPr lang="en-US" sz="3000" dirty="0"/>
          </a:p>
        </p:txBody>
      </p:sp>
      <p:sp>
        <p:nvSpPr>
          <p:cNvPr id="5" name="Text 3"/>
          <p:cNvSpPr/>
          <p:nvPr/>
        </p:nvSpPr>
        <p:spPr>
          <a:xfrm>
            <a:off x="790932" y="3268623"/>
            <a:ext cx="13048536" cy="283726"/>
          </a:xfrm>
          <a:prstGeom prst="rect">
            <a:avLst/>
          </a:prstGeom>
          <a:noFill/>
          <a:ln/>
        </p:spPr>
        <p:txBody>
          <a:bodyPr wrap="none" lIns="0" tIns="0" rIns="0" bIns="0" rtlCol="0" anchor="t"/>
          <a:lstStyle/>
          <a:p>
            <a:pPr marL="0" indent="0" algn="l">
              <a:lnSpc>
                <a:spcPts val="2200"/>
              </a:lnSpc>
              <a:buNone/>
            </a:pPr>
            <a:r>
              <a:rPr lang="en-US" sz="1500" dirty="0">
                <a:solidFill>
                  <a:srgbClr val="404155"/>
                </a:solidFill>
                <a:latin typeface="Nobile" pitchFamily="34" charset="0"/>
                <a:ea typeface="Nobile" pitchFamily="34" charset="-122"/>
                <a:cs typeface="Nobile" pitchFamily="34" charset="-120"/>
              </a:rPr>
              <a:t>(John Searle 1980-ban publikált)</a:t>
            </a:r>
            <a:endParaRPr lang="en-US" sz="1500" dirty="0"/>
          </a:p>
        </p:txBody>
      </p:sp>
      <p:sp>
        <p:nvSpPr>
          <p:cNvPr id="6" name="Text 4"/>
          <p:cNvSpPr/>
          <p:nvPr/>
        </p:nvSpPr>
        <p:spPr>
          <a:xfrm>
            <a:off x="790932" y="3735348"/>
            <a:ext cx="13048536" cy="283726"/>
          </a:xfrm>
          <a:prstGeom prst="rect">
            <a:avLst/>
          </a:prstGeom>
          <a:noFill/>
          <a:ln/>
        </p:spPr>
        <p:txBody>
          <a:bodyPr wrap="none" lIns="0" tIns="0" rIns="0" bIns="0" rtlCol="0" anchor="t"/>
          <a:lstStyle/>
          <a:p>
            <a:pPr marL="0" indent="0" algn="l">
              <a:lnSpc>
                <a:spcPts val="2200"/>
              </a:lnSpc>
              <a:buNone/>
            </a:pPr>
            <a:r>
              <a:rPr lang="en-US" sz="1500" dirty="0">
                <a:solidFill>
                  <a:srgbClr val="404155"/>
                </a:solidFill>
                <a:latin typeface="Nobile" pitchFamily="34" charset="0"/>
                <a:ea typeface="Nobile" pitchFamily="34" charset="-122"/>
                <a:cs typeface="Nobile" pitchFamily="34" charset="-120"/>
              </a:rPr>
              <a:t>Képzelj el egy embert, aki </a:t>
            </a:r>
            <a:r>
              <a:rPr lang="en-US" sz="1500" b="1" dirty="0">
                <a:solidFill>
                  <a:srgbClr val="404155"/>
                </a:solidFill>
                <a:latin typeface="Nobile" pitchFamily="34" charset="0"/>
                <a:ea typeface="Nobile" pitchFamily="34" charset="-122"/>
                <a:cs typeface="Nobile" pitchFamily="34" charset="-120"/>
              </a:rPr>
              <a:t>egy szobában ül</a:t>
            </a:r>
            <a:r>
              <a:rPr lang="en-US" sz="1500" dirty="0">
                <a:solidFill>
                  <a:srgbClr val="404155"/>
                </a:solidFill>
                <a:latin typeface="Nobile" pitchFamily="34" charset="0"/>
                <a:ea typeface="Nobile" pitchFamily="34" charset="-122"/>
                <a:cs typeface="Nobile" pitchFamily="34" charset="-120"/>
              </a:rPr>
              <a:t>, és </a:t>
            </a:r>
            <a:r>
              <a:rPr lang="en-US" sz="1500" b="1" dirty="0">
                <a:solidFill>
                  <a:srgbClr val="404155"/>
                </a:solidFill>
                <a:latin typeface="Nobile" pitchFamily="34" charset="0"/>
                <a:ea typeface="Nobile" pitchFamily="34" charset="-122"/>
                <a:cs typeface="Nobile" pitchFamily="34" charset="-120"/>
              </a:rPr>
              <a:t>nem tud kínaiul</a:t>
            </a:r>
            <a:r>
              <a:rPr lang="en-US" sz="1500" dirty="0">
                <a:solidFill>
                  <a:srgbClr val="404155"/>
                </a:solidFill>
                <a:latin typeface="Nobile" pitchFamily="34" charset="0"/>
                <a:ea typeface="Nobile" pitchFamily="34" charset="-122"/>
                <a:cs typeface="Nobile" pitchFamily="34" charset="-120"/>
              </a:rPr>
              <a:t>.</a:t>
            </a:r>
            <a:endParaRPr lang="en-US" sz="1500" dirty="0"/>
          </a:p>
        </p:txBody>
      </p:sp>
      <p:sp>
        <p:nvSpPr>
          <p:cNvPr id="7" name="Text 5"/>
          <p:cNvSpPr/>
          <p:nvPr/>
        </p:nvSpPr>
        <p:spPr>
          <a:xfrm>
            <a:off x="790932" y="4202073"/>
            <a:ext cx="13048536" cy="283726"/>
          </a:xfrm>
          <a:prstGeom prst="rect">
            <a:avLst/>
          </a:prstGeom>
          <a:noFill/>
          <a:ln/>
        </p:spPr>
        <p:txBody>
          <a:bodyPr wrap="none" lIns="0" tIns="0" rIns="0" bIns="0" rtlCol="0" anchor="t"/>
          <a:lstStyle/>
          <a:p>
            <a:pPr marL="0" indent="0" algn="l">
              <a:lnSpc>
                <a:spcPts val="2200"/>
              </a:lnSpc>
              <a:buNone/>
            </a:pPr>
            <a:r>
              <a:rPr lang="en-US" sz="1500" dirty="0">
                <a:solidFill>
                  <a:srgbClr val="404155"/>
                </a:solidFill>
                <a:latin typeface="Nobile" pitchFamily="34" charset="0"/>
                <a:ea typeface="Nobile" pitchFamily="34" charset="-122"/>
                <a:cs typeface="Nobile" pitchFamily="34" charset="-120"/>
              </a:rPr>
              <a:t>A szobában van:</a:t>
            </a:r>
            <a:endParaRPr lang="en-US" sz="1500" dirty="0"/>
          </a:p>
        </p:txBody>
      </p:sp>
      <p:sp>
        <p:nvSpPr>
          <p:cNvPr id="8" name="Text 6"/>
          <p:cNvSpPr/>
          <p:nvPr/>
        </p:nvSpPr>
        <p:spPr>
          <a:xfrm>
            <a:off x="790932" y="4668798"/>
            <a:ext cx="13048536" cy="624364"/>
          </a:xfrm>
          <a:prstGeom prst="rect">
            <a:avLst/>
          </a:prstGeom>
          <a:noFill/>
          <a:ln/>
        </p:spPr>
        <p:txBody>
          <a:bodyPr wrap="square" lIns="0" tIns="0" rIns="0" bIns="0" rtlCol="0" anchor="t"/>
          <a:lstStyle/>
          <a:p>
            <a:pPr marL="342900" indent="-342900" algn="l">
              <a:lnSpc>
                <a:spcPts val="2200"/>
              </a:lnSpc>
              <a:buSzPct val="100000"/>
              <a:buChar char="•"/>
            </a:pPr>
            <a:r>
              <a:rPr lang="en-US" sz="1500" dirty="0">
                <a:solidFill>
                  <a:srgbClr val="404155"/>
                </a:solidFill>
                <a:latin typeface="Nobile" pitchFamily="34" charset="0"/>
                <a:ea typeface="Nobile" pitchFamily="34" charset="-122"/>
                <a:cs typeface="Nobile" pitchFamily="34" charset="-120"/>
              </a:rPr>
              <a:t>sok </a:t>
            </a:r>
            <a:r>
              <a:rPr lang="en-US" sz="1500" b="1" dirty="0">
                <a:solidFill>
                  <a:srgbClr val="404155"/>
                </a:solidFill>
                <a:latin typeface="Nobile" pitchFamily="34" charset="0"/>
                <a:ea typeface="Nobile" pitchFamily="34" charset="-122"/>
                <a:cs typeface="Nobile" pitchFamily="34" charset="-120"/>
              </a:rPr>
              <a:t>kínai írásjegy</a:t>
            </a:r>
            <a:r>
              <a:rPr lang="en-US" sz="1500" dirty="0">
                <a:solidFill>
                  <a:srgbClr val="404155"/>
                </a:solidFill>
                <a:latin typeface="Nobile" pitchFamily="34" charset="0"/>
                <a:ea typeface="Nobile" pitchFamily="34" charset="-122"/>
                <a:cs typeface="Nobile" pitchFamily="34" charset="-120"/>
              </a:rPr>
              <a:t> (szimbólum)</a:t>
            </a:r>
            <a:endParaRPr lang="en-US" sz="1500" dirty="0"/>
          </a:p>
          <a:p>
            <a:pPr marL="342900" indent="-342900" algn="l">
              <a:lnSpc>
                <a:spcPts val="2200"/>
              </a:lnSpc>
              <a:buSzPct val="100000"/>
              <a:buChar char="•"/>
            </a:pPr>
            <a:r>
              <a:rPr lang="en-US" sz="1500" dirty="0">
                <a:solidFill>
                  <a:srgbClr val="404155"/>
                </a:solidFill>
                <a:latin typeface="Nobile" pitchFamily="34" charset="0"/>
                <a:ea typeface="Nobile" pitchFamily="34" charset="-122"/>
                <a:cs typeface="Nobile" pitchFamily="34" charset="-120"/>
              </a:rPr>
              <a:t>egy </a:t>
            </a:r>
            <a:r>
              <a:rPr lang="en-US" sz="1500" b="1" dirty="0">
                <a:solidFill>
                  <a:srgbClr val="404155"/>
                </a:solidFill>
                <a:latin typeface="Nobile" pitchFamily="34" charset="0"/>
                <a:ea typeface="Nobile" pitchFamily="34" charset="-122"/>
                <a:cs typeface="Nobile" pitchFamily="34" charset="-120"/>
              </a:rPr>
              <a:t>nagyon részletes útmutató</a:t>
            </a:r>
            <a:r>
              <a:rPr lang="en-US" sz="1500" dirty="0">
                <a:solidFill>
                  <a:srgbClr val="404155"/>
                </a:solidFill>
                <a:latin typeface="Nobile" pitchFamily="34" charset="0"/>
                <a:ea typeface="Nobile" pitchFamily="34" charset="-122"/>
                <a:cs typeface="Nobile" pitchFamily="34" charset="-120"/>
              </a:rPr>
              <a:t>, ami megmondja, mit kell tenni, ha bizonyos jeleket lát</a:t>
            </a:r>
            <a:endParaRPr lang="en-US" sz="1500" dirty="0"/>
          </a:p>
        </p:txBody>
      </p:sp>
      <p:sp>
        <p:nvSpPr>
          <p:cNvPr id="9" name="Text 7"/>
          <p:cNvSpPr/>
          <p:nvPr/>
        </p:nvSpPr>
        <p:spPr>
          <a:xfrm>
            <a:off x="790932" y="5476161"/>
            <a:ext cx="13048536" cy="567452"/>
          </a:xfrm>
          <a:prstGeom prst="rect">
            <a:avLst/>
          </a:prstGeom>
          <a:noFill/>
          <a:ln/>
        </p:spPr>
        <p:txBody>
          <a:bodyPr wrap="square" lIns="0" tIns="0" rIns="0" bIns="0" rtlCol="0" anchor="t"/>
          <a:lstStyle/>
          <a:p>
            <a:pPr marL="0" indent="0" algn="l">
              <a:lnSpc>
                <a:spcPts val="2200"/>
              </a:lnSpc>
              <a:buNone/>
            </a:pPr>
            <a:r>
              <a:rPr lang="en-US" sz="1500" dirty="0">
                <a:solidFill>
                  <a:srgbClr val="404155"/>
                </a:solidFill>
                <a:latin typeface="Nobile" pitchFamily="34" charset="0"/>
                <a:ea typeface="Nobile" pitchFamily="34" charset="-122"/>
                <a:cs typeface="Nobile" pitchFamily="34" charset="-120"/>
              </a:rPr>
              <a:t>Kívülről </a:t>
            </a:r>
            <a:r>
              <a:rPr lang="en-US" sz="1500" b="1" dirty="0">
                <a:solidFill>
                  <a:srgbClr val="404155"/>
                </a:solidFill>
                <a:latin typeface="Nobile" pitchFamily="34" charset="0"/>
                <a:ea typeface="Nobile" pitchFamily="34" charset="-122"/>
                <a:cs typeface="Nobile" pitchFamily="34" charset="-120"/>
              </a:rPr>
              <a:t>kínai emberek</a:t>
            </a:r>
            <a:r>
              <a:rPr lang="en-US" sz="1500" dirty="0">
                <a:solidFill>
                  <a:srgbClr val="404155"/>
                </a:solidFill>
                <a:latin typeface="Nobile" pitchFamily="34" charset="0"/>
                <a:ea typeface="Nobile" pitchFamily="34" charset="-122"/>
                <a:cs typeface="Nobile" pitchFamily="34" charset="-120"/>
              </a:rPr>
              <a:t> papíron </a:t>
            </a:r>
            <a:r>
              <a:rPr lang="en-US" sz="1500" b="1" dirty="0">
                <a:solidFill>
                  <a:srgbClr val="404155"/>
                </a:solidFill>
                <a:latin typeface="Nobile" pitchFamily="34" charset="0"/>
                <a:ea typeface="Nobile" pitchFamily="34" charset="-122"/>
                <a:cs typeface="Nobile" pitchFamily="34" charset="-120"/>
              </a:rPr>
              <a:t>kínai kérdéseket</a:t>
            </a:r>
            <a:r>
              <a:rPr lang="en-US" sz="1500" dirty="0">
                <a:solidFill>
                  <a:srgbClr val="404155"/>
                </a:solidFill>
                <a:latin typeface="Nobile" pitchFamily="34" charset="0"/>
                <a:ea typeface="Nobile" pitchFamily="34" charset="-122"/>
                <a:cs typeface="Nobile" pitchFamily="34" charset="-120"/>
              </a:rPr>
              <a:t> csúsztatnak be a szobába. A szobában ülő ember </a:t>
            </a:r>
            <a:r>
              <a:rPr lang="en-US" sz="1500" b="1" dirty="0">
                <a:solidFill>
                  <a:srgbClr val="404155"/>
                </a:solidFill>
                <a:latin typeface="Nobile" pitchFamily="34" charset="0"/>
                <a:ea typeface="Nobile" pitchFamily="34" charset="-122"/>
                <a:cs typeface="Nobile" pitchFamily="34" charset="-120"/>
              </a:rPr>
              <a:t>megnézi az útmutatót</a:t>
            </a:r>
            <a:r>
              <a:rPr lang="en-US" sz="1500" dirty="0">
                <a:solidFill>
                  <a:srgbClr val="404155"/>
                </a:solidFill>
                <a:latin typeface="Nobile" pitchFamily="34" charset="0"/>
                <a:ea typeface="Nobile" pitchFamily="34" charset="-122"/>
                <a:cs typeface="Nobile" pitchFamily="34" charset="-120"/>
              </a:rPr>
              <a:t>, és pontosan követi a szabályokat és </a:t>
            </a:r>
            <a:r>
              <a:rPr lang="en-US" sz="1500" b="1" dirty="0">
                <a:solidFill>
                  <a:srgbClr val="404155"/>
                </a:solidFill>
                <a:latin typeface="Nobile" pitchFamily="34" charset="0"/>
                <a:ea typeface="Nobile" pitchFamily="34" charset="-122"/>
                <a:cs typeface="Nobile" pitchFamily="34" charset="-120"/>
              </a:rPr>
              <a:t>válaszol a kérdésekre</a:t>
            </a:r>
            <a:r>
              <a:rPr lang="en-US" sz="1500" dirty="0">
                <a:solidFill>
                  <a:srgbClr val="404155"/>
                </a:solidFill>
                <a:latin typeface="Nobile" pitchFamily="34" charset="0"/>
                <a:ea typeface="Nobile" pitchFamily="34" charset="-122"/>
                <a:cs typeface="Nobile" pitchFamily="34" charset="-120"/>
              </a:rPr>
              <a:t>:</a:t>
            </a:r>
            <a:endParaRPr lang="en-US" sz="1500" dirty="0"/>
          </a:p>
        </p:txBody>
      </p:sp>
      <p:sp>
        <p:nvSpPr>
          <p:cNvPr id="10" name="Text 8"/>
          <p:cNvSpPr/>
          <p:nvPr/>
        </p:nvSpPr>
        <p:spPr>
          <a:xfrm>
            <a:off x="790932" y="6226612"/>
            <a:ext cx="13048536" cy="624364"/>
          </a:xfrm>
          <a:prstGeom prst="rect">
            <a:avLst/>
          </a:prstGeom>
          <a:noFill/>
          <a:ln/>
        </p:spPr>
        <p:txBody>
          <a:bodyPr wrap="square" lIns="0" tIns="0" rIns="0" bIns="0" rtlCol="0" anchor="t"/>
          <a:lstStyle/>
          <a:p>
            <a:pPr marL="342900" indent="-342900" algn="l">
              <a:lnSpc>
                <a:spcPts val="2200"/>
              </a:lnSpc>
              <a:buSzPct val="100000"/>
              <a:buChar char="•"/>
            </a:pPr>
            <a:r>
              <a:rPr lang="en-US" sz="1500" dirty="0">
                <a:solidFill>
                  <a:srgbClr val="404155"/>
                </a:solidFill>
                <a:latin typeface="Nobile" pitchFamily="34" charset="0"/>
                <a:ea typeface="Nobile" pitchFamily="34" charset="-122"/>
                <a:cs typeface="Nobile" pitchFamily="34" charset="-120"/>
              </a:rPr>
              <a:t>ha ezt a jelet látod, írd le azt a jelet</a:t>
            </a:r>
            <a:endParaRPr lang="en-US" sz="1500" dirty="0"/>
          </a:p>
          <a:p>
            <a:pPr marL="342900" indent="-342900" algn="l">
              <a:lnSpc>
                <a:spcPts val="2200"/>
              </a:lnSpc>
              <a:buSzPct val="100000"/>
              <a:buChar char="•"/>
            </a:pPr>
            <a:r>
              <a:rPr lang="en-US" sz="1500" dirty="0">
                <a:solidFill>
                  <a:srgbClr val="404155"/>
                </a:solidFill>
                <a:latin typeface="Nobile" pitchFamily="34" charset="0"/>
                <a:ea typeface="Nobile" pitchFamily="34" charset="-122"/>
                <a:cs typeface="Nobile" pitchFamily="34" charset="-120"/>
              </a:rPr>
              <a:t>ha ezt a kombinációt látod, válaszolj ezzel, stb…</a:t>
            </a:r>
            <a:endParaRPr lang="en-US" sz="1500" dirty="0"/>
          </a:p>
        </p:txBody>
      </p:sp>
      <p:sp>
        <p:nvSpPr>
          <p:cNvPr id="11" name="Text 9"/>
          <p:cNvSpPr/>
          <p:nvPr/>
        </p:nvSpPr>
        <p:spPr>
          <a:xfrm>
            <a:off x="790932" y="7033974"/>
            <a:ext cx="13048536" cy="567452"/>
          </a:xfrm>
          <a:prstGeom prst="rect">
            <a:avLst/>
          </a:prstGeom>
          <a:noFill/>
          <a:ln/>
        </p:spPr>
        <p:txBody>
          <a:bodyPr wrap="square" lIns="0" tIns="0" rIns="0" bIns="0" rtlCol="0" anchor="t"/>
          <a:lstStyle/>
          <a:p>
            <a:pPr marL="0" indent="0" algn="l">
              <a:lnSpc>
                <a:spcPts val="2200"/>
              </a:lnSpc>
              <a:buNone/>
            </a:pPr>
            <a:r>
              <a:rPr lang="en-US" sz="1500" dirty="0">
                <a:solidFill>
                  <a:srgbClr val="404155"/>
                </a:solidFill>
                <a:latin typeface="Nobile" pitchFamily="34" charset="0"/>
                <a:ea typeface="Nobile" pitchFamily="34" charset="-122"/>
                <a:cs typeface="Nobile" pitchFamily="34" charset="-120"/>
              </a:rPr>
              <a:t>A kinti emberek szerint a szobában </a:t>
            </a:r>
            <a:r>
              <a:rPr lang="en-US" sz="1500" b="1" dirty="0">
                <a:solidFill>
                  <a:srgbClr val="404155"/>
                </a:solidFill>
                <a:latin typeface="Nobile" pitchFamily="34" charset="0"/>
                <a:ea typeface="Nobile" pitchFamily="34" charset="-122"/>
                <a:cs typeface="Nobile" pitchFamily="34" charset="-120"/>
              </a:rPr>
              <a:t>valaki tökéletesen beszél kínaiul</a:t>
            </a:r>
            <a:r>
              <a:rPr lang="en-US" sz="1500" dirty="0">
                <a:solidFill>
                  <a:srgbClr val="404155"/>
                </a:solidFill>
                <a:latin typeface="Nobile" pitchFamily="34" charset="0"/>
                <a:ea typeface="Nobile" pitchFamily="34" charset="-122"/>
                <a:cs typeface="Nobile" pitchFamily="34" charset="-120"/>
              </a:rPr>
              <a:t>, hiszen </a:t>
            </a:r>
            <a:r>
              <a:rPr lang="en-US" sz="1500" b="1" dirty="0">
                <a:solidFill>
                  <a:srgbClr val="404155"/>
                </a:solidFill>
                <a:latin typeface="Nobile" pitchFamily="34" charset="0"/>
                <a:ea typeface="Nobile" pitchFamily="34" charset="-122"/>
                <a:cs typeface="Nobile" pitchFamily="34" charset="-120"/>
              </a:rPr>
              <a:t>helyes válaszokat kapnak</a:t>
            </a:r>
            <a:r>
              <a:rPr lang="en-US" sz="1500" dirty="0">
                <a:solidFill>
                  <a:srgbClr val="404155"/>
                </a:solidFill>
                <a:latin typeface="Nobile" pitchFamily="34" charset="0"/>
                <a:ea typeface="Nobile" pitchFamily="34" charset="-122"/>
                <a:cs typeface="Nobile" pitchFamily="34" charset="-120"/>
              </a:rPr>
              <a:t>. De valójában a bent ülő ember </a:t>
            </a:r>
            <a:r>
              <a:rPr lang="en-US" sz="1500" b="1" dirty="0">
                <a:solidFill>
                  <a:srgbClr val="404155"/>
                </a:solidFill>
                <a:latin typeface="Nobile" pitchFamily="34" charset="0"/>
                <a:ea typeface="Nobile" pitchFamily="34" charset="-122"/>
                <a:cs typeface="Nobile" pitchFamily="34" charset="-120"/>
              </a:rPr>
              <a:t>nem ért semmit</a:t>
            </a:r>
            <a:r>
              <a:rPr lang="en-US" sz="1500" dirty="0">
                <a:solidFill>
                  <a:srgbClr val="404155"/>
                </a:solidFill>
                <a:latin typeface="Nobile" pitchFamily="34" charset="0"/>
                <a:ea typeface="Nobile" pitchFamily="34" charset="-122"/>
                <a:cs typeface="Nobile" pitchFamily="34" charset="-120"/>
              </a:rPr>
              <a:t> abból, amit ír — csak </a:t>
            </a:r>
            <a:r>
              <a:rPr lang="en-US" sz="1500" b="1" dirty="0">
                <a:solidFill>
                  <a:srgbClr val="404155"/>
                </a:solidFill>
                <a:latin typeface="Nobile" pitchFamily="34" charset="0"/>
                <a:ea typeface="Nobile" pitchFamily="34" charset="-122"/>
                <a:cs typeface="Nobile" pitchFamily="34" charset="-120"/>
              </a:rPr>
              <a:t>szabályokat követ</a:t>
            </a:r>
            <a:r>
              <a:rPr lang="en-US" sz="1500" dirty="0">
                <a:solidFill>
                  <a:srgbClr val="404155"/>
                </a:solidFill>
                <a:latin typeface="Nobile" pitchFamily="34" charset="0"/>
                <a:ea typeface="Nobile" pitchFamily="34" charset="-122"/>
                <a:cs typeface="Nobile" pitchFamily="34" charset="-120"/>
              </a:rPr>
              <a:t>.</a:t>
            </a:r>
            <a:endParaRPr lang="en-US" sz="15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a:ln>
            <a:noFill/>
          </a:ln>
          <a:effectLst>
            <a:outerShdw blurRad="292100" dist="139700" dir="2700000" algn="tl" rotWithShape="0">
              <a:srgbClr val="333333">
                <a:alpha val="65000"/>
              </a:srgbClr>
            </a:outerShdw>
          </a:effectLst>
        </p:spPr>
      </p:pic>
      <p:sp>
        <p:nvSpPr>
          <p:cNvPr id="3" name="Text 0"/>
          <p:cNvSpPr/>
          <p:nvPr/>
        </p:nvSpPr>
        <p:spPr>
          <a:xfrm>
            <a:off x="793790" y="1187172"/>
            <a:ext cx="7556421" cy="1417558"/>
          </a:xfrm>
          <a:prstGeom prst="rect">
            <a:avLst/>
          </a:prstGeom>
          <a:noFill/>
          <a:ln/>
        </p:spPr>
        <p:txBody>
          <a:bodyPr wrap="square" lIns="0" tIns="0" rIns="0" bIns="0" rtlCol="0" anchor="t"/>
          <a:lstStyle/>
          <a:p>
            <a:pPr marL="0" indent="0" algn="l">
              <a:lnSpc>
                <a:spcPts val="5550"/>
              </a:lnSpc>
              <a:buNone/>
            </a:pPr>
            <a:r>
              <a:rPr lang="en-US" sz="4450" dirty="0">
                <a:solidFill>
                  <a:srgbClr val="1B1B27"/>
                </a:solidFill>
                <a:latin typeface="Corben" pitchFamily="34" charset="0"/>
                <a:ea typeface="Corben" pitchFamily="34" charset="-122"/>
                <a:cs typeface="Corben" pitchFamily="34" charset="-120"/>
              </a:rPr>
              <a:t>Alapok – Fogalmak, működés, alkalmazások I.</a:t>
            </a:r>
            <a:endParaRPr lang="en-US" sz="4450" dirty="0"/>
          </a:p>
        </p:txBody>
      </p:sp>
      <p:sp>
        <p:nvSpPr>
          <p:cNvPr id="4" name="Shape 1"/>
          <p:cNvSpPr/>
          <p:nvPr/>
        </p:nvSpPr>
        <p:spPr>
          <a:xfrm>
            <a:off x="793790" y="2944892"/>
            <a:ext cx="7556421" cy="2481858"/>
          </a:xfrm>
          <a:prstGeom prst="roundRect">
            <a:avLst>
              <a:gd name="adj" fmla="val 3839"/>
            </a:avLst>
          </a:prstGeom>
          <a:solidFill>
            <a:srgbClr val="D2D9F9"/>
          </a:solidFill>
          <a:ln w="7620">
            <a:solidFill>
              <a:srgbClr val="B8BFDF"/>
            </a:solidFill>
            <a:prstDash val="solid"/>
          </a:ln>
        </p:spPr>
        <p:txBody>
          <a:bodyPr/>
          <a:lstStyle/>
          <a:p>
            <a:endParaRPr lang="hu-HU"/>
          </a:p>
        </p:txBody>
      </p:sp>
      <p:sp>
        <p:nvSpPr>
          <p:cNvPr id="5" name="Text 2"/>
          <p:cNvSpPr/>
          <p:nvPr/>
        </p:nvSpPr>
        <p:spPr>
          <a:xfrm>
            <a:off x="1028224" y="3179326"/>
            <a:ext cx="4879896" cy="425291"/>
          </a:xfrm>
          <a:prstGeom prst="rect">
            <a:avLst/>
          </a:prstGeom>
          <a:noFill/>
          <a:ln/>
        </p:spPr>
        <p:txBody>
          <a:bodyPr wrap="none" lIns="0" tIns="0" rIns="0" bIns="0" rtlCol="0" anchor="t"/>
          <a:lstStyle/>
          <a:p>
            <a:pPr marL="0" indent="0" algn="l">
              <a:lnSpc>
                <a:spcPts val="3300"/>
              </a:lnSpc>
              <a:buNone/>
            </a:pPr>
            <a:r>
              <a:rPr lang="en-US" sz="2650" dirty="0">
                <a:solidFill>
                  <a:srgbClr val="404155"/>
                </a:solidFill>
                <a:latin typeface="Corben" pitchFamily="34" charset="0"/>
                <a:ea typeface="Corben" pitchFamily="34" charset="-122"/>
                <a:cs typeface="Corben" pitchFamily="34" charset="-120"/>
              </a:rPr>
              <a:t>Mi a mesterséges intelligencia?</a:t>
            </a:r>
            <a:endParaRPr lang="en-US" sz="2650" dirty="0"/>
          </a:p>
        </p:txBody>
      </p:sp>
      <p:sp>
        <p:nvSpPr>
          <p:cNvPr id="6" name="Text 3"/>
          <p:cNvSpPr/>
          <p:nvPr/>
        </p:nvSpPr>
        <p:spPr>
          <a:xfrm>
            <a:off x="1028224" y="3740706"/>
            <a:ext cx="7087553" cy="1451610"/>
          </a:xfrm>
          <a:prstGeom prst="rect">
            <a:avLst/>
          </a:prstGeom>
          <a:noFill/>
          <a:ln/>
        </p:spPr>
        <p:txBody>
          <a:bodyPr wrap="square" lIns="0" tIns="0" rIns="0" bIns="0" rtlCol="0" anchor="t"/>
          <a:lstStyle/>
          <a:p>
            <a:pPr marL="0" indent="0" algn="l">
              <a:lnSpc>
                <a:spcPts val="2850"/>
              </a:lnSpc>
              <a:buNone/>
            </a:pPr>
            <a:r>
              <a:rPr lang="en-US" sz="1750" b="1" dirty="0">
                <a:solidFill>
                  <a:srgbClr val="404155"/>
                </a:solidFill>
                <a:latin typeface="Nobile" pitchFamily="34" charset="0"/>
                <a:ea typeface="Nobile" pitchFamily="34" charset="-122"/>
                <a:cs typeface="Nobile" pitchFamily="34" charset="-120"/>
              </a:rPr>
              <a:t>A mesterséges intelligencia (MI)</a:t>
            </a:r>
            <a:r>
              <a:rPr lang="en-US" sz="1750" dirty="0">
                <a:solidFill>
                  <a:srgbClr val="404155"/>
                </a:solidFill>
                <a:latin typeface="Nobile" pitchFamily="34" charset="0"/>
                <a:ea typeface="Nobile" pitchFamily="34" charset="-122"/>
                <a:cs typeface="Nobile" pitchFamily="34" charset="-120"/>
              </a:rPr>
              <a:t> olyan számítógépes rendszerek vagy programok, amelyek képesek emberi gondolkodást utánzó(!) feladatokra, például tanulni, döntéseket hozni vagy feladatokat megoldani.</a:t>
            </a:r>
            <a:endParaRPr lang="en-US" sz="1750" dirty="0"/>
          </a:p>
        </p:txBody>
      </p:sp>
      <p:sp>
        <p:nvSpPr>
          <p:cNvPr id="7" name="Text 4"/>
          <p:cNvSpPr/>
          <p:nvPr/>
        </p:nvSpPr>
        <p:spPr>
          <a:xfrm>
            <a:off x="793790" y="5681901"/>
            <a:ext cx="7556421" cy="1360527"/>
          </a:xfrm>
          <a:prstGeom prst="rect">
            <a:avLst/>
          </a:prstGeom>
          <a:noFill/>
          <a:ln/>
        </p:spPr>
        <p:txBody>
          <a:bodyPr wrap="square" lIns="0" tIns="0" rIns="0" bIns="0" rtlCol="0" anchor="t"/>
          <a:lstStyle/>
          <a:p>
            <a:pPr marL="0" indent="0" algn="l">
              <a:lnSpc>
                <a:spcPts val="3550"/>
              </a:lnSpc>
              <a:buNone/>
            </a:pPr>
            <a:r>
              <a:rPr lang="en-US" sz="2200" dirty="0">
                <a:solidFill>
                  <a:srgbClr val="404155"/>
                </a:solidFill>
                <a:latin typeface="Nobile" pitchFamily="34" charset="0"/>
                <a:ea typeface="Nobile" pitchFamily="34" charset="-122"/>
                <a:cs typeface="Nobile" pitchFamily="34" charset="-120"/>
              </a:rPr>
              <a:t>Olyan, mint egy szuperokos robot, ami adatokat néz, és ebből okos válaszokat vagy megoldásokat talál, például felismeri a képeken a tárgyakat vagy cseveg veled.</a:t>
            </a:r>
            <a:endParaRPr lang="en-US" sz="2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a:ln>
            <a:noFill/>
          </a:ln>
          <a:effectLst>
            <a:outerShdw blurRad="292100" dist="139700" dir="2700000" algn="tl" rotWithShape="0">
              <a:srgbClr val="333333">
                <a:alpha val="65000"/>
              </a:srgbClr>
            </a:outerShdw>
          </a:effectLst>
        </p:spPr>
      </p:pic>
      <p:sp>
        <p:nvSpPr>
          <p:cNvPr id="3" name="Text 0"/>
          <p:cNvSpPr/>
          <p:nvPr/>
        </p:nvSpPr>
        <p:spPr>
          <a:xfrm>
            <a:off x="6265783" y="631031"/>
            <a:ext cx="7585234" cy="1183005"/>
          </a:xfrm>
          <a:prstGeom prst="rect">
            <a:avLst/>
          </a:prstGeom>
          <a:noFill/>
          <a:ln/>
        </p:spPr>
        <p:txBody>
          <a:bodyPr wrap="square" lIns="0" tIns="0" rIns="0" bIns="0" rtlCol="0" anchor="t"/>
          <a:lstStyle/>
          <a:p>
            <a:pPr marL="0" indent="0" algn="l">
              <a:lnSpc>
                <a:spcPts val="4650"/>
              </a:lnSpc>
              <a:buNone/>
            </a:pPr>
            <a:r>
              <a:rPr lang="en-US" sz="3700" dirty="0">
                <a:solidFill>
                  <a:srgbClr val="1B1B27"/>
                </a:solidFill>
                <a:latin typeface="Corben" pitchFamily="34" charset="0"/>
                <a:ea typeface="Corben" pitchFamily="34" charset="-122"/>
                <a:cs typeface="Corben" pitchFamily="34" charset="-120"/>
              </a:rPr>
              <a:t>Alapok – Fogalmak, működés, alkalmazások II. Turing-teszt</a:t>
            </a:r>
            <a:endParaRPr lang="en-US" sz="3700" dirty="0"/>
          </a:p>
        </p:txBody>
      </p:sp>
      <p:sp>
        <p:nvSpPr>
          <p:cNvPr id="4" name="Text 1"/>
          <p:cNvSpPr/>
          <p:nvPr/>
        </p:nvSpPr>
        <p:spPr>
          <a:xfrm>
            <a:off x="6265783" y="2050971"/>
            <a:ext cx="7585234" cy="555546"/>
          </a:xfrm>
          <a:prstGeom prst="rect">
            <a:avLst/>
          </a:prstGeom>
          <a:noFill/>
          <a:ln/>
        </p:spPr>
        <p:txBody>
          <a:bodyPr wrap="square" lIns="0" tIns="0" rIns="0" bIns="0" rtlCol="0" anchor="t"/>
          <a:lstStyle/>
          <a:p>
            <a:pPr marL="0" indent="0" algn="l">
              <a:lnSpc>
                <a:spcPts val="2150"/>
              </a:lnSpc>
              <a:buNone/>
            </a:pPr>
            <a:r>
              <a:rPr lang="en-US" sz="1450" b="1" dirty="0">
                <a:solidFill>
                  <a:srgbClr val="404155"/>
                </a:solidFill>
                <a:latin typeface="Nobile" pitchFamily="34" charset="0"/>
                <a:ea typeface="Nobile" pitchFamily="34" charset="-122"/>
                <a:cs typeface="Nobile" pitchFamily="34" charset="-120"/>
              </a:rPr>
              <a:t>A teszt célja annak megállapítása, hogy egy gép képes-e emberi szintű intelligenciát mutatni egy párbeszéd során.</a:t>
            </a:r>
            <a:endParaRPr lang="en-US" sz="1450" dirty="0"/>
          </a:p>
        </p:txBody>
      </p:sp>
      <p:sp>
        <p:nvSpPr>
          <p:cNvPr id="5" name="Text 2"/>
          <p:cNvSpPr/>
          <p:nvPr/>
        </p:nvSpPr>
        <p:spPr>
          <a:xfrm>
            <a:off x="6265783" y="2843451"/>
            <a:ext cx="3984427" cy="473273"/>
          </a:xfrm>
          <a:prstGeom prst="rect">
            <a:avLst/>
          </a:prstGeom>
          <a:noFill/>
          <a:ln/>
        </p:spPr>
        <p:txBody>
          <a:bodyPr wrap="none" lIns="0" tIns="0" rIns="0" bIns="0" rtlCol="0" anchor="t"/>
          <a:lstStyle/>
          <a:p>
            <a:pPr marL="0" indent="0" algn="l">
              <a:lnSpc>
                <a:spcPts val="3700"/>
              </a:lnSpc>
              <a:buNone/>
            </a:pPr>
            <a:r>
              <a:rPr lang="en-US" sz="2950" dirty="0">
                <a:solidFill>
                  <a:srgbClr val="4967E9"/>
                </a:solidFill>
                <a:latin typeface="Corben" pitchFamily="34" charset="0"/>
                <a:ea typeface="Corben" pitchFamily="34" charset="-122"/>
                <a:cs typeface="Corben" pitchFamily="34" charset="-120"/>
              </a:rPr>
              <a:t>A Turing-teszt menete:</a:t>
            </a:r>
            <a:endParaRPr lang="en-US" sz="2950" dirty="0"/>
          </a:p>
        </p:txBody>
      </p:sp>
      <p:sp>
        <p:nvSpPr>
          <p:cNvPr id="6" name="Text 3"/>
          <p:cNvSpPr/>
          <p:nvPr/>
        </p:nvSpPr>
        <p:spPr>
          <a:xfrm>
            <a:off x="6265783" y="3553658"/>
            <a:ext cx="189190" cy="236577"/>
          </a:xfrm>
          <a:prstGeom prst="rect">
            <a:avLst/>
          </a:prstGeom>
          <a:noFill/>
          <a:ln/>
        </p:spPr>
        <p:txBody>
          <a:bodyPr wrap="none" lIns="0" tIns="0" rIns="0" bIns="0" rtlCol="0" anchor="t"/>
          <a:lstStyle/>
          <a:p>
            <a:pPr marL="0" indent="0" algn="l">
              <a:lnSpc>
                <a:spcPts val="2150"/>
              </a:lnSpc>
              <a:buNone/>
            </a:pPr>
            <a:r>
              <a:rPr lang="en-US" sz="1450" dirty="0">
                <a:solidFill>
                  <a:srgbClr val="404155"/>
                </a:solidFill>
                <a:latin typeface="Corben Light" pitchFamily="34" charset="0"/>
                <a:ea typeface="Corben Light" pitchFamily="34" charset="-122"/>
                <a:cs typeface="Corben Light" pitchFamily="34" charset="-120"/>
              </a:rPr>
              <a:t>01</a:t>
            </a:r>
            <a:endParaRPr lang="en-US" sz="1450" dirty="0"/>
          </a:p>
        </p:txBody>
      </p:sp>
      <p:sp>
        <p:nvSpPr>
          <p:cNvPr id="7" name="Shape 4"/>
          <p:cNvSpPr/>
          <p:nvPr/>
        </p:nvSpPr>
        <p:spPr>
          <a:xfrm>
            <a:off x="6265783" y="3852386"/>
            <a:ext cx="3713678" cy="22860"/>
          </a:xfrm>
          <a:prstGeom prst="rect">
            <a:avLst/>
          </a:prstGeom>
          <a:solidFill>
            <a:srgbClr val="4967E9"/>
          </a:solidFill>
          <a:ln/>
        </p:spPr>
        <p:txBody>
          <a:bodyPr/>
          <a:lstStyle/>
          <a:p>
            <a:endParaRPr lang="hu-HU"/>
          </a:p>
        </p:txBody>
      </p:sp>
      <p:sp>
        <p:nvSpPr>
          <p:cNvPr id="8" name="Text 5"/>
          <p:cNvSpPr/>
          <p:nvPr/>
        </p:nvSpPr>
        <p:spPr>
          <a:xfrm>
            <a:off x="6265783" y="3992642"/>
            <a:ext cx="2366129" cy="295632"/>
          </a:xfrm>
          <a:prstGeom prst="rect">
            <a:avLst/>
          </a:prstGeom>
          <a:noFill/>
          <a:ln/>
        </p:spPr>
        <p:txBody>
          <a:bodyPr wrap="none" lIns="0" tIns="0" rIns="0" bIns="0" rtlCol="0" anchor="t"/>
          <a:lstStyle/>
          <a:p>
            <a:pPr marL="0" indent="0" algn="l">
              <a:lnSpc>
                <a:spcPts val="2300"/>
              </a:lnSpc>
              <a:buNone/>
            </a:pPr>
            <a:r>
              <a:rPr lang="en-US" sz="1850" dirty="0">
                <a:solidFill>
                  <a:srgbClr val="404155"/>
                </a:solidFill>
                <a:latin typeface="Corben" pitchFamily="34" charset="0"/>
                <a:ea typeface="Corben" pitchFamily="34" charset="-122"/>
                <a:cs typeface="Corben" pitchFamily="34" charset="-120"/>
              </a:rPr>
              <a:t>A bíró szerepe</a:t>
            </a:r>
            <a:endParaRPr lang="en-US" sz="1850" dirty="0"/>
          </a:p>
        </p:txBody>
      </p:sp>
      <p:sp>
        <p:nvSpPr>
          <p:cNvPr id="9" name="Text 6"/>
          <p:cNvSpPr/>
          <p:nvPr/>
        </p:nvSpPr>
        <p:spPr>
          <a:xfrm>
            <a:off x="6265783" y="4383048"/>
            <a:ext cx="3713678" cy="1388864"/>
          </a:xfrm>
          <a:prstGeom prst="rect">
            <a:avLst/>
          </a:prstGeom>
          <a:noFill/>
          <a:ln/>
        </p:spPr>
        <p:txBody>
          <a:bodyPr wrap="square" lIns="0" tIns="0" rIns="0" bIns="0" rtlCol="0" anchor="t"/>
          <a:lstStyle/>
          <a:p>
            <a:pPr marL="0" indent="0" algn="l">
              <a:lnSpc>
                <a:spcPts val="2150"/>
              </a:lnSpc>
              <a:buNone/>
            </a:pPr>
            <a:r>
              <a:rPr lang="en-US" sz="1450" dirty="0">
                <a:solidFill>
                  <a:srgbClr val="404155"/>
                </a:solidFill>
                <a:latin typeface="Nobile" pitchFamily="34" charset="0"/>
                <a:ea typeface="Nobile" pitchFamily="34" charset="-122"/>
                <a:cs typeface="Nobile" pitchFamily="34" charset="-120"/>
              </a:rPr>
              <a:t>A </a:t>
            </a:r>
            <a:r>
              <a:rPr lang="en-US" sz="1450" b="1" dirty="0">
                <a:solidFill>
                  <a:srgbClr val="404155"/>
                </a:solidFill>
                <a:latin typeface="Nobile" pitchFamily="34" charset="0"/>
                <a:ea typeface="Nobile" pitchFamily="34" charset="-122"/>
                <a:cs typeface="Nobile" pitchFamily="34" charset="-120"/>
              </a:rPr>
              <a:t>bíró feladata, hogy kérdéseket tegyen fel egy embernek és egy gépnek</a:t>
            </a:r>
            <a:r>
              <a:rPr lang="en-US" sz="1450" dirty="0">
                <a:solidFill>
                  <a:srgbClr val="404155"/>
                </a:solidFill>
                <a:latin typeface="Nobile" pitchFamily="34" charset="0"/>
                <a:ea typeface="Nobile" pitchFamily="34" charset="-122"/>
                <a:cs typeface="Nobile" pitchFamily="34" charset="-120"/>
              </a:rPr>
              <a:t>, ezek alapján próbálja meg eldönteni, hogy melyik a gép, és melyik az ember.</a:t>
            </a:r>
            <a:endParaRPr lang="en-US" sz="1450" dirty="0"/>
          </a:p>
        </p:txBody>
      </p:sp>
      <p:sp>
        <p:nvSpPr>
          <p:cNvPr id="10" name="Text 7"/>
          <p:cNvSpPr/>
          <p:nvPr/>
        </p:nvSpPr>
        <p:spPr>
          <a:xfrm>
            <a:off x="10137338" y="3553658"/>
            <a:ext cx="189190" cy="236577"/>
          </a:xfrm>
          <a:prstGeom prst="rect">
            <a:avLst/>
          </a:prstGeom>
          <a:noFill/>
          <a:ln/>
        </p:spPr>
        <p:txBody>
          <a:bodyPr wrap="none" lIns="0" tIns="0" rIns="0" bIns="0" rtlCol="0" anchor="t"/>
          <a:lstStyle/>
          <a:p>
            <a:pPr marL="0" indent="0" algn="l">
              <a:lnSpc>
                <a:spcPts val="2150"/>
              </a:lnSpc>
              <a:buNone/>
            </a:pPr>
            <a:r>
              <a:rPr lang="en-US" sz="1450" dirty="0">
                <a:solidFill>
                  <a:srgbClr val="404155"/>
                </a:solidFill>
                <a:latin typeface="Corben Light" pitchFamily="34" charset="0"/>
                <a:ea typeface="Corben Light" pitchFamily="34" charset="-122"/>
                <a:cs typeface="Corben Light" pitchFamily="34" charset="-120"/>
              </a:rPr>
              <a:t>02</a:t>
            </a:r>
            <a:endParaRPr lang="en-US" sz="1450" dirty="0"/>
          </a:p>
        </p:txBody>
      </p:sp>
      <p:sp>
        <p:nvSpPr>
          <p:cNvPr id="11" name="Shape 8"/>
          <p:cNvSpPr/>
          <p:nvPr/>
        </p:nvSpPr>
        <p:spPr>
          <a:xfrm>
            <a:off x="10137338" y="3852386"/>
            <a:ext cx="3713678" cy="22860"/>
          </a:xfrm>
          <a:prstGeom prst="rect">
            <a:avLst/>
          </a:prstGeom>
          <a:solidFill>
            <a:srgbClr val="4967E9"/>
          </a:solidFill>
          <a:ln/>
        </p:spPr>
        <p:txBody>
          <a:bodyPr/>
          <a:lstStyle/>
          <a:p>
            <a:endParaRPr lang="hu-HU"/>
          </a:p>
        </p:txBody>
      </p:sp>
      <p:sp>
        <p:nvSpPr>
          <p:cNvPr id="12" name="Text 9"/>
          <p:cNvSpPr/>
          <p:nvPr/>
        </p:nvSpPr>
        <p:spPr>
          <a:xfrm>
            <a:off x="10137338" y="3992642"/>
            <a:ext cx="2775942" cy="295632"/>
          </a:xfrm>
          <a:prstGeom prst="rect">
            <a:avLst/>
          </a:prstGeom>
          <a:noFill/>
          <a:ln/>
        </p:spPr>
        <p:txBody>
          <a:bodyPr wrap="none" lIns="0" tIns="0" rIns="0" bIns="0" rtlCol="0" anchor="t"/>
          <a:lstStyle/>
          <a:p>
            <a:pPr marL="0" indent="0" algn="l">
              <a:lnSpc>
                <a:spcPts val="2300"/>
              </a:lnSpc>
              <a:buNone/>
            </a:pPr>
            <a:r>
              <a:rPr lang="en-US" sz="1850" dirty="0">
                <a:solidFill>
                  <a:srgbClr val="404155"/>
                </a:solidFill>
                <a:latin typeface="Corben" pitchFamily="34" charset="0"/>
                <a:ea typeface="Corben" pitchFamily="34" charset="-122"/>
                <a:cs typeface="Corben" pitchFamily="34" charset="-120"/>
              </a:rPr>
              <a:t>A gép és az ember szerepe</a:t>
            </a:r>
            <a:endParaRPr lang="en-US" sz="1850" dirty="0"/>
          </a:p>
        </p:txBody>
      </p:sp>
      <p:sp>
        <p:nvSpPr>
          <p:cNvPr id="13" name="Text 10"/>
          <p:cNvSpPr/>
          <p:nvPr/>
        </p:nvSpPr>
        <p:spPr>
          <a:xfrm>
            <a:off x="10137338" y="4383048"/>
            <a:ext cx="3713678" cy="833318"/>
          </a:xfrm>
          <a:prstGeom prst="rect">
            <a:avLst/>
          </a:prstGeom>
          <a:noFill/>
          <a:ln/>
        </p:spPr>
        <p:txBody>
          <a:bodyPr wrap="square" lIns="0" tIns="0" rIns="0" bIns="0" rtlCol="0" anchor="t"/>
          <a:lstStyle/>
          <a:p>
            <a:pPr marL="0" indent="0" algn="l">
              <a:lnSpc>
                <a:spcPts val="2150"/>
              </a:lnSpc>
              <a:buNone/>
            </a:pPr>
            <a:r>
              <a:rPr lang="en-US" sz="1450" dirty="0">
                <a:solidFill>
                  <a:srgbClr val="404155"/>
                </a:solidFill>
                <a:latin typeface="Nobile" pitchFamily="34" charset="0"/>
                <a:ea typeface="Nobile" pitchFamily="34" charset="-122"/>
                <a:cs typeface="Nobile" pitchFamily="34" charset="-120"/>
              </a:rPr>
              <a:t>A </a:t>
            </a:r>
            <a:r>
              <a:rPr lang="en-US" sz="1450" b="1" dirty="0">
                <a:solidFill>
                  <a:srgbClr val="404155"/>
                </a:solidFill>
                <a:latin typeface="Nobile" pitchFamily="34" charset="0"/>
                <a:ea typeface="Nobile" pitchFamily="34" charset="-122"/>
                <a:cs typeface="Nobile" pitchFamily="34" charset="-120"/>
              </a:rPr>
              <a:t>gépnek és az embernek is meg kell próbálnia meggyőzni a bírót</a:t>
            </a:r>
            <a:r>
              <a:rPr lang="en-US" sz="1450" dirty="0">
                <a:solidFill>
                  <a:srgbClr val="404155"/>
                </a:solidFill>
                <a:latin typeface="Nobile" pitchFamily="34" charset="0"/>
                <a:ea typeface="Nobile" pitchFamily="34" charset="-122"/>
                <a:cs typeface="Nobile" pitchFamily="34" charset="-120"/>
              </a:rPr>
              <a:t> arról, </a:t>
            </a:r>
            <a:r>
              <a:rPr lang="en-US" sz="1450" b="1" dirty="0">
                <a:solidFill>
                  <a:srgbClr val="404155"/>
                </a:solidFill>
                <a:latin typeface="Nobile" pitchFamily="34" charset="0"/>
                <a:ea typeface="Nobile" pitchFamily="34" charset="-122"/>
                <a:cs typeface="Nobile" pitchFamily="34" charset="-120"/>
              </a:rPr>
              <a:t>hogy ő az ember</a:t>
            </a:r>
            <a:r>
              <a:rPr lang="en-US" sz="1450" dirty="0">
                <a:solidFill>
                  <a:srgbClr val="404155"/>
                </a:solidFill>
                <a:latin typeface="Nobile" pitchFamily="34" charset="0"/>
                <a:ea typeface="Nobile" pitchFamily="34" charset="-122"/>
                <a:cs typeface="Nobile" pitchFamily="34" charset="-120"/>
              </a:rPr>
              <a:t>.</a:t>
            </a:r>
            <a:endParaRPr lang="en-US" sz="1450" dirty="0"/>
          </a:p>
        </p:txBody>
      </p:sp>
      <p:sp>
        <p:nvSpPr>
          <p:cNvPr id="14" name="Text 11"/>
          <p:cNvSpPr/>
          <p:nvPr/>
        </p:nvSpPr>
        <p:spPr>
          <a:xfrm>
            <a:off x="6265783" y="6071711"/>
            <a:ext cx="189190" cy="236577"/>
          </a:xfrm>
          <a:prstGeom prst="rect">
            <a:avLst/>
          </a:prstGeom>
          <a:noFill/>
          <a:ln/>
        </p:spPr>
        <p:txBody>
          <a:bodyPr wrap="none" lIns="0" tIns="0" rIns="0" bIns="0" rtlCol="0" anchor="t"/>
          <a:lstStyle/>
          <a:p>
            <a:pPr marL="0" indent="0" algn="l">
              <a:lnSpc>
                <a:spcPts val="2150"/>
              </a:lnSpc>
              <a:buNone/>
            </a:pPr>
            <a:r>
              <a:rPr lang="en-US" sz="1450" dirty="0">
                <a:solidFill>
                  <a:srgbClr val="404155"/>
                </a:solidFill>
                <a:latin typeface="Corben Light" pitchFamily="34" charset="0"/>
                <a:ea typeface="Corben Light" pitchFamily="34" charset="-122"/>
                <a:cs typeface="Corben Light" pitchFamily="34" charset="-120"/>
              </a:rPr>
              <a:t>03</a:t>
            </a:r>
            <a:endParaRPr lang="en-US" sz="1450" dirty="0"/>
          </a:p>
        </p:txBody>
      </p:sp>
      <p:sp>
        <p:nvSpPr>
          <p:cNvPr id="15" name="Shape 12"/>
          <p:cNvSpPr/>
          <p:nvPr/>
        </p:nvSpPr>
        <p:spPr>
          <a:xfrm>
            <a:off x="6265783" y="6370439"/>
            <a:ext cx="7585234" cy="22860"/>
          </a:xfrm>
          <a:prstGeom prst="rect">
            <a:avLst/>
          </a:prstGeom>
          <a:solidFill>
            <a:srgbClr val="4967E9"/>
          </a:solidFill>
          <a:ln/>
        </p:spPr>
        <p:txBody>
          <a:bodyPr/>
          <a:lstStyle/>
          <a:p>
            <a:endParaRPr lang="hu-HU"/>
          </a:p>
        </p:txBody>
      </p:sp>
      <p:sp>
        <p:nvSpPr>
          <p:cNvPr id="16" name="Text 13"/>
          <p:cNvSpPr/>
          <p:nvPr/>
        </p:nvSpPr>
        <p:spPr>
          <a:xfrm>
            <a:off x="6265783" y="6510695"/>
            <a:ext cx="2366129" cy="295632"/>
          </a:xfrm>
          <a:prstGeom prst="rect">
            <a:avLst/>
          </a:prstGeom>
          <a:noFill/>
          <a:ln/>
        </p:spPr>
        <p:txBody>
          <a:bodyPr wrap="none" lIns="0" tIns="0" rIns="0" bIns="0" rtlCol="0" anchor="t"/>
          <a:lstStyle/>
          <a:p>
            <a:pPr marL="0" indent="0" algn="l">
              <a:lnSpc>
                <a:spcPts val="2300"/>
              </a:lnSpc>
              <a:buNone/>
            </a:pPr>
            <a:r>
              <a:rPr lang="en-US" sz="1850" dirty="0">
                <a:solidFill>
                  <a:srgbClr val="404155"/>
                </a:solidFill>
                <a:latin typeface="Corben" pitchFamily="34" charset="0"/>
                <a:ea typeface="Corben" pitchFamily="34" charset="-122"/>
                <a:cs typeface="Corben" pitchFamily="34" charset="-120"/>
              </a:rPr>
              <a:t>Az eredmény</a:t>
            </a:r>
            <a:endParaRPr lang="en-US" sz="1850" dirty="0"/>
          </a:p>
        </p:txBody>
      </p:sp>
      <p:sp>
        <p:nvSpPr>
          <p:cNvPr id="17" name="Text 14"/>
          <p:cNvSpPr/>
          <p:nvPr/>
        </p:nvSpPr>
        <p:spPr>
          <a:xfrm>
            <a:off x="6265783" y="6901101"/>
            <a:ext cx="7585234" cy="555546"/>
          </a:xfrm>
          <a:prstGeom prst="rect">
            <a:avLst/>
          </a:prstGeom>
          <a:noFill/>
          <a:ln/>
        </p:spPr>
        <p:txBody>
          <a:bodyPr wrap="square" lIns="0" tIns="0" rIns="0" bIns="0" rtlCol="0" anchor="t"/>
          <a:lstStyle/>
          <a:p>
            <a:pPr marL="0" indent="0" algn="l">
              <a:lnSpc>
                <a:spcPts val="2150"/>
              </a:lnSpc>
              <a:buNone/>
            </a:pPr>
            <a:r>
              <a:rPr lang="en-US" sz="1450" b="1" dirty="0">
                <a:solidFill>
                  <a:srgbClr val="404155"/>
                </a:solidFill>
                <a:latin typeface="Nobile" pitchFamily="34" charset="0"/>
                <a:ea typeface="Nobile" pitchFamily="34" charset="-122"/>
                <a:cs typeface="Nobile" pitchFamily="34" charset="-120"/>
              </a:rPr>
              <a:t>Ha a bíró nem tudja megkülönböztetni a gépet az embertől, a gép átment a teszten.</a:t>
            </a:r>
            <a:endParaRPr lang="en-US" sz="14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a:ln>
            <a:noFill/>
          </a:ln>
          <a:effectLst>
            <a:outerShdw blurRad="292100" dist="139700" dir="2700000" algn="tl" rotWithShape="0">
              <a:srgbClr val="333333">
                <a:alpha val="65000"/>
              </a:srgbClr>
            </a:outerShdw>
          </a:effectLst>
        </p:spPr>
      </p:pic>
      <p:sp>
        <p:nvSpPr>
          <p:cNvPr id="3" name="Text 0"/>
          <p:cNvSpPr/>
          <p:nvPr/>
        </p:nvSpPr>
        <p:spPr>
          <a:xfrm>
            <a:off x="6280190" y="696635"/>
            <a:ext cx="7556421" cy="1204913"/>
          </a:xfrm>
          <a:prstGeom prst="rect">
            <a:avLst/>
          </a:prstGeom>
          <a:noFill/>
          <a:ln/>
        </p:spPr>
        <p:txBody>
          <a:bodyPr wrap="square" lIns="0" tIns="0" rIns="0" bIns="0" rtlCol="0" anchor="t"/>
          <a:lstStyle/>
          <a:p>
            <a:pPr marL="0" indent="0" algn="l">
              <a:lnSpc>
                <a:spcPts val="4700"/>
              </a:lnSpc>
              <a:buNone/>
            </a:pPr>
            <a:r>
              <a:rPr lang="en-US" sz="3750" dirty="0">
                <a:solidFill>
                  <a:srgbClr val="1B1B27"/>
                </a:solidFill>
                <a:latin typeface="Corben" pitchFamily="34" charset="0"/>
                <a:ea typeface="Corben" pitchFamily="34" charset="-122"/>
                <a:cs typeface="Corben" pitchFamily="34" charset="-120"/>
              </a:rPr>
              <a:t>Alapok – Fogalmak, működés, alkalmazások III.</a:t>
            </a:r>
            <a:endParaRPr lang="en-US" sz="3750" dirty="0"/>
          </a:p>
        </p:txBody>
      </p:sp>
      <p:sp>
        <p:nvSpPr>
          <p:cNvPr id="4" name="Text 1"/>
          <p:cNvSpPr/>
          <p:nvPr/>
        </p:nvSpPr>
        <p:spPr>
          <a:xfrm>
            <a:off x="6280190" y="2147292"/>
            <a:ext cx="7556421" cy="2494240"/>
          </a:xfrm>
          <a:prstGeom prst="rect">
            <a:avLst/>
          </a:prstGeom>
          <a:noFill/>
          <a:ln/>
        </p:spPr>
        <p:txBody>
          <a:bodyPr wrap="square" lIns="0" tIns="0" rIns="0" bIns="0" rtlCol="0" anchor="t"/>
          <a:lstStyle/>
          <a:p>
            <a:pPr marL="0" indent="0" algn="l">
              <a:lnSpc>
                <a:spcPts val="6500"/>
              </a:lnSpc>
              <a:buNone/>
            </a:pPr>
            <a:r>
              <a:rPr lang="en-US" sz="5200" dirty="0">
                <a:solidFill>
                  <a:srgbClr val="4967E9"/>
                </a:solidFill>
                <a:latin typeface="Corben" pitchFamily="34" charset="0"/>
                <a:ea typeface="Corben" pitchFamily="34" charset="-122"/>
                <a:cs typeface="Corben" pitchFamily="34" charset="-120"/>
              </a:rPr>
              <a:t>Már most is körülvesz</a:t>
            </a:r>
            <a:r>
              <a:rPr lang="en-US" sz="5200" dirty="0">
                <a:solidFill>
                  <a:srgbClr val="1B1B27"/>
                </a:solidFill>
                <a:latin typeface="Corben" pitchFamily="34" charset="0"/>
                <a:ea typeface="Corben" pitchFamily="34" charset="-122"/>
                <a:cs typeface="Corben" pitchFamily="34" charset="-120"/>
              </a:rPr>
              <a:t> – MI az interneten és a zsebedben</a:t>
            </a:r>
            <a:endParaRPr lang="en-US" sz="5200" dirty="0"/>
          </a:p>
        </p:txBody>
      </p:sp>
      <p:sp>
        <p:nvSpPr>
          <p:cNvPr id="5" name="Text 2"/>
          <p:cNvSpPr/>
          <p:nvPr/>
        </p:nvSpPr>
        <p:spPr>
          <a:xfrm>
            <a:off x="6280190" y="4887278"/>
            <a:ext cx="7556421" cy="963930"/>
          </a:xfrm>
          <a:prstGeom prst="rect">
            <a:avLst/>
          </a:prstGeom>
          <a:noFill/>
          <a:ln/>
        </p:spPr>
        <p:txBody>
          <a:bodyPr wrap="square" lIns="0" tIns="0" rIns="0" bIns="0" rtlCol="0" anchor="t"/>
          <a:lstStyle/>
          <a:p>
            <a:pPr marL="0" indent="0" algn="l">
              <a:lnSpc>
                <a:spcPts val="3750"/>
              </a:lnSpc>
              <a:buNone/>
            </a:pPr>
            <a:r>
              <a:rPr lang="en-US" sz="3000" dirty="0">
                <a:solidFill>
                  <a:srgbClr val="1B1B27"/>
                </a:solidFill>
                <a:latin typeface="Corben" pitchFamily="34" charset="0"/>
                <a:ea typeface="Corben" pitchFamily="34" charset="-122"/>
                <a:cs typeface="Corben" pitchFamily="34" charset="-120"/>
              </a:rPr>
              <a:t>Mesterséges intelligencia alkalmazások, amiket (valószínűleg) már használtál</a:t>
            </a:r>
            <a:endParaRPr lang="en-US" sz="3000" dirty="0"/>
          </a:p>
        </p:txBody>
      </p:sp>
      <p:sp>
        <p:nvSpPr>
          <p:cNvPr id="6" name="Text 3"/>
          <p:cNvSpPr/>
          <p:nvPr/>
        </p:nvSpPr>
        <p:spPr>
          <a:xfrm>
            <a:off x="6280190" y="6244352"/>
            <a:ext cx="3543062" cy="1141095"/>
          </a:xfrm>
          <a:prstGeom prst="rect">
            <a:avLst/>
          </a:prstGeom>
          <a:noFill/>
          <a:ln/>
        </p:spPr>
        <p:txBody>
          <a:bodyPr wrap="square" lIns="0" tIns="0" rIns="0" bIns="0" rtlCol="0" anchor="t"/>
          <a:lstStyle/>
          <a:p>
            <a:pPr marL="0" indent="0" algn="l">
              <a:lnSpc>
                <a:spcPts val="2200"/>
              </a:lnSpc>
              <a:buNone/>
            </a:pPr>
            <a:r>
              <a:rPr lang="en-US" sz="1500" b="1" dirty="0">
                <a:solidFill>
                  <a:srgbClr val="404155"/>
                </a:solidFill>
                <a:latin typeface="Nobile" pitchFamily="34" charset="0"/>
                <a:ea typeface="Nobile" pitchFamily="34" charset="-122"/>
                <a:cs typeface="Nobile" pitchFamily="34" charset="-120"/>
              </a:rPr>
              <a:t>A mesterséges intelligencia ma már számos hétköznapi alkalmazás alapját képezi, gyakran észrevétlenül.</a:t>
            </a:r>
            <a:endParaRPr lang="en-US" sz="1500" dirty="0"/>
          </a:p>
        </p:txBody>
      </p:sp>
      <p:sp>
        <p:nvSpPr>
          <p:cNvPr id="7" name="Text 4"/>
          <p:cNvSpPr/>
          <p:nvPr/>
        </p:nvSpPr>
        <p:spPr>
          <a:xfrm>
            <a:off x="10301168" y="6244352"/>
            <a:ext cx="3543062" cy="1141095"/>
          </a:xfrm>
          <a:prstGeom prst="rect">
            <a:avLst/>
          </a:prstGeom>
          <a:noFill/>
          <a:ln/>
        </p:spPr>
        <p:txBody>
          <a:bodyPr wrap="square" lIns="0" tIns="0" rIns="0" bIns="0" rtlCol="0" anchor="t"/>
          <a:lstStyle/>
          <a:p>
            <a:pPr marL="0" indent="0" algn="l">
              <a:lnSpc>
                <a:spcPts val="2200"/>
              </a:lnSpc>
              <a:buNone/>
            </a:pPr>
            <a:r>
              <a:rPr lang="en-US" sz="1500" b="1" dirty="0">
                <a:solidFill>
                  <a:srgbClr val="404155"/>
                </a:solidFill>
                <a:latin typeface="Nobile" pitchFamily="34" charset="0"/>
                <a:ea typeface="Nobile" pitchFamily="34" charset="-122"/>
                <a:cs typeface="Nobile" pitchFamily="34" charset="-120"/>
              </a:rPr>
              <a:t>A középiskolások körében a leggyakrabban használt MI-alapú eszközök a tartalomajánló rendszerek és a nyelvi modellek.</a:t>
            </a:r>
            <a:endParaRPr lang="en-US" sz="15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659368"/>
            <a:ext cx="12661463" cy="708779"/>
          </a:xfrm>
          <a:prstGeom prst="rect">
            <a:avLst/>
          </a:prstGeom>
          <a:noFill/>
          <a:ln/>
        </p:spPr>
        <p:txBody>
          <a:bodyPr wrap="none" lIns="0" tIns="0" rIns="0" bIns="0" rtlCol="0" anchor="t"/>
          <a:lstStyle/>
          <a:p>
            <a:pPr marL="0" indent="0" algn="l">
              <a:lnSpc>
                <a:spcPts val="5550"/>
              </a:lnSpc>
              <a:buNone/>
            </a:pPr>
            <a:r>
              <a:rPr lang="en-US" sz="4450" dirty="0">
                <a:solidFill>
                  <a:srgbClr val="1B1B27"/>
                </a:solidFill>
                <a:latin typeface="Corben" pitchFamily="34" charset="0"/>
                <a:ea typeface="Corben" pitchFamily="34" charset="-122"/>
                <a:cs typeface="Corben" pitchFamily="34" charset="-120"/>
              </a:rPr>
              <a:t>Alapok – Fogalmak, működés, alkalmazások IV.</a:t>
            </a:r>
            <a:endParaRPr lang="en-US" sz="4450" dirty="0"/>
          </a:p>
        </p:txBody>
      </p:sp>
      <p:sp>
        <p:nvSpPr>
          <p:cNvPr id="3" name="Shape 1"/>
          <p:cNvSpPr/>
          <p:nvPr/>
        </p:nvSpPr>
        <p:spPr>
          <a:xfrm>
            <a:off x="793790" y="1821775"/>
            <a:ext cx="4196358" cy="5748338"/>
          </a:xfrm>
          <a:prstGeom prst="roundRect">
            <a:avLst>
              <a:gd name="adj" fmla="val 2270"/>
            </a:avLst>
          </a:prstGeom>
          <a:solidFill>
            <a:srgbClr val="F9F9FF">
              <a:alpha val="95000"/>
            </a:srgbClr>
          </a:solidFill>
          <a:ln w="30480">
            <a:solidFill>
              <a:srgbClr val="B8BFDF"/>
            </a:solidFill>
            <a:prstDash val="solid"/>
          </a:ln>
        </p:spPr>
        <p:txBody>
          <a:bodyPr/>
          <a:lstStyle/>
          <a:p>
            <a:endParaRPr lang="hu-HU"/>
          </a:p>
        </p:txBody>
      </p:sp>
      <p:sp>
        <p:nvSpPr>
          <p:cNvPr id="4" name="Shape 2"/>
          <p:cNvSpPr/>
          <p:nvPr/>
        </p:nvSpPr>
        <p:spPr>
          <a:xfrm>
            <a:off x="824270" y="1852255"/>
            <a:ext cx="4135398" cy="680442"/>
          </a:xfrm>
          <a:prstGeom prst="roundRect">
            <a:avLst>
              <a:gd name="adj" fmla="val 8626"/>
            </a:avLst>
          </a:prstGeom>
          <a:solidFill>
            <a:srgbClr val="D2D9F9"/>
          </a:solidFill>
          <a:ln/>
        </p:spPr>
        <p:txBody>
          <a:bodyPr/>
          <a:lstStyle/>
          <a:p>
            <a:endParaRPr lang="hu-HU"/>
          </a:p>
        </p:txBody>
      </p:sp>
      <p:pic>
        <p:nvPicPr>
          <p:cNvPr id="5"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21888" y="2018467"/>
            <a:ext cx="340162" cy="340162"/>
          </a:xfrm>
          <a:prstGeom prst="rect">
            <a:avLst/>
          </a:prstGeom>
        </p:spPr>
      </p:pic>
      <p:sp>
        <p:nvSpPr>
          <p:cNvPr id="6" name="Text 3"/>
          <p:cNvSpPr/>
          <p:nvPr/>
        </p:nvSpPr>
        <p:spPr>
          <a:xfrm>
            <a:off x="1051084" y="2759512"/>
            <a:ext cx="3402330" cy="425291"/>
          </a:xfrm>
          <a:prstGeom prst="rect">
            <a:avLst/>
          </a:prstGeom>
          <a:noFill/>
          <a:ln/>
        </p:spPr>
        <p:txBody>
          <a:bodyPr wrap="none" lIns="0" tIns="0" rIns="0" bIns="0" rtlCol="0" anchor="t"/>
          <a:lstStyle/>
          <a:p>
            <a:pPr marL="0" indent="0" algn="l">
              <a:lnSpc>
                <a:spcPts val="3300"/>
              </a:lnSpc>
              <a:buNone/>
            </a:pPr>
            <a:r>
              <a:rPr lang="en-US" sz="2650" dirty="0">
                <a:solidFill>
                  <a:srgbClr val="404155"/>
                </a:solidFill>
                <a:latin typeface="Corben" pitchFamily="34" charset="0"/>
                <a:ea typeface="Corben" pitchFamily="34" charset="-122"/>
                <a:cs typeface="Corben" pitchFamily="34" charset="-120"/>
              </a:rPr>
              <a:t>Chatbot</a:t>
            </a:r>
            <a:endParaRPr lang="en-US" sz="2650" dirty="0"/>
          </a:p>
        </p:txBody>
      </p:sp>
      <p:sp>
        <p:nvSpPr>
          <p:cNvPr id="7" name="Text 4"/>
          <p:cNvSpPr/>
          <p:nvPr/>
        </p:nvSpPr>
        <p:spPr>
          <a:xfrm>
            <a:off x="1051084" y="3320891"/>
            <a:ext cx="3681770" cy="3991928"/>
          </a:xfrm>
          <a:prstGeom prst="rect">
            <a:avLst/>
          </a:prstGeom>
          <a:noFill/>
          <a:ln/>
        </p:spPr>
        <p:txBody>
          <a:bodyPr wrap="squar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Egy konkrét szoftver vagy program, amelyet arra terveztek, hogy emberi beszélgetést szimuláljon, általában szöveges vagy hangalapú kommunikációval. Konkrét feladatokra fókuszál, például ügyfélszolgálati kérdések megválaszolása, rendelések kezelése, vagy információ nyújtása.</a:t>
            </a:r>
            <a:endParaRPr lang="en-US" sz="1750" dirty="0"/>
          </a:p>
        </p:txBody>
      </p:sp>
      <p:sp>
        <p:nvSpPr>
          <p:cNvPr id="8" name="Shape 5"/>
          <p:cNvSpPr/>
          <p:nvPr/>
        </p:nvSpPr>
        <p:spPr>
          <a:xfrm>
            <a:off x="5216962" y="1821775"/>
            <a:ext cx="4196358" cy="5748338"/>
          </a:xfrm>
          <a:prstGeom prst="roundRect">
            <a:avLst>
              <a:gd name="adj" fmla="val 2270"/>
            </a:avLst>
          </a:prstGeom>
          <a:solidFill>
            <a:srgbClr val="F9F9FF">
              <a:alpha val="95000"/>
            </a:srgbClr>
          </a:solidFill>
          <a:ln w="30480">
            <a:solidFill>
              <a:srgbClr val="B8BFDF"/>
            </a:solidFill>
            <a:prstDash val="solid"/>
          </a:ln>
        </p:spPr>
        <p:txBody>
          <a:bodyPr/>
          <a:lstStyle/>
          <a:p>
            <a:endParaRPr lang="hu-HU"/>
          </a:p>
        </p:txBody>
      </p:sp>
      <p:sp>
        <p:nvSpPr>
          <p:cNvPr id="9" name="Shape 6"/>
          <p:cNvSpPr/>
          <p:nvPr/>
        </p:nvSpPr>
        <p:spPr>
          <a:xfrm>
            <a:off x="5247442" y="1852255"/>
            <a:ext cx="4135398" cy="680442"/>
          </a:xfrm>
          <a:prstGeom prst="roundRect">
            <a:avLst>
              <a:gd name="adj" fmla="val 8626"/>
            </a:avLst>
          </a:prstGeom>
          <a:solidFill>
            <a:srgbClr val="D2D9F9"/>
          </a:solidFill>
          <a:ln/>
        </p:spPr>
        <p:txBody>
          <a:bodyPr/>
          <a:lstStyle/>
          <a:p>
            <a:endParaRPr lang="hu-HU"/>
          </a:p>
        </p:txBody>
      </p:sp>
      <p:pic>
        <p:nvPicPr>
          <p:cNvPr id="10"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45060" y="2018467"/>
            <a:ext cx="340162" cy="340162"/>
          </a:xfrm>
          <a:prstGeom prst="rect">
            <a:avLst/>
          </a:prstGeom>
        </p:spPr>
      </p:pic>
      <p:sp>
        <p:nvSpPr>
          <p:cNvPr id="11" name="Text 7"/>
          <p:cNvSpPr/>
          <p:nvPr/>
        </p:nvSpPr>
        <p:spPr>
          <a:xfrm>
            <a:off x="5474256" y="2759512"/>
            <a:ext cx="3402330" cy="425291"/>
          </a:xfrm>
          <a:prstGeom prst="rect">
            <a:avLst/>
          </a:prstGeom>
          <a:noFill/>
          <a:ln/>
        </p:spPr>
        <p:txBody>
          <a:bodyPr wrap="none" lIns="0" tIns="0" rIns="0" bIns="0" rtlCol="0" anchor="t"/>
          <a:lstStyle/>
          <a:p>
            <a:pPr marL="0" indent="0" algn="l">
              <a:lnSpc>
                <a:spcPts val="3300"/>
              </a:lnSpc>
              <a:buNone/>
            </a:pPr>
            <a:r>
              <a:rPr lang="en-US" sz="2650" dirty="0">
                <a:solidFill>
                  <a:srgbClr val="404155"/>
                </a:solidFill>
                <a:latin typeface="Corben" pitchFamily="34" charset="0"/>
                <a:ea typeface="Corben" pitchFamily="34" charset="-122"/>
                <a:cs typeface="Corben" pitchFamily="34" charset="-120"/>
              </a:rPr>
              <a:t>Deepfake</a:t>
            </a:r>
            <a:endParaRPr lang="en-US" sz="2650" dirty="0"/>
          </a:p>
        </p:txBody>
      </p:sp>
      <p:sp>
        <p:nvSpPr>
          <p:cNvPr id="12" name="Text 8"/>
          <p:cNvSpPr/>
          <p:nvPr/>
        </p:nvSpPr>
        <p:spPr>
          <a:xfrm>
            <a:off x="5474256" y="3320891"/>
            <a:ext cx="3681770" cy="2903220"/>
          </a:xfrm>
          <a:prstGeom prst="rect">
            <a:avLst/>
          </a:prstGeom>
          <a:noFill/>
          <a:ln/>
        </p:spPr>
        <p:txBody>
          <a:bodyPr wrap="squar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Hamis média, általában videó, hangklip vagy kép, amelyet mesterséges intelligencia segítségével módosítottak, hogy valaki úgy tűnjön vagy hangozzon, mintha olyasmit tenne vagy mondana, amit valójában nem is tett.</a:t>
            </a:r>
            <a:endParaRPr lang="en-US" sz="1750" dirty="0"/>
          </a:p>
        </p:txBody>
      </p:sp>
      <p:sp>
        <p:nvSpPr>
          <p:cNvPr id="13" name="Shape 9"/>
          <p:cNvSpPr/>
          <p:nvPr/>
        </p:nvSpPr>
        <p:spPr>
          <a:xfrm>
            <a:off x="9640133" y="1821775"/>
            <a:ext cx="4196358" cy="5748338"/>
          </a:xfrm>
          <a:prstGeom prst="roundRect">
            <a:avLst>
              <a:gd name="adj" fmla="val 2270"/>
            </a:avLst>
          </a:prstGeom>
          <a:solidFill>
            <a:srgbClr val="F9F9FF">
              <a:alpha val="95000"/>
            </a:srgbClr>
          </a:solidFill>
          <a:ln w="30480">
            <a:solidFill>
              <a:srgbClr val="B8BFDF"/>
            </a:solidFill>
            <a:prstDash val="solid"/>
          </a:ln>
        </p:spPr>
        <p:txBody>
          <a:bodyPr/>
          <a:lstStyle/>
          <a:p>
            <a:endParaRPr lang="hu-HU"/>
          </a:p>
        </p:txBody>
      </p:sp>
      <p:sp>
        <p:nvSpPr>
          <p:cNvPr id="14" name="Shape 10"/>
          <p:cNvSpPr/>
          <p:nvPr/>
        </p:nvSpPr>
        <p:spPr>
          <a:xfrm>
            <a:off x="9670613" y="1852255"/>
            <a:ext cx="4135398" cy="680442"/>
          </a:xfrm>
          <a:prstGeom prst="roundRect">
            <a:avLst>
              <a:gd name="adj" fmla="val 8626"/>
            </a:avLst>
          </a:prstGeom>
          <a:solidFill>
            <a:srgbClr val="D2D9F9"/>
          </a:solidFill>
          <a:ln/>
        </p:spPr>
        <p:txBody>
          <a:bodyPr/>
          <a:lstStyle/>
          <a:p>
            <a:endParaRPr lang="hu-HU"/>
          </a:p>
        </p:txBody>
      </p:sp>
      <p:pic>
        <p:nvPicPr>
          <p:cNvPr id="15"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568232" y="2018467"/>
            <a:ext cx="340162" cy="340162"/>
          </a:xfrm>
          <a:prstGeom prst="rect">
            <a:avLst/>
          </a:prstGeom>
        </p:spPr>
      </p:pic>
      <p:sp>
        <p:nvSpPr>
          <p:cNvPr id="16" name="Text 11"/>
          <p:cNvSpPr/>
          <p:nvPr/>
        </p:nvSpPr>
        <p:spPr>
          <a:xfrm>
            <a:off x="9897427" y="2759512"/>
            <a:ext cx="3402330" cy="425291"/>
          </a:xfrm>
          <a:prstGeom prst="rect">
            <a:avLst/>
          </a:prstGeom>
          <a:noFill/>
          <a:ln/>
        </p:spPr>
        <p:txBody>
          <a:bodyPr wrap="none" lIns="0" tIns="0" rIns="0" bIns="0" rtlCol="0" anchor="t"/>
          <a:lstStyle/>
          <a:p>
            <a:pPr marL="0" indent="0" algn="l">
              <a:lnSpc>
                <a:spcPts val="3300"/>
              </a:lnSpc>
              <a:buNone/>
            </a:pPr>
            <a:r>
              <a:rPr lang="en-US" sz="2650" dirty="0">
                <a:solidFill>
                  <a:srgbClr val="404155"/>
                </a:solidFill>
                <a:latin typeface="Corben" pitchFamily="34" charset="0"/>
                <a:ea typeface="Corben" pitchFamily="34" charset="-122"/>
                <a:cs typeface="Corben" pitchFamily="34" charset="-120"/>
              </a:rPr>
              <a:t>Fake news (álhír)</a:t>
            </a:r>
            <a:endParaRPr lang="en-US" sz="2650" dirty="0"/>
          </a:p>
        </p:txBody>
      </p:sp>
      <p:sp>
        <p:nvSpPr>
          <p:cNvPr id="17" name="Text 12"/>
          <p:cNvSpPr/>
          <p:nvPr/>
        </p:nvSpPr>
        <p:spPr>
          <a:xfrm>
            <a:off x="9897427" y="3320891"/>
            <a:ext cx="3681770" cy="2903220"/>
          </a:xfrm>
          <a:prstGeom prst="rect">
            <a:avLst/>
          </a:prstGeom>
          <a:noFill/>
          <a:ln/>
        </p:spPr>
        <p:txBody>
          <a:bodyPr wrap="squar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Álhírek (fake news, hoax hírek) olyan szándékosan publikált átverések, melyek célja leginkább a propagandaterjesztés és a félrevezetés (dezinformáció). A politikai dezinformáció szándékos terjesztése a lélektani hadviselés egyik formája.</a:t>
            </a:r>
            <a:endParaRPr lang="en-US" sz="17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463391" y="364093"/>
            <a:ext cx="6183035" cy="351592"/>
          </a:xfrm>
          <a:prstGeom prst="rect">
            <a:avLst/>
          </a:prstGeom>
          <a:noFill/>
          <a:ln/>
        </p:spPr>
        <p:txBody>
          <a:bodyPr wrap="none" lIns="0" tIns="0" rIns="0" bIns="0" rtlCol="0" anchor="t"/>
          <a:lstStyle/>
          <a:p>
            <a:pPr marL="0" indent="0" algn="l">
              <a:lnSpc>
                <a:spcPts val="2750"/>
              </a:lnSpc>
              <a:buNone/>
            </a:pPr>
            <a:r>
              <a:rPr lang="en-US" sz="2200" dirty="0">
                <a:solidFill>
                  <a:srgbClr val="1B1B27"/>
                </a:solidFill>
                <a:latin typeface="Corben" pitchFamily="34" charset="0"/>
                <a:ea typeface="Corben" pitchFamily="34" charset="-122"/>
                <a:cs typeface="Corben" pitchFamily="34" charset="-120"/>
              </a:rPr>
              <a:t>Alapok – Fogalmak, működés, alkalmazások V.</a:t>
            </a:r>
            <a:endParaRPr lang="en-US" sz="2200" dirty="0"/>
          </a:p>
        </p:txBody>
      </p:sp>
      <p:sp>
        <p:nvSpPr>
          <p:cNvPr id="3" name="Text 1"/>
          <p:cNvSpPr/>
          <p:nvPr/>
        </p:nvSpPr>
        <p:spPr>
          <a:xfrm>
            <a:off x="463391" y="737949"/>
            <a:ext cx="5295067" cy="281345"/>
          </a:xfrm>
          <a:prstGeom prst="rect">
            <a:avLst/>
          </a:prstGeom>
          <a:noFill/>
          <a:ln/>
        </p:spPr>
        <p:txBody>
          <a:bodyPr wrap="none" lIns="0" tIns="0" rIns="0" bIns="0" rtlCol="0" anchor="t"/>
          <a:lstStyle/>
          <a:p>
            <a:pPr marL="0" indent="0" algn="l">
              <a:lnSpc>
                <a:spcPts val="2200"/>
              </a:lnSpc>
              <a:buNone/>
            </a:pPr>
            <a:r>
              <a:rPr lang="en-US" sz="1750" dirty="0">
                <a:solidFill>
                  <a:srgbClr val="1B1B27"/>
                </a:solidFill>
                <a:latin typeface="Corben" pitchFamily="34" charset="0"/>
                <a:ea typeface="Corben" pitchFamily="34" charset="-122"/>
                <a:cs typeface="Corben" pitchFamily="34" charset="-120"/>
              </a:rPr>
              <a:t>Milyen típusú mesterséges intelligenciák léteznek?</a:t>
            </a:r>
            <a:endParaRPr lang="en-US" sz="1750" dirty="0"/>
          </a:p>
        </p:txBody>
      </p:sp>
      <p:sp>
        <p:nvSpPr>
          <p:cNvPr id="4" name="Text 2"/>
          <p:cNvSpPr/>
          <p:nvPr/>
        </p:nvSpPr>
        <p:spPr>
          <a:xfrm>
            <a:off x="463391" y="1102995"/>
            <a:ext cx="8714423" cy="485299"/>
          </a:xfrm>
          <a:prstGeom prst="rect">
            <a:avLst/>
          </a:prstGeom>
          <a:noFill/>
          <a:ln/>
        </p:spPr>
        <p:txBody>
          <a:bodyPr wrap="none" lIns="0" tIns="0" rIns="0" bIns="0" rtlCol="0" anchor="t"/>
          <a:lstStyle/>
          <a:p>
            <a:pPr marL="0" indent="0" algn="l">
              <a:lnSpc>
                <a:spcPts val="3800"/>
              </a:lnSpc>
              <a:buNone/>
            </a:pPr>
            <a:r>
              <a:rPr lang="en-US" sz="3050" dirty="0">
                <a:solidFill>
                  <a:srgbClr val="4967E9"/>
                </a:solidFill>
                <a:latin typeface="Corben" pitchFamily="34" charset="0"/>
                <a:ea typeface="Corben" pitchFamily="34" charset="-122"/>
                <a:cs typeface="Corben" pitchFamily="34" charset="-120"/>
              </a:rPr>
              <a:t>Két fő alkalmazási irány:</a:t>
            </a:r>
            <a:r>
              <a:rPr lang="en-US" sz="3050" dirty="0">
                <a:solidFill>
                  <a:srgbClr val="1B1B27"/>
                </a:solidFill>
                <a:latin typeface="Corben" pitchFamily="34" charset="0"/>
                <a:ea typeface="Corben" pitchFamily="34" charset="-122"/>
                <a:cs typeface="Corben" pitchFamily="34" charset="-120"/>
              </a:rPr>
              <a:t> generálás és előrejelzés</a:t>
            </a:r>
            <a:endParaRPr lang="en-US" sz="3050" dirty="0"/>
          </a:p>
        </p:txBody>
      </p:sp>
      <p:pic>
        <p:nvPicPr>
          <p:cNvPr id="5" name="Image 0" descr="preencoded.png"/>
          <p:cNvPicPr>
            <a:picLocks noChangeAspect="1"/>
          </p:cNvPicPr>
          <p:nvPr/>
        </p:nvPicPr>
        <p:blipFill>
          <a:blip r:embed="rId3"/>
          <a:stretch>
            <a:fillRect/>
          </a:stretch>
        </p:blipFill>
        <p:spPr>
          <a:xfrm>
            <a:off x="463391" y="1734741"/>
            <a:ext cx="5707261" cy="5707261"/>
          </a:xfrm>
          <a:prstGeom prst="rect">
            <a:avLst/>
          </a:prstGeom>
          <a:ln>
            <a:noFill/>
          </a:ln>
          <a:effectLst>
            <a:outerShdw blurRad="292100" dist="139700" dir="2700000" algn="tl" rotWithShape="0">
              <a:srgbClr val="333333">
                <a:alpha val="65000"/>
              </a:srgbClr>
            </a:outerShdw>
          </a:effectLst>
        </p:spPr>
      </p:pic>
      <p:sp>
        <p:nvSpPr>
          <p:cNvPr id="6" name="Text 3"/>
          <p:cNvSpPr/>
          <p:nvPr/>
        </p:nvSpPr>
        <p:spPr>
          <a:xfrm>
            <a:off x="463391" y="7504748"/>
            <a:ext cx="3069431" cy="210979"/>
          </a:xfrm>
          <a:prstGeom prst="rect">
            <a:avLst/>
          </a:prstGeom>
          <a:noFill/>
          <a:ln/>
        </p:spPr>
        <p:txBody>
          <a:bodyPr wrap="none" lIns="0" tIns="0" rIns="0" bIns="0" rtlCol="0" anchor="t"/>
          <a:lstStyle/>
          <a:p>
            <a:pPr marL="0" indent="0" algn="l">
              <a:lnSpc>
                <a:spcPts val="1650"/>
              </a:lnSpc>
              <a:buNone/>
            </a:pPr>
            <a:r>
              <a:rPr lang="en-US" sz="1300" dirty="0">
                <a:solidFill>
                  <a:srgbClr val="1B1B27"/>
                </a:solidFill>
                <a:latin typeface="Corben" pitchFamily="34" charset="0"/>
                <a:ea typeface="Corben" pitchFamily="34" charset="-122"/>
                <a:cs typeface="Corben" pitchFamily="34" charset="-120"/>
              </a:rPr>
              <a:t>GENERATÍV mesterséges intelligencia</a:t>
            </a:r>
            <a:endParaRPr lang="en-US" sz="1300" dirty="0"/>
          </a:p>
        </p:txBody>
      </p:sp>
      <p:sp>
        <p:nvSpPr>
          <p:cNvPr id="7" name="Text 4"/>
          <p:cNvSpPr/>
          <p:nvPr/>
        </p:nvSpPr>
        <p:spPr>
          <a:xfrm>
            <a:off x="463391" y="7771567"/>
            <a:ext cx="6714530" cy="134660"/>
          </a:xfrm>
          <a:prstGeom prst="rect">
            <a:avLst/>
          </a:prstGeom>
          <a:noFill/>
          <a:ln/>
        </p:spPr>
        <p:txBody>
          <a:bodyPr wrap="none" lIns="0" tIns="0" rIns="0" bIns="0" rtlCol="0" anchor="t"/>
          <a:lstStyle/>
          <a:p>
            <a:pPr marL="0" indent="0" algn="l">
              <a:lnSpc>
                <a:spcPts val="1050"/>
              </a:lnSpc>
              <a:buNone/>
            </a:pPr>
            <a:r>
              <a:rPr lang="en-US" sz="850" dirty="0">
                <a:solidFill>
                  <a:srgbClr val="404155"/>
                </a:solidFill>
                <a:latin typeface="Nobile" pitchFamily="34" charset="0"/>
                <a:ea typeface="Nobile" pitchFamily="34" charset="-122"/>
                <a:cs typeface="Nobile" pitchFamily="34" charset="-120"/>
              </a:rPr>
              <a:t>Új tartalmat hoz létre korábbi minták alapján. Szöveget, képet vagy más médiatartalmat képes előállítani</a:t>
            </a:r>
            <a:endParaRPr lang="en-US" sz="850" dirty="0"/>
          </a:p>
        </p:txBody>
      </p:sp>
      <p:pic>
        <p:nvPicPr>
          <p:cNvPr id="8" name="Image 1" descr="preencoded.png"/>
          <p:cNvPicPr>
            <a:picLocks noChangeAspect="1"/>
          </p:cNvPicPr>
          <p:nvPr/>
        </p:nvPicPr>
        <p:blipFill>
          <a:blip r:embed="rId4"/>
          <a:stretch>
            <a:fillRect/>
          </a:stretch>
        </p:blipFill>
        <p:spPr>
          <a:xfrm>
            <a:off x="7460099" y="1734741"/>
            <a:ext cx="5707261" cy="5707261"/>
          </a:xfrm>
          <a:prstGeom prst="rect">
            <a:avLst/>
          </a:prstGeom>
          <a:ln>
            <a:noFill/>
          </a:ln>
          <a:effectLst>
            <a:outerShdw blurRad="292100" dist="139700" dir="2700000" algn="tl" rotWithShape="0">
              <a:srgbClr val="333333">
                <a:alpha val="65000"/>
              </a:srgbClr>
            </a:outerShdw>
          </a:effectLst>
        </p:spPr>
      </p:pic>
      <p:sp>
        <p:nvSpPr>
          <p:cNvPr id="9" name="Text 5"/>
          <p:cNvSpPr/>
          <p:nvPr/>
        </p:nvSpPr>
        <p:spPr>
          <a:xfrm>
            <a:off x="7460099" y="7504748"/>
            <a:ext cx="2999661" cy="210979"/>
          </a:xfrm>
          <a:prstGeom prst="rect">
            <a:avLst/>
          </a:prstGeom>
          <a:noFill/>
          <a:ln/>
        </p:spPr>
        <p:txBody>
          <a:bodyPr wrap="none" lIns="0" tIns="0" rIns="0" bIns="0" rtlCol="0" anchor="t"/>
          <a:lstStyle/>
          <a:p>
            <a:pPr marL="0" indent="0" algn="l">
              <a:lnSpc>
                <a:spcPts val="1650"/>
              </a:lnSpc>
              <a:buNone/>
            </a:pPr>
            <a:r>
              <a:rPr lang="en-US" sz="1300" dirty="0">
                <a:solidFill>
                  <a:srgbClr val="1B1B27"/>
                </a:solidFill>
                <a:latin typeface="Corben" pitchFamily="34" charset="0"/>
                <a:ea typeface="Corben" pitchFamily="34" charset="-122"/>
                <a:cs typeface="Corben" pitchFamily="34" charset="-120"/>
              </a:rPr>
              <a:t>PREDIKTÍV mesterséges intelligencia</a:t>
            </a:r>
            <a:endParaRPr lang="en-US" sz="1300" dirty="0"/>
          </a:p>
        </p:txBody>
      </p:sp>
      <p:sp>
        <p:nvSpPr>
          <p:cNvPr id="10" name="Text 6"/>
          <p:cNvSpPr/>
          <p:nvPr/>
        </p:nvSpPr>
        <p:spPr>
          <a:xfrm>
            <a:off x="7460099" y="7771567"/>
            <a:ext cx="6714530" cy="269319"/>
          </a:xfrm>
          <a:prstGeom prst="rect">
            <a:avLst/>
          </a:prstGeom>
          <a:noFill/>
          <a:ln/>
        </p:spPr>
        <p:txBody>
          <a:bodyPr wrap="square" lIns="0" tIns="0" rIns="0" bIns="0" rtlCol="0" anchor="t"/>
          <a:lstStyle/>
          <a:p>
            <a:pPr marL="0" indent="0" algn="l">
              <a:lnSpc>
                <a:spcPts val="1050"/>
              </a:lnSpc>
              <a:buNone/>
            </a:pPr>
            <a:r>
              <a:rPr lang="en-US" sz="850" dirty="0">
                <a:solidFill>
                  <a:srgbClr val="404155"/>
                </a:solidFill>
                <a:latin typeface="Nobile" pitchFamily="34" charset="0"/>
                <a:ea typeface="Nobile" pitchFamily="34" charset="-122"/>
                <a:cs typeface="Nobile" pitchFamily="34" charset="-120"/>
              </a:rPr>
              <a:t>Valószínűségi alapon előrejelzéseket készít nagy adathalmazból. Célja a múltbeli adatok alapján a jövőbeli kimenetek becslése.</a:t>
            </a:r>
            <a:endParaRPr lang="en-US" sz="8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729615"/>
            <a:ext cx="12028646" cy="673418"/>
          </a:xfrm>
          <a:prstGeom prst="rect">
            <a:avLst/>
          </a:prstGeom>
          <a:noFill/>
          <a:ln/>
        </p:spPr>
        <p:txBody>
          <a:bodyPr wrap="none" lIns="0" tIns="0" rIns="0" bIns="0" rtlCol="0" anchor="t"/>
          <a:lstStyle/>
          <a:p>
            <a:pPr marL="0" indent="0" algn="l">
              <a:lnSpc>
                <a:spcPts val="5300"/>
              </a:lnSpc>
              <a:buNone/>
            </a:pPr>
            <a:r>
              <a:rPr lang="en-US" sz="4200" dirty="0">
                <a:solidFill>
                  <a:srgbClr val="1B1B27"/>
                </a:solidFill>
                <a:latin typeface="Corben" pitchFamily="34" charset="0"/>
                <a:ea typeface="Corben" pitchFamily="34" charset="-122"/>
                <a:cs typeface="Corben" pitchFamily="34" charset="-120"/>
              </a:rPr>
              <a:t>Alapok – Fogalmak, működés, alkalmazások VI.</a:t>
            </a:r>
            <a:endParaRPr lang="en-US" sz="4200" dirty="0"/>
          </a:p>
        </p:txBody>
      </p:sp>
      <p:sp>
        <p:nvSpPr>
          <p:cNvPr id="3" name="Text 1"/>
          <p:cNvSpPr/>
          <p:nvPr/>
        </p:nvSpPr>
        <p:spPr>
          <a:xfrm>
            <a:off x="793790" y="1484828"/>
            <a:ext cx="13042821" cy="1077516"/>
          </a:xfrm>
          <a:prstGeom prst="rect">
            <a:avLst/>
          </a:prstGeom>
          <a:noFill/>
          <a:ln/>
        </p:spPr>
        <p:txBody>
          <a:bodyPr wrap="square" lIns="0" tIns="0" rIns="0" bIns="0" rtlCol="0" anchor="t"/>
          <a:lstStyle/>
          <a:p>
            <a:pPr marL="0" indent="0" algn="l">
              <a:lnSpc>
                <a:spcPts val="4200"/>
              </a:lnSpc>
              <a:buNone/>
            </a:pPr>
            <a:r>
              <a:rPr lang="en-US" sz="3350" dirty="0">
                <a:solidFill>
                  <a:srgbClr val="1B1B27"/>
                </a:solidFill>
                <a:latin typeface="Corben" pitchFamily="34" charset="0"/>
                <a:ea typeface="Corben" pitchFamily="34" charset="-122"/>
                <a:cs typeface="Corben" pitchFamily="34" charset="-120"/>
              </a:rPr>
              <a:t>Meg tudja mondani az MI, hogy mi lesz a hétfői matekdolgozatban? – </a:t>
            </a:r>
            <a:r>
              <a:rPr lang="en-US" sz="3350" dirty="0">
                <a:solidFill>
                  <a:srgbClr val="4967E9"/>
                </a:solidFill>
                <a:latin typeface="Corben" pitchFamily="34" charset="0"/>
                <a:ea typeface="Corben" pitchFamily="34" charset="-122"/>
                <a:cs typeface="Corben" pitchFamily="34" charset="-120"/>
              </a:rPr>
              <a:t>Igen és (miért) nem</a:t>
            </a:r>
            <a:endParaRPr lang="en-US" sz="3350" dirty="0"/>
          </a:p>
        </p:txBody>
      </p:sp>
      <p:sp>
        <p:nvSpPr>
          <p:cNvPr id="4" name="Text 2"/>
          <p:cNvSpPr/>
          <p:nvPr/>
        </p:nvSpPr>
        <p:spPr>
          <a:xfrm>
            <a:off x="793790" y="2644140"/>
            <a:ext cx="7170777" cy="403979"/>
          </a:xfrm>
          <a:prstGeom prst="rect">
            <a:avLst/>
          </a:prstGeom>
          <a:noFill/>
          <a:ln/>
        </p:spPr>
        <p:txBody>
          <a:bodyPr wrap="none" lIns="0" tIns="0" rIns="0" bIns="0" rtlCol="0" anchor="t"/>
          <a:lstStyle/>
          <a:p>
            <a:pPr marL="0" indent="0" algn="l">
              <a:lnSpc>
                <a:spcPts val="3150"/>
              </a:lnSpc>
              <a:buNone/>
            </a:pPr>
            <a:r>
              <a:rPr lang="en-US" sz="2500" dirty="0">
                <a:solidFill>
                  <a:srgbClr val="1B1B27"/>
                </a:solidFill>
                <a:latin typeface="Corben" pitchFamily="34" charset="0"/>
                <a:ea typeface="Corben" pitchFamily="34" charset="-122"/>
                <a:cs typeface="Corben" pitchFamily="34" charset="-120"/>
              </a:rPr>
              <a:t>A prediktív mesterséges intelligencia működése</a:t>
            </a:r>
            <a:endParaRPr lang="en-US" sz="2500" dirty="0"/>
          </a:p>
        </p:txBody>
      </p:sp>
      <p:sp>
        <p:nvSpPr>
          <p:cNvPr id="5" name="Shape 3"/>
          <p:cNvSpPr/>
          <p:nvPr/>
        </p:nvSpPr>
        <p:spPr>
          <a:xfrm>
            <a:off x="793790" y="3355181"/>
            <a:ext cx="13042821" cy="1222534"/>
          </a:xfrm>
          <a:prstGeom prst="roundRect">
            <a:avLst>
              <a:gd name="adj" fmla="val 7403"/>
            </a:avLst>
          </a:prstGeom>
          <a:solidFill>
            <a:srgbClr val="BBC6F7"/>
          </a:solidFill>
          <a:ln/>
        </p:spPr>
        <p:txBody>
          <a:bodyPr/>
          <a:lstStyle/>
          <a:p>
            <a:endParaRPr lang="hu-HU"/>
          </a:p>
        </p:txBody>
      </p:sp>
      <p:pic>
        <p:nvPicPr>
          <p:cNvPr id="6" name="Image 0" descr="preencoded.png"/>
          <p:cNvPicPr>
            <a:picLocks noChangeAspect="1"/>
          </p:cNvPicPr>
          <p:nvPr/>
        </p:nvPicPr>
        <p:blipFill>
          <a:blip r:embed="rId3"/>
          <a:stretch>
            <a:fillRect/>
          </a:stretch>
        </p:blipFill>
        <p:spPr>
          <a:xfrm>
            <a:off x="1009174" y="3653790"/>
            <a:ext cx="269319" cy="215384"/>
          </a:xfrm>
          <a:prstGeom prst="rect">
            <a:avLst/>
          </a:prstGeom>
        </p:spPr>
      </p:pic>
      <p:sp>
        <p:nvSpPr>
          <p:cNvPr id="7" name="Text 4"/>
          <p:cNvSpPr/>
          <p:nvPr/>
        </p:nvSpPr>
        <p:spPr>
          <a:xfrm>
            <a:off x="1493877" y="3613666"/>
            <a:ext cx="12127349" cy="672227"/>
          </a:xfrm>
          <a:prstGeom prst="rect">
            <a:avLst/>
          </a:prstGeom>
          <a:noFill/>
          <a:ln/>
        </p:spPr>
        <p:txBody>
          <a:bodyPr wrap="square" lIns="0" tIns="0" rIns="0" bIns="0" rtlCol="0" anchor="t"/>
          <a:lstStyle/>
          <a:p>
            <a:pPr marL="0" indent="0" algn="l">
              <a:lnSpc>
                <a:spcPts val="2600"/>
              </a:lnSpc>
              <a:buNone/>
            </a:pPr>
            <a:r>
              <a:rPr lang="en-US" sz="1650" b="1" dirty="0">
                <a:solidFill>
                  <a:srgbClr val="000000"/>
                </a:solidFill>
                <a:latin typeface="Nobile" pitchFamily="34" charset="0"/>
                <a:ea typeface="Nobile" pitchFamily="34" charset="-122"/>
                <a:cs typeface="Nobile" pitchFamily="34" charset="-120"/>
              </a:rPr>
              <a:t>A prediktív mesterséges intelligencia nem a jövőt „tudja megmondani", hanem a legvalószínűbb kimeneteket becsli múltbeli adatok alapján.</a:t>
            </a:r>
            <a:endParaRPr lang="en-US" sz="1650" dirty="0"/>
          </a:p>
        </p:txBody>
      </p:sp>
      <p:sp>
        <p:nvSpPr>
          <p:cNvPr id="8" name="Text 5"/>
          <p:cNvSpPr/>
          <p:nvPr/>
        </p:nvSpPr>
        <p:spPr>
          <a:xfrm>
            <a:off x="793790" y="4807982"/>
            <a:ext cx="13042821" cy="336113"/>
          </a:xfrm>
          <a:prstGeom prst="rect">
            <a:avLst/>
          </a:prstGeom>
          <a:noFill/>
          <a:ln/>
        </p:spPr>
        <p:txBody>
          <a:bodyPr wrap="none" lIns="0" tIns="0" rIns="0" bIns="0" rtlCol="0" anchor="t"/>
          <a:lstStyle/>
          <a:p>
            <a:pPr marL="0" indent="0" algn="l">
              <a:lnSpc>
                <a:spcPts val="2600"/>
              </a:lnSpc>
              <a:buNone/>
            </a:pPr>
            <a:r>
              <a:rPr lang="en-US" sz="1650" dirty="0">
                <a:solidFill>
                  <a:srgbClr val="404155"/>
                </a:solidFill>
                <a:latin typeface="Nobile" pitchFamily="34" charset="0"/>
                <a:ea typeface="Nobile" pitchFamily="34" charset="-122"/>
                <a:cs typeface="Nobile" pitchFamily="34" charset="-120"/>
              </a:rPr>
              <a:t>Egy ilyen rendszer – ha rendelkezésre állnak</a:t>
            </a:r>
            <a:endParaRPr lang="en-US" sz="1650" dirty="0"/>
          </a:p>
        </p:txBody>
      </p:sp>
      <p:sp>
        <p:nvSpPr>
          <p:cNvPr id="9" name="Text 6"/>
          <p:cNvSpPr/>
          <p:nvPr/>
        </p:nvSpPr>
        <p:spPr>
          <a:xfrm>
            <a:off x="793790" y="5374362"/>
            <a:ext cx="13042821" cy="1559123"/>
          </a:xfrm>
          <a:prstGeom prst="rect">
            <a:avLst/>
          </a:prstGeom>
          <a:noFill/>
          <a:ln/>
        </p:spPr>
        <p:txBody>
          <a:bodyPr wrap="square" lIns="0" tIns="0" rIns="0" bIns="0" rtlCol="0" anchor="t"/>
          <a:lstStyle/>
          <a:p>
            <a:pPr marL="342900" indent="-342900" algn="l">
              <a:lnSpc>
                <a:spcPts val="2600"/>
              </a:lnSpc>
              <a:buSzPct val="100000"/>
              <a:buChar char="•"/>
            </a:pPr>
            <a:r>
              <a:rPr lang="en-US" sz="1650" dirty="0">
                <a:solidFill>
                  <a:srgbClr val="404155"/>
                </a:solidFill>
                <a:latin typeface="Nobile" pitchFamily="34" charset="0"/>
                <a:ea typeface="Nobile" pitchFamily="34" charset="-122"/>
                <a:cs typeface="Nobile" pitchFamily="34" charset="-120"/>
              </a:rPr>
              <a:t>a tanár 4-5 évre visszamenő feladatsorai</a:t>
            </a:r>
            <a:endParaRPr lang="en-US" sz="1650" dirty="0"/>
          </a:p>
          <a:p>
            <a:pPr marL="342900" indent="-342900" algn="l">
              <a:lnSpc>
                <a:spcPts val="2600"/>
              </a:lnSpc>
              <a:buSzPct val="100000"/>
              <a:buChar char="•"/>
            </a:pPr>
            <a:r>
              <a:rPr lang="en-US" sz="1650" dirty="0">
                <a:solidFill>
                  <a:srgbClr val="404155"/>
                </a:solidFill>
                <a:latin typeface="Nobile" pitchFamily="34" charset="0"/>
                <a:ea typeface="Nobile" pitchFamily="34" charset="-122"/>
                <a:cs typeface="Nobile" pitchFamily="34" charset="-120"/>
              </a:rPr>
              <a:t>a házi feladatok</a:t>
            </a:r>
            <a:endParaRPr lang="en-US" sz="1650" dirty="0"/>
          </a:p>
          <a:p>
            <a:pPr marL="342900" indent="-342900" algn="l">
              <a:lnSpc>
                <a:spcPts val="2600"/>
              </a:lnSpc>
              <a:buSzPct val="100000"/>
              <a:buChar char="•"/>
            </a:pPr>
            <a:r>
              <a:rPr lang="en-US" sz="1650" dirty="0">
                <a:solidFill>
                  <a:srgbClr val="404155"/>
                </a:solidFill>
                <a:latin typeface="Nobile" pitchFamily="34" charset="0"/>
                <a:ea typeface="Nobile" pitchFamily="34" charset="-122"/>
                <a:cs typeface="Nobile" pitchFamily="34" charset="-120"/>
              </a:rPr>
              <a:t>óravázlatok</a:t>
            </a:r>
            <a:endParaRPr lang="en-US" sz="1650" dirty="0"/>
          </a:p>
          <a:p>
            <a:pPr marL="342900" indent="-342900" algn="l">
              <a:lnSpc>
                <a:spcPts val="2600"/>
              </a:lnSpc>
              <a:buSzPct val="100000"/>
              <a:buChar char="•"/>
            </a:pPr>
            <a:r>
              <a:rPr lang="en-US" sz="1650" dirty="0">
                <a:solidFill>
                  <a:srgbClr val="404155"/>
                </a:solidFill>
                <a:latin typeface="Nobile" pitchFamily="34" charset="0"/>
                <a:ea typeface="Nobile" pitchFamily="34" charset="-122"/>
                <a:cs typeface="Nobile" pitchFamily="34" charset="-120"/>
              </a:rPr>
              <a:t>tankönyvi tematikák</a:t>
            </a:r>
            <a:endParaRPr lang="en-US" sz="1650" dirty="0"/>
          </a:p>
        </p:txBody>
      </p:sp>
      <p:sp>
        <p:nvSpPr>
          <p:cNvPr id="10" name="Text 7"/>
          <p:cNvSpPr/>
          <p:nvPr/>
        </p:nvSpPr>
        <p:spPr>
          <a:xfrm>
            <a:off x="793790" y="7163753"/>
            <a:ext cx="13042821" cy="336113"/>
          </a:xfrm>
          <a:prstGeom prst="rect">
            <a:avLst/>
          </a:prstGeom>
          <a:noFill/>
          <a:ln/>
        </p:spPr>
        <p:txBody>
          <a:bodyPr wrap="none" lIns="0" tIns="0" rIns="0" bIns="0" rtlCol="0" anchor="t"/>
          <a:lstStyle/>
          <a:p>
            <a:pPr marL="0" indent="0" algn="l">
              <a:lnSpc>
                <a:spcPts val="2600"/>
              </a:lnSpc>
              <a:buNone/>
            </a:pPr>
            <a:r>
              <a:rPr lang="en-US" sz="1650" dirty="0">
                <a:solidFill>
                  <a:srgbClr val="404155"/>
                </a:solidFill>
                <a:latin typeface="Nobile" pitchFamily="34" charset="0"/>
                <a:ea typeface="Nobile" pitchFamily="34" charset="-122"/>
                <a:cs typeface="Nobile" pitchFamily="34" charset="-120"/>
              </a:rPr>
              <a:t>képes lehet előre jelezni, hogy milyen típusú példák a legvalószínűbbek a dolgozatban.</a:t>
            </a:r>
            <a:endParaRPr lang="en-US" sz="16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32</TotalTime>
  <Words>1397</Words>
  <Application>Microsoft Office PowerPoint</Application>
  <PresentationFormat>Egyéni</PresentationFormat>
  <Paragraphs>129</Paragraphs>
  <Slides>14</Slides>
  <Notes>13</Notes>
  <HiddenSlides>0</HiddenSlides>
  <MMClips>0</MMClips>
  <ScaleCrop>false</ScaleCrop>
  <HeadingPairs>
    <vt:vector size="6" baseType="variant">
      <vt:variant>
        <vt:lpstr>Használt betűtípusok</vt:lpstr>
      </vt:variant>
      <vt:variant>
        <vt:i4>8</vt:i4>
      </vt:variant>
      <vt:variant>
        <vt:lpstr>Téma</vt:lpstr>
      </vt:variant>
      <vt:variant>
        <vt:i4>1</vt:i4>
      </vt:variant>
      <vt:variant>
        <vt:lpstr>Diacímek</vt:lpstr>
      </vt:variant>
      <vt:variant>
        <vt:i4>14</vt:i4>
      </vt:variant>
    </vt:vector>
  </HeadingPairs>
  <TitlesOfParts>
    <vt:vector size="23" baseType="lpstr">
      <vt:lpstr>Calibri</vt:lpstr>
      <vt:lpstr>Arial</vt:lpstr>
      <vt:lpstr>Open Sans</vt:lpstr>
      <vt:lpstr>Corben</vt:lpstr>
      <vt:lpstr>Nobile</vt:lpstr>
      <vt:lpstr>Aptos</vt:lpstr>
      <vt:lpstr>Corben Light</vt:lpstr>
      <vt:lpstr>Libre Baskerville</vt:lpstr>
      <vt:lpstr>Office Theme</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Bodor Tibor</cp:lastModifiedBy>
  <cp:revision>8</cp:revision>
  <dcterms:created xsi:type="dcterms:W3CDTF">2026-03-28T09:39:15Z</dcterms:created>
  <dcterms:modified xsi:type="dcterms:W3CDTF">2026-03-28T10:21:33Z</dcterms:modified>
</cp:coreProperties>
</file>