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4630400" cy="8229600"/>
  <p:notesSz cx="8229600" cy="146304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Source Sans 3" panose="020B0604020202020204" charset="0"/>
      <p:regular r:id="rId12"/>
    </p:embeddedFont>
    <p:embeddedFont>
      <p:font typeface="Lora" panose="020B0604020202020204" charset="-18"/>
      <p:regular r:id="rId13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7" d="100"/>
          <a:sy n="97" d="100"/>
        </p:scale>
        <p:origin x="3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5212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81A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-3-8.svg"/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-3-6.svg"/><Relationship Id="rId5" Type="http://schemas.openxmlformats.org/officeDocument/2006/relationships/image" Target="../media/image-3-4.svg"/><Relationship Id="rId10" Type="http://schemas.openxmlformats.org/officeDocument/2006/relationships/image" Target="../media/image-3-10.svg"/><Relationship Id="rId4" Type="http://schemas.openxmlformats.org/officeDocument/2006/relationships/image" Target="../media/image-3-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teachablemachine.withgoogle.com/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833">
              <a:alpha val="80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64037" y="2611041"/>
            <a:ext cx="12902327" cy="14520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700"/>
              </a:lnSpc>
              <a:buNone/>
            </a:pPr>
            <a:r>
              <a:rPr lang="en-US" sz="455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Mesterséges Intelligencia: A Jövő Eszköze a Kezedben</a:t>
            </a:r>
            <a:endParaRPr lang="en-US" sz="4550" dirty="0"/>
          </a:p>
        </p:txBody>
      </p:sp>
      <p:sp>
        <p:nvSpPr>
          <p:cNvPr id="5" name="Text 2"/>
          <p:cNvSpPr/>
          <p:nvPr/>
        </p:nvSpPr>
        <p:spPr>
          <a:xfrm>
            <a:off x="864037" y="4433411"/>
            <a:ext cx="12902327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D6E5E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Az MI ma már mindenhol jelen van életünkben - a keresőmotoroktól kezdve az önvezető autókon át egészen a tanuláshoz használható eszközökig. Ez a bemutató segít megérteni, hogyan működik ez a technológia és hogyan használhatod hatékonyan a tanulásodhoz!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462927" y="605909"/>
            <a:ext cx="8060412" cy="5319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en-US" sz="335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Mi is az a Mesterséges Intelligencia (MI)?</a:t>
            </a:r>
            <a:endParaRPr lang="en-US" sz="3350" dirty="0"/>
          </a:p>
        </p:txBody>
      </p:sp>
      <p:sp>
        <p:nvSpPr>
          <p:cNvPr id="3" name="Text 1"/>
          <p:cNvSpPr/>
          <p:nvPr/>
        </p:nvSpPr>
        <p:spPr>
          <a:xfrm>
            <a:off x="2462927" y="1455777"/>
            <a:ext cx="4631531" cy="1253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400" dirty="0">
                <a:solidFill>
                  <a:srgbClr val="D6E5E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Az MI egy olyan számítógépes program vagy algoritmus, ami képes utánozni az emberi intelligenciát. Nem gondolkodik úgy, mint mi, hanem hatalmas mennyiségű adatot elemez statisztikai módszerekkel, hogy összefüggéseket találjon és válaszokat adjon.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2462927" y="2828092"/>
            <a:ext cx="4631531" cy="5012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400" dirty="0">
                <a:solidFill>
                  <a:srgbClr val="D6E5E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Gondolj rá úgy, mint egy szupergyors adatfeldolgozóra, ami mintázatokat keres.</a:t>
            </a:r>
            <a:endParaRPr lang="en-US" sz="14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324" y="1485662"/>
            <a:ext cx="4631531" cy="4631531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2462927" y="6415326"/>
            <a:ext cx="3146465" cy="1208246"/>
          </a:xfrm>
          <a:prstGeom prst="roundRect">
            <a:avLst>
              <a:gd name="adj" fmla="val 2246"/>
            </a:avLst>
          </a:prstGeom>
          <a:solidFill>
            <a:srgbClr val="444752"/>
          </a:solidFill>
          <a:ln/>
        </p:spPr>
      </p:sp>
      <p:sp>
        <p:nvSpPr>
          <p:cNvPr id="7" name="Text 4"/>
          <p:cNvSpPr/>
          <p:nvPr/>
        </p:nvSpPr>
        <p:spPr>
          <a:xfrm>
            <a:off x="2643783" y="6596182"/>
            <a:ext cx="2128123" cy="2658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Google kereső</a:t>
            </a:r>
            <a:endParaRPr lang="en-US" sz="1650" dirty="0"/>
          </a:p>
        </p:txBody>
      </p:sp>
      <p:sp>
        <p:nvSpPr>
          <p:cNvPr id="8" name="Text 5"/>
          <p:cNvSpPr/>
          <p:nvPr/>
        </p:nvSpPr>
        <p:spPr>
          <a:xfrm>
            <a:off x="2643783" y="6941463"/>
            <a:ext cx="2784753" cy="5012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400" dirty="0">
                <a:solidFill>
                  <a:srgbClr val="D6E5E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Az MI segít a legjobb találatokat megtalálni a millióból</a:t>
            </a:r>
            <a:endParaRPr lang="en-US" sz="1400" dirty="0"/>
          </a:p>
        </p:txBody>
      </p:sp>
      <p:sp>
        <p:nvSpPr>
          <p:cNvPr id="9" name="Shape 6"/>
          <p:cNvSpPr/>
          <p:nvPr/>
        </p:nvSpPr>
        <p:spPr>
          <a:xfrm>
            <a:off x="5741908" y="6415326"/>
            <a:ext cx="3146465" cy="1208246"/>
          </a:xfrm>
          <a:prstGeom prst="roundRect">
            <a:avLst>
              <a:gd name="adj" fmla="val 2246"/>
            </a:avLst>
          </a:prstGeom>
          <a:solidFill>
            <a:srgbClr val="444752"/>
          </a:solidFill>
          <a:ln/>
        </p:spPr>
      </p:sp>
      <p:sp>
        <p:nvSpPr>
          <p:cNvPr id="10" name="Text 7"/>
          <p:cNvSpPr/>
          <p:nvPr/>
        </p:nvSpPr>
        <p:spPr>
          <a:xfrm>
            <a:off x="5922764" y="6596182"/>
            <a:ext cx="2128123" cy="2658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YouTube ajánlások</a:t>
            </a:r>
            <a:endParaRPr lang="en-US" sz="1650" dirty="0"/>
          </a:p>
        </p:txBody>
      </p:sp>
      <p:sp>
        <p:nvSpPr>
          <p:cNvPr id="11" name="Text 8"/>
          <p:cNvSpPr/>
          <p:nvPr/>
        </p:nvSpPr>
        <p:spPr>
          <a:xfrm>
            <a:off x="5922764" y="6941463"/>
            <a:ext cx="2784753" cy="5012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400" dirty="0">
                <a:solidFill>
                  <a:srgbClr val="D6E5E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Megismeri az ízlésed és releváns tartalmakat javasol</a:t>
            </a:r>
            <a:endParaRPr lang="en-US" sz="1400" dirty="0"/>
          </a:p>
        </p:txBody>
      </p:sp>
      <p:sp>
        <p:nvSpPr>
          <p:cNvPr id="12" name="Shape 9"/>
          <p:cNvSpPr/>
          <p:nvPr/>
        </p:nvSpPr>
        <p:spPr>
          <a:xfrm>
            <a:off x="9020889" y="6415326"/>
            <a:ext cx="3146465" cy="1208246"/>
          </a:xfrm>
          <a:prstGeom prst="roundRect">
            <a:avLst>
              <a:gd name="adj" fmla="val 2246"/>
            </a:avLst>
          </a:prstGeom>
          <a:solidFill>
            <a:srgbClr val="444752"/>
          </a:solidFill>
          <a:ln/>
        </p:spPr>
      </p:sp>
      <p:sp>
        <p:nvSpPr>
          <p:cNvPr id="13" name="Text 10"/>
          <p:cNvSpPr/>
          <p:nvPr/>
        </p:nvSpPr>
        <p:spPr>
          <a:xfrm>
            <a:off x="9201745" y="6596182"/>
            <a:ext cx="2128123" cy="2658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ChatGPT</a:t>
            </a:r>
            <a:endParaRPr lang="en-US" sz="1650" dirty="0"/>
          </a:p>
        </p:txBody>
      </p:sp>
      <p:sp>
        <p:nvSpPr>
          <p:cNvPr id="14" name="Text 11"/>
          <p:cNvSpPr/>
          <p:nvPr/>
        </p:nvSpPr>
        <p:spPr>
          <a:xfrm>
            <a:off x="9201745" y="6941463"/>
            <a:ext cx="2784753" cy="5012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400" dirty="0">
                <a:solidFill>
                  <a:srgbClr val="D6E5E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Konverzációs MI, ami beszélgetésbe tud fogni veled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94159" y="1070491"/>
            <a:ext cx="9041963" cy="9913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Hogyan segít az MI a tanulásban? Konkrét példák!</a:t>
            </a:r>
            <a:endParaRPr lang="en-US" sz="3100" dirty="0"/>
          </a:p>
        </p:txBody>
      </p:sp>
      <p:sp>
        <p:nvSpPr>
          <p:cNvPr id="3" name="Text 1"/>
          <p:cNvSpPr/>
          <p:nvPr/>
        </p:nvSpPr>
        <p:spPr>
          <a:xfrm>
            <a:off x="2794159" y="2291834"/>
            <a:ext cx="9041963" cy="2269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300" dirty="0">
                <a:solidFill>
                  <a:srgbClr val="D6E5E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Az MI rengeteg területen tud segíteni a tanulásban. Itt vannak a legfontosabbak:</a:t>
            </a:r>
            <a:endParaRPr lang="en-US" sz="13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794159" y="2648188"/>
            <a:ext cx="421362" cy="42136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794159" y="3213378"/>
            <a:ext cx="2918103" cy="4955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Információkeresés és összefoglalás</a:t>
            </a:r>
            <a:endParaRPr lang="en-US" sz="1550" dirty="0"/>
          </a:p>
        </p:txBody>
      </p:sp>
      <p:sp>
        <p:nvSpPr>
          <p:cNvPr id="6" name="Text 3"/>
          <p:cNvSpPr/>
          <p:nvPr/>
        </p:nvSpPr>
        <p:spPr>
          <a:xfrm>
            <a:off x="2794159" y="3777853"/>
            <a:ext cx="2918103" cy="1134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300" dirty="0">
                <a:solidFill>
                  <a:srgbClr val="D6E5E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Az MI képes gyorsan áttekinteni hatalmas szövegmennyiségeket, és lényegre törő összefoglalókat készíteni. Képzeld el, hogy egy egész könyvet vagy cikket pár másodperc alatt megértesz!</a:t>
            </a:r>
            <a:endParaRPr lang="en-US" sz="13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856089" y="2648188"/>
            <a:ext cx="421362" cy="421362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856089" y="3213378"/>
            <a:ext cx="2385060" cy="2477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Szövegalkotás és ötletelés</a:t>
            </a:r>
            <a:endParaRPr lang="en-US" sz="1550" dirty="0"/>
          </a:p>
        </p:txBody>
      </p:sp>
      <p:sp>
        <p:nvSpPr>
          <p:cNvPr id="9" name="Text 5"/>
          <p:cNvSpPr/>
          <p:nvPr/>
        </p:nvSpPr>
        <p:spPr>
          <a:xfrm>
            <a:off x="5856089" y="3530084"/>
            <a:ext cx="2918103" cy="9077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300" dirty="0">
                <a:solidFill>
                  <a:srgbClr val="D6E5E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Elakadtál egy fogalmazással vagy esszével? Az MI segíthet ötleteket generálni, struktúrákat felvázolni, vagy akár első vázlatokat készíteni.</a:t>
            </a:r>
            <a:endParaRPr lang="en-US" sz="13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918019" y="2648188"/>
            <a:ext cx="421362" cy="421362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8918019" y="3213378"/>
            <a:ext cx="1982867" cy="2477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Nyelvtanulás</a:t>
            </a:r>
            <a:endParaRPr lang="en-US" sz="1550" dirty="0"/>
          </a:p>
        </p:txBody>
      </p:sp>
      <p:sp>
        <p:nvSpPr>
          <p:cNvPr id="12" name="Text 7"/>
          <p:cNvSpPr/>
          <p:nvPr/>
        </p:nvSpPr>
        <p:spPr>
          <a:xfrm>
            <a:off x="8918019" y="3530084"/>
            <a:ext cx="2918103" cy="680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300" dirty="0">
                <a:solidFill>
                  <a:srgbClr val="D6E5E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Az MI alapú fordítóprogramok és nyelvi asszisztensek segíthetnek a szavak, mondatok megértésében, gyakorlásában.</a:t>
            </a:r>
            <a:endParaRPr lang="en-US" sz="130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794159" y="5142548"/>
            <a:ext cx="421362" cy="421362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2794159" y="5707737"/>
            <a:ext cx="2319218" cy="2477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Kérdések megválaszolása</a:t>
            </a:r>
            <a:endParaRPr lang="en-US" sz="1550" dirty="0"/>
          </a:p>
        </p:txBody>
      </p:sp>
      <p:sp>
        <p:nvSpPr>
          <p:cNvPr id="15" name="Text 9"/>
          <p:cNvSpPr/>
          <p:nvPr/>
        </p:nvSpPr>
        <p:spPr>
          <a:xfrm>
            <a:off x="2794159" y="6024443"/>
            <a:ext cx="2918103" cy="1134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300" dirty="0">
                <a:solidFill>
                  <a:srgbClr val="D6E5E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Bármilyen tantárgyról is legyen szó, az MI képes válaszolni a kérdéseidre, magyarázatokat adni, vagy akár feladatokat megoldani (de vigyázz, a megértés a te feladatod!).</a:t>
            </a:r>
            <a:endParaRPr lang="en-US" sz="1300" dirty="0"/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856089" y="5142548"/>
            <a:ext cx="421362" cy="421362"/>
          </a:xfrm>
          <a:prstGeom prst="rect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5856089" y="5707737"/>
            <a:ext cx="2702481" cy="2477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Tanulási segédletek készítése</a:t>
            </a:r>
            <a:endParaRPr lang="en-US" sz="1550" dirty="0"/>
          </a:p>
        </p:txBody>
      </p:sp>
      <p:sp>
        <p:nvSpPr>
          <p:cNvPr id="18" name="Text 11"/>
          <p:cNvSpPr/>
          <p:nvPr/>
        </p:nvSpPr>
        <p:spPr>
          <a:xfrm>
            <a:off x="5856089" y="6024443"/>
            <a:ext cx="2918103" cy="680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300" dirty="0">
                <a:solidFill>
                  <a:srgbClr val="D6E5E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Az MI segíthet kvízeket, teszteket generálni a tananyagból, hogy ellenőrizhesd a tudásodat.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1080135"/>
            <a:ext cx="11176159" cy="726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700"/>
              </a:lnSpc>
              <a:buNone/>
            </a:pPr>
            <a:r>
              <a:rPr lang="en-US" sz="455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Te is kipróbálhatod! A Teachable Machine</a:t>
            </a:r>
            <a:endParaRPr lang="en-US" sz="4550" dirty="0"/>
          </a:p>
        </p:txBody>
      </p:sp>
      <p:sp>
        <p:nvSpPr>
          <p:cNvPr id="3" name="Text 1"/>
          <p:cNvSpPr/>
          <p:nvPr/>
        </p:nvSpPr>
        <p:spPr>
          <a:xfrm>
            <a:off x="864037" y="2299930"/>
            <a:ext cx="12902327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D6E5E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 Google Teachable Machine egy ingyenes, regisztráció nélküli eszköz, amivel megtanulhatsz egy MI-t. Ez egy szórakoztató módja annak, hogy megértsd, hogyan "tanulnak" az MI-k!</a:t>
            </a:r>
            <a:endParaRPr lang="en-US" sz="1900" dirty="0"/>
          </a:p>
        </p:txBody>
      </p:sp>
      <p:sp>
        <p:nvSpPr>
          <p:cNvPr id="4" name="Text 2"/>
          <p:cNvSpPr/>
          <p:nvPr/>
        </p:nvSpPr>
        <p:spPr>
          <a:xfrm>
            <a:off x="864037" y="3367683"/>
            <a:ext cx="246817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D6E5EF"/>
                </a:solidFill>
                <a:latin typeface="Lora Light" pitchFamily="34" charset="0"/>
                <a:ea typeface="Lora Light" pitchFamily="34" charset="-122"/>
                <a:cs typeface="Lora Light" pitchFamily="34" charset="-120"/>
              </a:rPr>
              <a:t>01</a:t>
            </a:r>
            <a:endParaRPr lang="en-US" sz="19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37" y="3756779"/>
            <a:ext cx="4136231" cy="3048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864037" y="3941088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5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Képek feltöltése</a:t>
            </a:r>
            <a:endParaRPr lang="en-US" sz="2250" dirty="0"/>
          </a:p>
        </p:txBody>
      </p:sp>
      <p:sp>
        <p:nvSpPr>
          <p:cNvPr id="7" name="Text 4"/>
          <p:cNvSpPr/>
          <p:nvPr/>
        </p:nvSpPr>
        <p:spPr>
          <a:xfrm>
            <a:off x="864037" y="4452342"/>
            <a:ext cx="4136231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D6E5E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Képeket tölthetsz fel (pl. macskákról, kutyákról), és az MI megtanulja felismerni őket</a:t>
            </a:r>
            <a:endParaRPr lang="en-US" sz="1900" dirty="0"/>
          </a:p>
        </p:txBody>
      </p:sp>
      <p:sp>
        <p:nvSpPr>
          <p:cNvPr id="8" name="Text 5"/>
          <p:cNvSpPr/>
          <p:nvPr/>
        </p:nvSpPr>
        <p:spPr>
          <a:xfrm>
            <a:off x="5247084" y="3367683"/>
            <a:ext cx="246817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D6E5EF"/>
                </a:solidFill>
                <a:latin typeface="Lora Light" pitchFamily="34" charset="0"/>
                <a:ea typeface="Lora Light" pitchFamily="34" charset="-122"/>
                <a:cs typeface="Lora Light" pitchFamily="34" charset="-120"/>
              </a:rPr>
              <a:t>02</a:t>
            </a:r>
            <a:endParaRPr lang="en-US" sz="190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084" y="3756779"/>
            <a:ext cx="4136231" cy="3048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5247084" y="3941088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5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Személyre szabás</a:t>
            </a:r>
            <a:endParaRPr lang="en-US" sz="2250" dirty="0"/>
          </a:p>
        </p:txBody>
      </p:sp>
      <p:sp>
        <p:nvSpPr>
          <p:cNvPr id="11" name="Text 7"/>
          <p:cNvSpPr/>
          <p:nvPr/>
        </p:nvSpPr>
        <p:spPr>
          <a:xfrm>
            <a:off x="5247084" y="4452342"/>
            <a:ext cx="4136231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D6E5E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Akár a saját arcodat is "megtaníthatod" neki, és megnézheted, kire hasonlítasz a hírességek közül!</a:t>
            </a:r>
            <a:endParaRPr lang="en-US" sz="1900" dirty="0"/>
          </a:p>
        </p:txBody>
      </p:sp>
      <p:sp>
        <p:nvSpPr>
          <p:cNvPr id="12" name="Text 8"/>
          <p:cNvSpPr/>
          <p:nvPr/>
        </p:nvSpPr>
        <p:spPr>
          <a:xfrm>
            <a:off x="9630132" y="3367683"/>
            <a:ext cx="246817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D6E5EF"/>
                </a:solidFill>
                <a:latin typeface="Lora Light" pitchFamily="34" charset="0"/>
                <a:ea typeface="Lora Light" pitchFamily="34" charset="-122"/>
                <a:cs typeface="Lora Light" pitchFamily="34" charset="-120"/>
              </a:rPr>
              <a:t>03</a:t>
            </a:r>
            <a:endParaRPr lang="en-US" sz="190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0132" y="3781425"/>
            <a:ext cx="4136231" cy="30480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9630132" y="3941088"/>
            <a:ext cx="2904530" cy="3631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5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Más lehetőségek</a:t>
            </a:r>
            <a:endParaRPr lang="en-US" sz="2250" dirty="0"/>
          </a:p>
        </p:txBody>
      </p:sp>
      <p:sp>
        <p:nvSpPr>
          <p:cNvPr id="15" name="Text 10"/>
          <p:cNvSpPr/>
          <p:nvPr/>
        </p:nvSpPr>
        <p:spPr>
          <a:xfrm>
            <a:off x="9630132" y="4452342"/>
            <a:ext cx="413623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D6E5E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Zenefelismerést vagy testhelyzetek elemzését is kipróbálhatod</a:t>
            </a:r>
            <a:endParaRPr lang="en-US" sz="1900" dirty="0"/>
          </a:p>
        </p:txBody>
      </p:sp>
      <p:sp>
        <p:nvSpPr>
          <p:cNvPr id="16" name="Shape 11"/>
          <p:cNvSpPr/>
          <p:nvPr/>
        </p:nvSpPr>
        <p:spPr>
          <a:xfrm>
            <a:off x="864037" y="6075640"/>
            <a:ext cx="12902327" cy="1049060"/>
          </a:xfrm>
          <a:prstGeom prst="roundRect">
            <a:avLst>
              <a:gd name="adj" fmla="val 3530"/>
            </a:avLst>
          </a:prstGeom>
          <a:solidFill>
            <a:srgbClr val="49042A"/>
          </a:solidFill>
          <a:ln/>
        </p:spPr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853" y="6434852"/>
            <a:ext cx="308610" cy="246817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1666280" y="6408777"/>
            <a:ext cx="11853267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b="1" dirty="0">
                <a:solidFill>
                  <a:srgbClr val="FFFFF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Próbáld ki itt:</a:t>
            </a:r>
            <a:r>
              <a:rPr lang="en-US" sz="1900" dirty="0">
                <a:solidFill>
                  <a:srgbClr val="FFFFF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</a:t>
            </a:r>
            <a:r>
              <a:rPr lang="en-US" sz="1900" u="sng" dirty="0">
                <a:solidFill>
                  <a:srgbClr val="F98AC7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teachablemachine.withgoogle.com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745" y="1328261"/>
            <a:ext cx="7304842" cy="5266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00"/>
              </a:lnSpc>
              <a:buNone/>
            </a:pPr>
            <a:r>
              <a:rPr lang="en-US" sz="3300" dirty="0">
                <a:solidFill>
                  <a:srgbClr val="F98AC7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Az MI felelős használata: Mire figyelj?</a:t>
            </a:r>
            <a:endParaRPr lang="en-US" sz="3300" dirty="0"/>
          </a:p>
        </p:txBody>
      </p:sp>
      <p:sp>
        <p:nvSpPr>
          <p:cNvPr id="4" name="Shape 1"/>
          <p:cNvSpPr/>
          <p:nvPr/>
        </p:nvSpPr>
        <p:spPr>
          <a:xfrm>
            <a:off x="626745" y="2049661"/>
            <a:ext cx="7890510" cy="1239083"/>
          </a:xfrm>
          <a:prstGeom prst="roundRect">
            <a:avLst>
              <a:gd name="adj" fmla="val 8856"/>
            </a:avLst>
          </a:prstGeom>
          <a:solidFill>
            <a:srgbClr val="252833"/>
          </a:solidFill>
          <a:ln w="22860">
            <a:solidFill>
              <a:srgbClr val="F98AC7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03885" y="2049661"/>
            <a:ext cx="91440" cy="1239083"/>
          </a:xfrm>
          <a:prstGeom prst="roundRect">
            <a:avLst>
              <a:gd name="adj" fmla="val 29375"/>
            </a:avLst>
          </a:prstGeom>
          <a:solidFill>
            <a:srgbClr val="F98AC7"/>
          </a:solidFill>
          <a:ln/>
        </p:spPr>
      </p:sp>
      <p:sp>
        <p:nvSpPr>
          <p:cNvPr id="6" name="Text 3"/>
          <p:cNvSpPr/>
          <p:nvPr/>
        </p:nvSpPr>
        <p:spPr>
          <a:xfrm>
            <a:off x="897255" y="2251591"/>
            <a:ext cx="2423755" cy="2632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Ne másold le szó szerint!</a:t>
            </a:r>
            <a:endParaRPr lang="en-US" sz="1650" dirty="0"/>
          </a:p>
        </p:txBody>
      </p:sp>
      <p:sp>
        <p:nvSpPr>
          <p:cNvPr id="7" name="Text 4"/>
          <p:cNvSpPr/>
          <p:nvPr/>
        </p:nvSpPr>
        <p:spPr>
          <a:xfrm>
            <a:off x="897255" y="2592705"/>
            <a:ext cx="7418070" cy="4941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400" dirty="0">
                <a:solidFill>
                  <a:srgbClr val="D6E5E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Az MI egy eszköz, nem helyettesíti a saját gondolkodásodat és megértésedet. Használd ötletelésre, támpontnak, de a végső munkát neked kell elkészítened.</a:t>
            </a:r>
            <a:endParaRPr lang="en-US" sz="1400" dirty="0"/>
          </a:p>
        </p:txBody>
      </p:sp>
      <p:sp>
        <p:nvSpPr>
          <p:cNvPr id="8" name="Shape 5"/>
          <p:cNvSpPr/>
          <p:nvPr/>
        </p:nvSpPr>
        <p:spPr>
          <a:xfrm>
            <a:off x="626745" y="3418523"/>
            <a:ext cx="7890510" cy="1239083"/>
          </a:xfrm>
          <a:prstGeom prst="roundRect">
            <a:avLst>
              <a:gd name="adj" fmla="val 8856"/>
            </a:avLst>
          </a:prstGeom>
          <a:solidFill>
            <a:srgbClr val="252833"/>
          </a:solidFill>
          <a:ln w="22860">
            <a:solidFill>
              <a:srgbClr val="F98AC7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603885" y="3418523"/>
            <a:ext cx="91440" cy="1239083"/>
          </a:xfrm>
          <a:prstGeom prst="roundRect">
            <a:avLst>
              <a:gd name="adj" fmla="val 29375"/>
            </a:avLst>
          </a:prstGeom>
          <a:solidFill>
            <a:srgbClr val="F98AC7"/>
          </a:solidFill>
          <a:ln/>
        </p:spPr>
      </p:sp>
      <p:sp>
        <p:nvSpPr>
          <p:cNvPr id="10" name="Text 7"/>
          <p:cNvSpPr/>
          <p:nvPr/>
        </p:nvSpPr>
        <p:spPr>
          <a:xfrm>
            <a:off x="897255" y="3620453"/>
            <a:ext cx="2739747" cy="2632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Ellenőrizd az információkat!</a:t>
            </a:r>
            <a:endParaRPr lang="en-US" sz="1650" dirty="0"/>
          </a:p>
        </p:txBody>
      </p:sp>
      <p:sp>
        <p:nvSpPr>
          <p:cNvPr id="11" name="Text 8"/>
          <p:cNvSpPr/>
          <p:nvPr/>
        </p:nvSpPr>
        <p:spPr>
          <a:xfrm>
            <a:off x="897255" y="3961567"/>
            <a:ext cx="7418070" cy="4941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400" dirty="0">
                <a:solidFill>
                  <a:srgbClr val="D6E5E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Az MI néha tévedhet vagy pontatlan adatokat adhat. Mindig ellenőrizd a kapott információkat megbízható forrásokból.</a:t>
            </a:r>
            <a:endParaRPr lang="en-US" sz="1400" dirty="0"/>
          </a:p>
        </p:txBody>
      </p:sp>
      <p:sp>
        <p:nvSpPr>
          <p:cNvPr id="12" name="Shape 9"/>
          <p:cNvSpPr/>
          <p:nvPr/>
        </p:nvSpPr>
        <p:spPr>
          <a:xfrm>
            <a:off x="626745" y="4787384"/>
            <a:ext cx="7890510" cy="992029"/>
          </a:xfrm>
          <a:prstGeom prst="roundRect">
            <a:avLst>
              <a:gd name="adj" fmla="val 11061"/>
            </a:avLst>
          </a:prstGeom>
          <a:solidFill>
            <a:srgbClr val="252833"/>
          </a:solidFill>
          <a:ln w="22860">
            <a:solidFill>
              <a:srgbClr val="F98AC7"/>
            </a:solidFill>
            <a:prstDash val="solid"/>
          </a:ln>
        </p:spPr>
      </p:sp>
      <p:sp>
        <p:nvSpPr>
          <p:cNvPr id="13" name="Shape 10"/>
          <p:cNvSpPr/>
          <p:nvPr/>
        </p:nvSpPr>
        <p:spPr>
          <a:xfrm>
            <a:off x="603885" y="4787384"/>
            <a:ext cx="91440" cy="992029"/>
          </a:xfrm>
          <a:prstGeom prst="roundRect">
            <a:avLst>
              <a:gd name="adj" fmla="val 29375"/>
            </a:avLst>
          </a:prstGeom>
          <a:solidFill>
            <a:srgbClr val="F98AC7"/>
          </a:solidFill>
          <a:ln/>
        </p:spPr>
      </p:sp>
      <p:sp>
        <p:nvSpPr>
          <p:cNvPr id="14" name="Text 11"/>
          <p:cNvSpPr/>
          <p:nvPr/>
        </p:nvSpPr>
        <p:spPr>
          <a:xfrm>
            <a:off x="897255" y="4989314"/>
            <a:ext cx="2106692" cy="2632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Adatvédelem</a:t>
            </a:r>
            <a:endParaRPr lang="en-US" sz="1650" dirty="0"/>
          </a:p>
        </p:txBody>
      </p:sp>
      <p:sp>
        <p:nvSpPr>
          <p:cNvPr id="15" name="Text 12"/>
          <p:cNvSpPr/>
          <p:nvPr/>
        </p:nvSpPr>
        <p:spPr>
          <a:xfrm>
            <a:off x="897255" y="5330428"/>
            <a:ext cx="7418070" cy="2470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400" dirty="0">
                <a:solidFill>
                  <a:srgbClr val="D6E5E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Légy óvatos, milyen személyes adatokat osztasz meg az MI-vel.</a:t>
            </a:r>
            <a:endParaRPr lang="en-US" sz="1400" dirty="0"/>
          </a:p>
        </p:txBody>
      </p:sp>
      <p:sp>
        <p:nvSpPr>
          <p:cNvPr id="16" name="Shape 13"/>
          <p:cNvSpPr/>
          <p:nvPr/>
        </p:nvSpPr>
        <p:spPr>
          <a:xfrm>
            <a:off x="626745" y="5909191"/>
            <a:ext cx="7890510" cy="992029"/>
          </a:xfrm>
          <a:prstGeom prst="roundRect">
            <a:avLst>
              <a:gd name="adj" fmla="val 11061"/>
            </a:avLst>
          </a:prstGeom>
          <a:solidFill>
            <a:srgbClr val="252833"/>
          </a:solidFill>
          <a:ln w="22860">
            <a:solidFill>
              <a:srgbClr val="F98AC7"/>
            </a:solidFill>
            <a:prstDash val="solid"/>
          </a:ln>
        </p:spPr>
      </p:sp>
      <p:sp>
        <p:nvSpPr>
          <p:cNvPr id="17" name="Shape 14"/>
          <p:cNvSpPr/>
          <p:nvPr/>
        </p:nvSpPr>
        <p:spPr>
          <a:xfrm>
            <a:off x="603885" y="5909191"/>
            <a:ext cx="91440" cy="992029"/>
          </a:xfrm>
          <a:prstGeom prst="roundRect">
            <a:avLst>
              <a:gd name="adj" fmla="val 29375"/>
            </a:avLst>
          </a:prstGeom>
          <a:solidFill>
            <a:srgbClr val="F98AC7"/>
          </a:solidFill>
          <a:ln/>
        </p:spPr>
      </p:sp>
      <p:sp>
        <p:nvSpPr>
          <p:cNvPr id="18" name="Text 15"/>
          <p:cNvSpPr/>
          <p:nvPr/>
        </p:nvSpPr>
        <p:spPr>
          <a:xfrm>
            <a:off x="897255" y="6111121"/>
            <a:ext cx="2106692" cy="2632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dirty="0">
                <a:solidFill>
                  <a:srgbClr val="D6E5EF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Az MI a jövő</a:t>
            </a:r>
            <a:endParaRPr lang="en-US" sz="1650" dirty="0"/>
          </a:p>
        </p:txBody>
      </p:sp>
      <p:sp>
        <p:nvSpPr>
          <p:cNvPr id="19" name="Text 16"/>
          <p:cNvSpPr/>
          <p:nvPr/>
        </p:nvSpPr>
        <p:spPr>
          <a:xfrm>
            <a:off x="897255" y="6452235"/>
            <a:ext cx="7418070" cy="2470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400" dirty="0">
                <a:solidFill>
                  <a:srgbClr val="D6E5EF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Minél jobban megérted és használod, annál felkészültebb leszel a világban!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471</Words>
  <Application>Microsoft Office PowerPoint</Application>
  <PresentationFormat>Egyéni</PresentationFormat>
  <Paragraphs>49</Paragraphs>
  <Slides>5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1" baseType="lpstr">
      <vt:lpstr>Calibri</vt:lpstr>
      <vt:lpstr>Lora Light</vt:lpstr>
      <vt:lpstr>Source Sans 3</vt:lpstr>
      <vt:lpstr>Arial</vt:lpstr>
      <vt:lpstr>Lora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Zsóka</dc:creator>
  <cp:lastModifiedBy>Zsóka</cp:lastModifiedBy>
  <cp:revision>2</cp:revision>
  <dcterms:created xsi:type="dcterms:W3CDTF">2026-03-11T07:48:44Z</dcterms:created>
  <dcterms:modified xsi:type="dcterms:W3CDTF">2026-03-11T07:49:54Z</dcterms:modified>
</cp:coreProperties>
</file>