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ource Sans 3"/>
      <p:regular r:id="rId17"/>
    </p:embeddedFont>
    <p:embeddedFont>
      <p:font typeface="Source Sans 3"/>
      <p:regular r:id="rId1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39173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Mahlzeiten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454723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Einfache Einführung für A2 Niveau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023" y="1050608"/>
            <a:ext cx="7635954" cy="12673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Zusammenfassung und Übung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54023" y="2608659"/>
            <a:ext cx="3721060" cy="1861066"/>
          </a:xfrm>
          <a:prstGeom prst="roundRect">
            <a:avLst>
              <a:gd name="adj" fmla="val 4862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7027" y="2831663"/>
            <a:ext cx="281642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Drei Hauptmahlzeiten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77027" y="3264813"/>
            <a:ext cx="3275052" cy="981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Frühstück, Mittagessen und Abendessen sind wichtig für unseren Tag.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668917" y="2608659"/>
            <a:ext cx="3721060" cy="1861066"/>
          </a:xfrm>
          <a:prstGeom prst="roundRect">
            <a:avLst>
              <a:gd name="adj" fmla="val 4862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91921" y="2831663"/>
            <a:ext cx="2746058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Verschiedene Speisen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891921" y="3264813"/>
            <a:ext cx="3275052" cy="654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Jede Mahlzeit hat unterschiedliche typische Gerichte und Speisen.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54023" y="4663559"/>
            <a:ext cx="7635954" cy="1206460"/>
          </a:xfrm>
          <a:prstGeom prst="roundRect">
            <a:avLst>
              <a:gd name="adj" fmla="val 750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7027" y="4886563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Ihre Übung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77027" y="5319713"/>
            <a:ext cx="7189946" cy="327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Was isst du gern zum Frühstück? Sprechen Sie auf Deutsch!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077158" y="6306264"/>
            <a:ext cx="7312819" cy="654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5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Denken Sie daran:</a:t>
            </a:r>
            <a:pPr algn="l" indent="0" marL="0">
              <a:lnSpc>
                <a:spcPts val="255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Mahlzeiten sind nicht nur wichtig für die Gesundheit, sondern auch für die Gemeinschaft und das Zusammenkommen.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54023" y="6088142"/>
            <a:ext cx="30480" cy="1090851"/>
          </a:xfrm>
          <a:prstGeom prst="rect">
            <a:avLst/>
          </a:prstGeom>
          <a:solidFill>
            <a:srgbClr val="E851B2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66938"/>
            <a:ext cx="604397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Was sind Mahlzeiten?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349704"/>
            <a:ext cx="4158734" cy="2712839"/>
          </a:xfrm>
          <a:prstGeom prst="roundRect">
            <a:avLst>
              <a:gd name="adj" fmla="val 3706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84659" y="3596640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E851B2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2065" y="3794046"/>
            <a:ext cx="323136" cy="323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4659" y="455402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Zeiten zum Essen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84659" y="5049560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Mahlzeiten sind die festen Zeiten, zu denen wir während des Tages essen.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773" y="3349704"/>
            <a:ext cx="4158734" cy="2712839"/>
          </a:xfrm>
          <a:prstGeom prst="roundRect">
            <a:avLst>
              <a:gd name="adj" fmla="val 3706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82709" y="3596640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E851B2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0115" y="3794046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82709" y="4554022"/>
            <a:ext cx="312884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Drei Hauptmahlzeiten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82709" y="5049560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Frühstück am Morgen, Mittagessen mittags und Abendessen am Abend.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9633823" y="3349704"/>
            <a:ext cx="4158853" cy="2712839"/>
          </a:xfrm>
          <a:prstGeom prst="roundRect">
            <a:avLst>
              <a:gd name="adj" fmla="val 3706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80759" y="3596640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E851B2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8164" y="3794046"/>
            <a:ext cx="323136" cy="3231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80759" y="4554022"/>
            <a:ext cx="291286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Zwischenmahlzeiten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80759" y="5049560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Kleine Snacks zwischendurch, zum Beispiel Obst oder Joghurt.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82475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Das Frühstück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1270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Die erste Mahlzeit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718322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Frühstück ist die erste Mahlzeit am Tag. Sie gibt uns Energie für den Tag.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4871561" y="31270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Typische Speisen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871561" y="3718322"/>
            <a:ext cx="3442335" cy="1316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Brot, Butter, Marmelade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Kaffee oder Tee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Eier, Käse, Wurst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837724" y="5387697"/>
            <a:ext cx="7468553" cy="1017151"/>
          </a:xfrm>
          <a:prstGeom prst="roundRect">
            <a:avLst>
              <a:gd name="adj" fmla="val 9884"/>
            </a:avLst>
          </a:prstGeom>
          <a:solidFill>
            <a:srgbClr val="F6BBE1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39" y="5736431"/>
            <a:ext cx="299204" cy="23931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615559" y="5686782"/>
            <a:ext cx="645140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Beispiel: „Ich esse Brot mit Käse zum Frühstück."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82475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Das Mittagessen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1270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Die Hauptmahlzeit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324124" y="3718322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Mittagessen ist die wichtigste und größte Mahlzeit in Deutschland und Österreich.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10357961" y="31270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Typische Gerichte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357961" y="3718322"/>
            <a:ext cx="3442335" cy="1316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Suppe als Vorspeise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Fleisch mit Gemüse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Kartoffeln, Reis oder Nudeln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5387697"/>
            <a:ext cx="7468553" cy="1017151"/>
          </a:xfrm>
          <a:prstGeom prst="roundRect">
            <a:avLst>
              <a:gd name="adj" fmla="val 9884"/>
            </a:avLst>
          </a:prstGeom>
          <a:solidFill>
            <a:srgbClr val="F6BBE1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439" y="5736431"/>
            <a:ext cx="299204" cy="23931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101959" y="5686782"/>
            <a:ext cx="645140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Beispiel: „Zum Mittagessen esse ich Hähnchen mit Salat."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66247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Das Abendessen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725460"/>
            <a:ext cx="3614618" cy="2184202"/>
          </a:xfrm>
          <a:prstGeom prst="roundRect">
            <a:avLst>
              <a:gd name="adj" fmla="val 46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07519" y="29952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Leichter als Mittag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07519" y="3490793"/>
            <a:ext cx="307502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Abendessen ist meist leichter und gesünder als das Mittagessen.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2725460"/>
            <a:ext cx="3614618" cy="2184202"/>
          </a:xfrm>
          <a:prstGeom prst="roundRect">
            <a:avLst>
              <a:gd name="adj" fmla="val 46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61453" y="29952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Typische Speisen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61453" y="3490793"/>
            <a:ext cx="307502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Oft Brot mit Wurst, Käse oder Salat. Manchmal auch warmes Essen.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148977"/>
            <a:ext cx="7468553" cy="1418153"/>
          </a:xfrm>
          <a:prstGeom prst="roundRect">
            <a:avLst>
              <a:gd name="adj" fmla="val 709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07519" y="541877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Beispiel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07519" y="5914311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„Am Abend esse ich ein Sandwich und trinke Wasser."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27861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Zwischenmahlzeiten (Snacks)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724" y="3045619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35336" y="3045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Kleine Snacks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735336" y="3541157"/>
            <a:ext cx="657094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Kleine Mahlzeiten zwischendurch, zum Beispiel Obst, Nüsse oder Joghurt.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724" y="4785955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35336" y="47859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Kaffee und Kuchen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735336" y="5281493"/>
            <a:ext cx="657094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Beliebt sind auch Kuchen oder Kekse zum Kaffee am Nachmittag.</a:t>
            </a:r>
            <a:endParaRPr lang="en-US" sz="1850" dirty="0"/>
          </a:p>
        </p:txBody>
      </p:sp>
      <p:sp>
        <p:nvSpPr>
          <p:cNvPr id="10" name="Shape 5"/>
          <p:cNvSpPr/>
          <p:nvPr/>
        </p:nvSpPr>
        <p:spPr>
          <a:xfrm>
            <a:off x="837724" y="5933718"/>
            <a:ext cx="7468553" cy="1017151"/>
          </a:xfrm>
          <a:prstGeom prst="roundRect">
            <a:avLst>
              <a:gd name="adj" fmla="val 9884"/>
            </a:avLst>
          </a:prstGeom>
          <a:solidFill>
            <a:srgbClr val="F6BBE1"/>
          </a:solidFill>
          <a:ln/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39" y="6282452"/>
            <a:ext cx="299204" cy="23931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615559" y="6232803"/>
            <a:ext cx="645140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Beispiel: „Ich esse einen Apfel als Snack."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574" y="618053"/>
            <a:ext cx="7276981" cy="660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Typische deutsche Gerichte</a:t>
            </a:r>
            <a:endParaRPr lang="en-US" sz="4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574" y="1699141"/>
            <a:ext cx="3067526" cy="30675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5574" y="4977051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Sauerkraut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85574" y="5433298"/>
            <a:ext cx="3067526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Gärtkohl, oft mit Fleisch oder Würstchen serviert.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110" y="1699141"/>
            <a:ext cx="3067526" cy="306752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16110" y="4977051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Bratwurst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4116110" y="5433298"/>
            <a:ext cx="3067526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Beliebte Wurst, serviert mit Senf oder Brot.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645" y="1699141"/>
            <a:ext cx="3067526" cy="306752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46645" y="4977051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Brezel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7446645" y="5433298"/>
            <a:ext cx="3067526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Traditionelles Gebäck, oft salzig und knusprig.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7180" y="1699141"/>
            <a:ext cx="3067645" cy="306764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77180" y="4977170"/>
            <a:ext cx="3067645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Schwarzwälder Kirschtorte</a:t>
            </a:r>
            <a:endParaRPr lang="en-US" sz="2050" dirty="0"/>
          </a:p>
        </p:txBody>
      </p:sp>
      <p:sp>
        <p:nvSpPr>
          <p:cNvPr id="14" name="Text 8"/>
          <p:cNvSpPr/>
          <p:nvPr/>
        </p:nvSpPr>
        <p:spPr>
          <a:xfrm>
            <a:off x="10777180" y="5763458"/>
            <a:ext cx="3067645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Bekannter Kuchen aus der Schwarzwald-Region.</a:t>
            </a:r>
            <a:endParaRPr lang="en-US" sz="1750" dirty="0"/>
          </a:p>
        </p:txBody>
      </p:sp>
      <p:sp>
        <p:nvSpPr>
          <p:cNvPr id="15" name="Shape 9"/>
          <p:cNvSpPr/>
          <p:nvPr/>
        </p:nvSpPr>
        <p:spPr>
          <a:xfrm>
            <a:off x="785574" y="6695718"/>
            <a:ext cx="13059251" cy="915710"/>
          </a:xfrm>
          <a:prstGeom prst="roundRect">
            <a:avLst>
              <a:gd name="adj" fmla="val 10295"/>
            </a:avLst>
          </a:prstGeom>
          <a:solidFill>
            <a:srgbClr val="F6BBE1"/>
          </a:solidFill>
          <a:ln/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007" y="7015996"/>
            <a:ext cx="280511" cy="224433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514951" y="6962180"/>
            <a:ext cx="12105442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Beispiel: „Ich mag Bratwurst mit Senf."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88708"/>
            <a:ext cx="585477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Mahlzeiten im Alltag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1106924" y="2151698"/>
            <a:ext cx="30480" cy="4989076"/>
          </a:xfrm>
          <a:prstGeom prst="roundRect">
            <a:avLst>
              <a:gd name="adj" fmla="val 329856"/>
            </a:avLst>
          </a:prstGeom>
          <a:solidFill>
            <a:srgbClr val="DFB8D1"/>
          </a:solidFill>
          <a:ln/>
        </p:spPr>
      </p:sp>
      <p:sp>
        <p:nvSpPr>
          <p:cNvPr id="5" name="Shape 2"/>
          <p:cNvSpPr/>
          <p:nvPr/>
        </p:nvSpPr>
        <p:spPr>
          <a:xfrm>
            <a:off x="1345704" y="2405658"/>
            <a:ext cx="718066" cy="30480"/>
          </a:xfrm>
          <a:prstGeom prst="roundRect">
            <a:avLst>
              <a:gd name="adj" fmla="val 329856"/>
            </a:avLst>
          </a:prstGeom>
          <a:solidFill>
            <a:srgbClr val="DFB8D1"/>
          </a:solidFill>
          <a:ln/>
        </p:spPr>
      </p:sp>
      <p:sp>
        <p:nvSpPr>
          <p:cNvPr id="6" name="Shape 3"/>
          <p:cNvSpPr/>
          <p:nvPr/>
        </p:nvSpPr>
        <p:spPr>
          <a:xfrm>
            <a:off x="837664" y="215169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37915" y="220968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03859" y="22339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Frühstück zu Hause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03859" y="2729508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Die meisten Menschen frühstücken zu Hause oder essen etwas in der Schule.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1345704" y="4228267"/>
            <a:ext cx="718066" cy="30480"/>
          </a:xfrm>
          <a:prstGeom prst="roundRect">
            <a:avLst>
              <a:gd name="adj" fmla="val 329856"/>
            </a:avLst>
          </a:prstGeom>
          <a:solidFill>
            <a:srgbClr val="DFB8D1"/>
          </a:solidFill>
          <a:ln/>
        </p:spPr>
      </p:sp>
      <p:sp>
        <p:nvSpPr>
          <p:cNvPr id="11" name="Shape 8"/>
          <p:cNvSpPr/>
          <p:nvPr/>
        </p:nvSpPr>
        <p:spPr>
          <a:xfrm>
            <a:off x="837664" y="3974306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37915" y="4032290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03859" y="4056578"/>
            <a:ext cx="377952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Mittagessen in der Kantine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03859" y="4552117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Viele essen mittags in der Kantine bei der Arbeit oder Schule.</a:t>
            </a:r>
            <a:endParaRPr lang="en-US" sz="1850" dirty="0"/>
          </a:p>
        </p:txBody>
      </p:sp>
      <p:sp>
        <p:nvSpPr>
          <p:cNvPr id="15" name="Shape 12"/>
          <p:cNvSpPr/>
          <p:nvPr/>
        </p:nvSpPr>
        <p:spPr>
          <a:xfrm>
            <a:off x="1345704" y="6050875"/>
            <a:ext cx="718066" cy="30480"/>
          </a:xfrm>
          <a:prstGeom prst="roundRect">
            <a:avLst>
              <a:gd name="adj" fmla="val 329856"/>
            </a:avLst>
          </a:prstGeom>
          <a:solidFill>
            <a:srgbClr val="DFB8D1"/>
          </a:solidFill>
          <a:ln/>
        </p:spPr>
      </p:sp>
      <p:sp>
        <p:nvSpPr>
          <p:cNvPr id="16" name="Shape 13"/>
          <p:cNvSpPr/>
          <p:nvPr/>
        </p:nvSpPr>
        <p:spPr>
          <a:xfrm>
            <a:off x="837664" y="5796915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37915" y="5854898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03859" y="5879187"/>
            <a:ext cx="33843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Abendessen mit Familie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03859" y="6374725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Abendessen ist oft ein Familientreffen mit Freunden oder Verwandten.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0818" y="664131"/>
            <a:ext cx="8031599" cy="698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Wichtige Wörter zum Thema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830818" y="1833205"/>
            <a:ext cx="6366629" cy="2114312"/>
          </a:xfrm>
          <a:prstGeom prst="roundRect">
            <a:avLst>
              <a:gd name="adj" fmla="val 47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61298" y="1863685"/>
            <a:ext cx="6305669" cy="712113"/>
          </a:xfrm>
          <a:prstGeom prst="roundRect">
            <a:avLst>
              <a:gd name="adj" fmla="val 8866"/>
            </a:avLst>
          </a:prstGeom>
          <a:solidFill>
            <a:srgbClr val="F9D2EB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36075" y="2037874"/>
            <a:ext cx="355997" cy="35599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98590" y="2811185"/>
            <a:ext cx="3060383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Grundlegende Verben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098590" y="3301484"/>
            <a:ext cx="5831086" cy="378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essen, trinken, kochen, backen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7432834" y="1833205"/>
            <a:ext cx="6366748" cy="2114312"/>
          </a:xfrm>
          <a:prstGeom prst="roundRect">
            <a:avLst>
              <a:gd name="adj" fmla="val 47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463314" y="1863685"/>
            <a:ext cx="6305788" cy="712113"/>
          </a:xfrm>
          <a:prstGeom prst="roundRect">
            <a:avLst>
              <a:gd name="adj" fmla="val 8866"/>
            </a:avLst>
          </a:prstGeom>
          <a:solidFill>
            <a:srgbClr val="F9D2EB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8209" y="2037874"/>
            <a:ext cx="355997" cy="35599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700605" y="2811185"/>
            <a:ext cx="2792968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Mahlzeiten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7700605" y="3301484"/>
            <a:ext cx="5831205" cy="378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Frühstück, Mittagessen, Abendessen, Snack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830818" y="4182904"/>
            <a:ext cx="6366629" cy="2114312"/>
          </a:xfrm>
          <a:prstGeom prst="roundRect">
            <a:avLst>
              <a:gd name="adj" fmla="val 47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861298" y="4213384"/>
            <a:ext cx="6305669" cy="712113"/>
          </a:xfrm>
          <a:prstGeom prst="roundRect">
            <a:avLst>
              <a:gd name="adj" fmla="val 8866"/>
            </a:avLst>
          </a:prstGeom>
          <a:solidFill>
            <a:srgbClr val="F9D2EB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6075" y="4387572"/>
            <a:ext cx="355997" cy="35599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98590" y="5160883"/>
            <a:ext cx="2792968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Essen</a:t>
            </a:r>
            <a:endParaRPr lang="en-US" sz="2150" dirty="0"/>
          </a:p>
        </p:txBody>
      </p:sp>
      <p:sp>
        <p:nvSpPr>
          <p:cNvPr id="17" name="Text 12"/>
          <p:cNvSpPr/>
          <p:nvPr/>
        </p:nvSpPr>
        <p:spPr>
          <a:xfrm>
            <a:off x="1098590" y="5651183"/>
            <a:ext cx="5831086" cy="378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Brot, Käse, Fleisch, Gemüse, Obst</a:t>
            </a:r>
            <a:endParaRPr lang="en-US" sz="1850" dirty="0"/>
          </a:p>
        </p:txBody>
      </p:sp>
      <p:sp>
        <p:nvSpPr>
          <p:cNvPr id="18" name="Shape 13"/>
          <p:cNvSpPr/>
          <p:nvPr/>
        </p:nvSpPr>
        <p:spPr>
          <a:xfrm>
            <a:off x="7432834" y="4182904"/>
            <a:ext cx="6366748" cy="2114312"/>
          </a:xfrm>
          <a:prstGeom prst="roundRect">
            <a:avLst>
              <a:gd name="adj" fmla="val 47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463314" y="4213384"/>
            <a:ext cx="6305788" cy="712113"/>
          </a:xfrm>
          <a:prstGeom prst="roundRect">
            <a:avLst>
              <a:gd name="adj" fmla="val 8866"/>
            </a:avLst>
          </a:prstGeom>
          <a:solidFill>
            <a:srgbClr val="F9D2EB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38209" y="4387572"/>
            <a:ext cx="355997" cy="35599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700605" y="5160883"/>
            <a:ext cx="2792968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Getränke</a:t>
            </a:r>
            <a:endParaRPr lang="en-US" sz="2150" dirty="0"/>
          </a:p>
        </p:txBody>
      </p:sp>
      <p:sp>
        <p:nvSpPr>
          <p:cNvPr id="22" name="Text 16"/>
          <p:cNvSpPr/>
          <p:nvPr/>
        </p:nvSpPr>
        <p:spPr>
          <a:xfrm>
            <a:off x="7700605" y="5651183"/>
            <a:ext cx="5831205" cy="378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Kaffee, Tee, Wasser, Saft, Milch</a:t>
            </a:r>
            <a:endParaRPr lang="en-US" sz="1850" dirty="0"/>
          </a:p>
        </p:txBody>
      </p:sp>
      <p:sp>
        <p:nvSpPr>
          <p:cNvPr id="23" name="Shape 17"/>
          <p:cNvSpPr/>
          <p:nvPr/>
        </p:nvSpPr>
        <p:spPr>
          <a:xfrm>
            <a:off x="830818" y="6562011"/>
            <a:ext cx="12968764" cy="1003340"/>
          </a:xfrm>
          <a:prstGeom prst="roundRect">
            <a:avLst>
              <a:gd name="adj" fmla="val 9938"/>
            </a:avLst>
          </a:prstGeom>
          <a:solidFill>
            <a:srgbClr val="F6BBE1"/>
          </a:solidFill>
          <a:ln/>
        </p:spPr>
      </p:sp>
      <p:pic>
        <p:nvPicPr>
          <p:cNvPr id="24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110" y="6910030"/>
            <a:ext cx="296704" cy="237292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602105" y="6856690"/>
            <a:ext cx="11960185" cy="378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Beispiel: „Ich esse gern Gemüse und trinke Saft."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2026-03-25T12:25:12Z</dcterms:created>
  <dcterms:modified xsi:type="dcterms:W3CDTF">2026-03-25T12:25:12Z</dcterms:modified>
</cp:coreProperties>
</file>