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648" r:id="rId4"/>
  </p:sldMasterIdLst>
  <p:notesMasterIdLst>
    <p:notesMasterId r:id="rId22"/>
  </p:notesMasterIdLst>
  <p:handoutMasterIdLst>
    <p:handoutMasterId r:id="rId23"/>
  </p:handoutMasterIdLst>
  <p:sldIdLst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</p:sldIdLst>
  <p:sldSz cx="12192000" cy="6858000"/>
  <p:notesSz cx="6858000" cy="9144000"/>
  <p:defaultTextStyle>
    <a:defPPr rtl="0">
      <a:defRPr lang="h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152" autoAdjust="0"/>
    <p:restoredTop sz="96408" autoAdjust="0"/>
  </p:normalViewPr>
  <p:slideViewPr>
    <p:cSldViewPr snapToGrid="0">
      <p:cViewPr varScale="1">
        <p:scale>
          <a:sx n="85" d="100"/>
          <a:sy n="85" d="100"/>
        </p:scale>
        <p:origin x="586" y="1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3822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E0E5D5-0EE8-4254-8E27-DA8756814816}" type="doc">
      <dgm:prSet loTypeId="urn:microsoft.com/office/officeart/2016/7/layout/RoundedRectangleTimeline" loCatId="process" qsTypeId="urn:microsoft.com/office/officeart/2005/8/quickstyle/simple1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D130958B-FBF2-4409-BF62-2070FD3EF2CB}">
      <dgm:prSet custT="1"/>
      <dgm:spPr/>
      <dgm:t>
        <a:bodyPr rtlCol="0"/>
        <a:lstStyle/>
        <a:p>
          <a:pPr rtl="0"/>
          <a:r>
            <a:rPr lang="hu-HU" sz="1600" b="1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19.- 20. század</a:t>
          </a:r>
        </a:p>
      </dgm:t>
    </dgm:pt>
    <dgm:pt modelId="{F0548967-25A0-4BDA-98E5-5FD2EE882B0D}" type="parTrans" cxnId="{C9BE25DB-5F9B-42DF-978C-E74C6B79ADB9}">
      <dgm:prSet/>
      <dgm:spPr/>
      <dgm:t>
        <a:bodyPr rtlCol="0"/>
        <a:lstStyle/>
        <a:p>
          <a:pPr rtl="0"/>
          <a:endParaRPr lang="hu-HU" noProof="0" dirty="0"/>
        </a:p>
      </dgm:t>
    </dgm:pt>
    <dgm:pt modelId="{A32C0954-D9E3-4BE6-BA03-3AECB9AB647A}" type="sibTrans" cxnId="{C9BE25DB-5F9B-42DF-978C-E74C6B79ADB9}">
      <dgm:prSet/>
      <dgm:spPr/>
      <dgm:t>
        <a:bodyPr rtlCol="0"/>
        <a:lstStyle/>
        <a:p>
          <a:pPr rtl="0"/>
          <a:endParaRPr lang="hu-HU" noProof="0" dirty="0"/>
        </a:p>
      </dgm:t>
    </dgm:pt>
    <dgm:pt modelId="{DF2526BB-4EEA-40F8-A8EA-A6D7F4151EBB}">
      <dgm:prSet custT="1"/>
      <dgm:spPr/>
      <dgm:t>
        <a:bodyPr rtlCol="0"/>
        <a:lstStyle/>
        <a:p>
          <a:pPr rtl="0"/>
          <a:r>
            <a:rPr lang="hu-HU" sz="1100" noProof="0" dirty="0"/>
            <a:t> </a:t>
          </a:r>
          <a:r>
            <a:rPr lang="hu-HU" sz="14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 belső égésű motorok korai éveiben (19. század vége, 20. század eleje) az autókat kézi erővel, forgatókarral kellett beindítani.</a:t>
          </a:r>
          <a:endParaRPr lang="hu-HU" sz="1100" b="1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F412D2-BB07-48AB-9C75-398A1F353A24}" type="parTrans" cxnId="{4EAD35E0-EACD-42CB-9957-5B48FBDEAD3D}">
      <dgm:prSet/>
      <dgm:spPr/>
      <dgm:t>
        <a:bodyPr rtlCol="0"/>
        <a:lstStyle/>
        <a:p>
          <a:pPr rtl="0"/>
          <a:endParaRPr lang="hu-HU" noProof="0" dirty="0"/>
        </a:p>
      </dgm:t>
    </dgm:pt>
    <dgm:pt modelId="{94B54A91-CEB3-4422-9994-0AD80E2A3FBA}" type="sibTrans" cxnId="{4EAD35E0-EACD-42CB-9957-5B48FBDEAD3D}">
      <dgm:prSet/>
      <dgm:spPr/>
      <dgm:t>
        <a:bodyPr rtlCol="0"/>
        <a:lstStyle/>
        <a:p>
          <a:pPr rtl="0"/>
          <a:endParaRPr lang="hu-HU" noProof="0" dirty="0"/>
        </a:p>
      </dgm:t>
    </dgm:pt>
    <dgm:pt modelId="{BA8B7847-952B-40AE-B05B-1428403A5D73}">
      <dgm:prSet custT="1"/>
      <dgm:spPr/>
      <dgm:t>
        <a:bodyPr rtlCol="0"/>
        <a:lstStyle/>
        <a:p>
          <a:pPr rtl="0"/>
          <a:r>
            <a:rPr lang="hu-HU" sz="1600" b="1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1910-1930</a:t>
          </a:r>
        </a:p>
      </dgm:t>
    </dgm:pt>
    <dgm:pt modelId="{A2A411F3-01C6-4917-A3B5-251D17C7DAE3}" type="parTrans" cxnId="{35767B43-1B1E-40B3-B4B1-C6CD3954748D}">
      <dgm:prSet/>
      <dgm:spPr/>
      <dgm:t>
        <a:bodyPr rtlCol="0"/>
        <a:lstStyle/>
        <a:p>
          <a:pPr rtl="0"/>
          <a:endParaRPr lang="hu-HU" noProof="0" dirty="0"/>
        </a:p>
      </dgm:t>
    </dgm:pt>
    <dgm:pt modelId="{41B295C3-F967-4B3E-BDC8-FB77D4058C8E}" type="sibTrans" cxnId="{35767B43-1B1E-40B3-B4B1-C6CD3954748D}">
      <dgm:prSet/>
      <dgm:spPr/>
      <dgm:t>
        <a:bodyPr rtlCol="0"/>
        <a:lstStyle/>
        <a:p>
          <a:pPr rtl="0"/>
          <a:endParaRPr lang="hu-HU" noProof="0" dirty="0"/>
        </a:p>
      </dgm:t>
    </dgm:pt>
    <dgm:pt modelId="{6F33629D-6E86-4055-B560-4D1368E879FA}">
      <dgm:prSet custT="1"/>
      <dgm:spPr/>
      <dgm:t>
        <a:bodyPr rtlCol="0"/>
        <a:lstStyle/>
        <a:p>
          <a:pPr rtl="0"/>
          <a:r>
            <a:rPr lang="hu-HU" sz="1600" b="1" noProof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1950</a:t>
          </a:r>
          <a:endParaRPr lang="hu-HU" sz="1600" b="1" noProof="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8F3C943-B4F5-4E33-AD4B-FB5A154F3C4D}" type="parTrans" cxnId="{4D6FD672-925A-4A64-9F96-E225F3EEB1A3}">
      <dgm:prSet/>
      <dgm:spPr/>
      <dgm:t>
        <a:bodyPr rtlCol="0"/>
        <a:lstStyle/>
        <a:p>
          <a:pPr rtl="0"/>
          <a:endParaRPr lang="hu-HU" noProof="0" dirty="0"/>
        </a:p>
      </dgm:t>
    </dgm:pt>
    <dgm:pt modelId="{AB7EAE83-DD42-470D-AAB0-4D1D50F63409}" type="sibTrans" cxnId="{4D6FD672-925A-4A64-9F96-E225F3EEB1A3}">
      <dgm:prSet/>
      <dgm:spPr/>
      <dgm:t>
        <a:bodyPr rtlCol="0"/>
        <a:lstStyle/>
        <a:p>
          <a:pPr rtl="0"/>
          <a:endParaRPr lang="hu-HU" noProof="0" dirty="0"/>
        </a:p>
      </dgm:t>
    </dgm:pt>
    <dgm:pt modelId="{AFC1A476-769A-4FDF-BFF2-B3AECD23FA59}">
      <dgm:prSet custT="1"/>
      <dgm:spPr/>
      <dgm:t>
        <a:bodyPr rtlCol="0"/>
        <a:lstStyle/>
        <a:p>
          <a:pPr rtl="0"/>
          <a:r>
            <a:rPr lang="hu-HU" sz="14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Az elektromos önindító gyorsan elterjedt, és az autók alapfelszereltségévé vált.</a:t>
          </a:r>
        </a:p>
      </dgm:t>
    </dgm:pt>
    <dgm:pt modelId="{B1BE9323-7D43-479A-8059-F7436AB5B825}" type="parTrans" cxnId="{FF2C049B-DEA9-4F15-94E2-AD1A53394EB4}">
      <dgm:prSet/>
      <dgm:spPr/>
      <dgm:t>
        <a:bodyPr rtlCol="0"/>
        <a:lstStyle/>
        <a:p>
          <a:pPr rtl="0"/>
          <a:endParaRPr lang="hu-HU" noProof="0" dirty="0"/>
        </a:p>
      </dgm:t>
    </dgm:pt>
    <dgm:pt modelId="{CAFB53F6-AEA9-4CED-ACAD-C3D9D4B3BAFF}" type="sibTrans" cxnId="{FF2C049B-DEA9-4F15-94E2-AD1A53394EB4}">
      <dgm:prSet/>
      <dgm:spPr/>
      <dgm:t>
        <a:bodyPr rtlCol="0"/>
        <a:lstStyle/>
        <a:p>
          <a:pPr rtl="0"/>
          <a:endParaRPr lang="hu-HU" noProof="0" dirty="0"/>
        </a:p>
      </dgm:t>
    </dgm:pt>
    <dgm:pt modelId="{A128E7FE-F456-4E59-80EF-3A1CCFCEC862}">
      <dgm:prSet custT="1"/>
      <dgm:spPr/>
      <dgm:t>
        <a:bodyPr rtlCol="0"/>
        <a:lstStyle/>
        <a:p>
          <a:pPr algn="l" rtl="0">
            <a:buFont typeface="Wingdings" panose="05000000000000000000" pitchFamily="2" charset="2"/>
            <a:buChar char="Ø"/>
          </a:pPr>
          <a:r>
            <a:rPr lang="hu-HU" sz="16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Charles </a:t>
          </a:r>
          <a:r>
            <a:rPr lang="hu-HU" sz="1600" b="1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Kettering</a:t>
          </a:r>
          <a:r>
            <a:rPr lang="hu-HU" sz="16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és csapata a </a:t>
          </a:r>
          <a:r>
            <a:rPr lang="hu-HU" sz="1600" b="1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Delco-nál</a:t>
          </a:r>
          <a:r>
            <a:rPr lang="hu-HU" sz="16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hu-HU" sz="1600" b="1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Dayton</a:t>
          </a:r>
          <a:r>
            <a:rPr lang="hu-HU" sz="16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600" b="1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Engineering</a:t>
          </a:r>
          <a:r>
            <a:rPr lang="hu-HU" sz="16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600" b="1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Laboratories</a:t>
          </a:r>
          <a:r>
            <a:rPr lang="hu-HU" sz="16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600" b="1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Company</a:t>
          </a:r>
          <a:r>
            <a:rPr lang="hu-HU" sz="16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hu-HU" sz="16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feltalálta az első sikeres elektromos indítómotort.</a:t>
          </a:r>
        </a:p>
        <a:p>
          <a:pPr algn="l" rtl="0">
            <a:buFont typeface="Wingdings" panose="05000000000000000000" pitchFamily="2" charset="2"/>
            <a:buChar char="Ø"/>
          </a:pPr>
          <a:r>
            <a:rPr lang="hu-HU" sz="16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6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Vincent Hugo </a:t>
          </a:r>
          <a:r>
            <a:rPr lang="hu-HU" sz="1600" b="1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Bendix</a:t>
          </a:r>
          <a:r>
            <a:rPr lang="hu-HU" sz="16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amerikai feltaláló </a:t>
          </a:r>
          <a:r>
            <a:rPr lang="hu-HU" sz="16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szabadalmaztatta a róla elnevezett </a:t>
          </a:r>
          <a:r>
            <a:rPr lang="hu-HU" sz="1600" b="1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Bendix</a:t>
          </a:r>
          <a:r>
            <a:rPr lang="hu-HU" sz="1600" b="1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-mechanizmust,</a:t>
          </a:r>
          <a:r>
            <a:rPr lang="hu-HU" sz="1600" b="1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amely az indítómotorban alkalmazott toló fogaskerekes technológia alapja.</a:t>
          </a:r>
        </a:p>
      </dgm:t>
    </dgm:pt>
    <dgm:pt modelId="{55A375E4-45C1-449B-9673-F8217B96448B}" type="sibTrans" cxnId="{99BB4718-BB0D-472E-A7A8-55FCE9C097E2}">
      <dgm:prSet/>
      <dgm:spPr/>
      <dgm:t>
        <a:bodyPr rtlCol="0"/>
        <a:lstStyle/>
        <a:p>
          <a:pPr rtl="0"/>
          <a:endParaRPr lang="hu-HU" noProof="0" dirty="0"/>
        </a:p>
      </dgm:t>
    </dgm:pt>
    <dgm:pt modelId="{8FBD57D9-0E5F-4452-A138-B40FAE167158}" type="parTrans" cxnId="{99BB4718-BB0D-472E-A7A8-55FCE9C097E2}">
      <dgm:prSet/>
      <dgm:spPr/>
      <dgm:t>
        <a:bodyPr rtlCol="0"/>
        <a:lstStyle/>
        <a:p>
          <a:pPr rtl="0"/>
          <a:endParaRPr lang="hu-HU" noProof="0" dirty="0"/>
        </a:p>
      </dgm:t>
    </dgm:pt>
    <dgm:pt modelId="{9898553F-ED9F-4ED5-A68C-5BCF3206843E}" type="pres">
      <dgm:prSet presAssocID="{FDE0E5D5-0EE8-4254-8E27-DA8756814816}" presName="Name0" presStyleCnt="0">
        <dgm:presLayoutVars>
          <dgm:chMax/>
          <dgm:chPref/>
          <dgm:animLvl val="lvl"/>
        </dgm:presLayoutVars>
      </dgm:prSet>
      <dgm:spPr/>
    </dgm:pt>
    <dgm:pt modelId="{626E77E8-CBD1-4A0D-BE5D-05C1797B2844}" type="pres">
      <dgm:prSet presAssocID="{D130958B-FBF2-4409-BF62-2070FD3EF2CB}" presName="composite1" presStyleCnt="0"/>
      <dgm:spPr/>
    </dgm:pt>
    <dgm:pt modelId="{B261DD21-E0C1-42B6-AC94-914A4D87A48D}" type="pres">
      <dgm:prSet presAssocID="{D130958B-FBF2-4409-BF62-2070FD3EF2CB}" presName="parent1" presStyleLbl="alignNode1" presStyleIdx="0" presStyleCnt="3">
        <dgm:presLayoutVars>
          <dgm:chMax val="1"/>
          <dgm:chPref val="1"/>
          <dgm:bulletEnabled val="1"/>
        </dgm:presLayoutVars>
      </dgm:prSet>
      <dgm:spPr/>
    </dgm:pt>
    <dgm:pt modelId="{FE954242-D11C-43AA-B102-68814FB4D39A}" type="pres">
      <dgm:prSet presAssocID="{D130958B-FBF2-4409-BF62-2070FD3EF2CB}" presName="Childtext1" presStyleLbl="revTx" presStyleIdx="0" presStyleCnt="3">
        <dgm:presLayoutVars>
          <dgm:bulletEnabled val="1"/>
        </dgm:presLayoutVars>
      </dgm:prSet>
      <dgm:spPr/>
    </dgm:pt>
    <dgm:pt modelId="{57938E7E-DCCE-419A-80C7-A8948311AE69}" type="pres">
      <dgm:prSet presAssocID="{D130958B-FBF2-4409-BF62-2070FD3EF2CB}" presName="ConnectLine1" presStyleLbl="sibTrans1D1" presStyleIdx="0" presStyleCnt="3"/>
      <dgm:spPr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gm:spPr>
    </dgm:pt>
    <dgm:pt modelId="{158801C7-A3B6-40DD-AE22-F64B625ABDA2}" type="pres">
      <dgm:prSet presAssocID="{D130958B-FBF2-4409-BF62-2070FD3EF2CB}" presName="ConnectLineEnd1" presStyleLbl="lnNode1" presStyleIdx="0" presStyleCnt="3"/>
      <dgm:spPr/>
    </dgm:pt>
    <dgm:pt modelId="{E0A56948-F108-4594-AA9E-414547F197F2}" type="pres">
      <dgm:prSet presAssocID="{D130958B-FBF2-4409-BF62-2070FD3EF2CB}" presName="EmptyPane1" presStyleCnt="0"/>
      <dgm:spPr/>
    </dgm:pt>
    <dgm:pt modelId="{74E2B631-F8B0-45DF-8779-E8E976A4E8DD}" type="pres">
      <dgm:prSet presAssocID="{A32C0954-D9E3-4BE6-BA03-3AECB9AB647A}" presName="spaceBetweenRectangles1" presStyleCnt="0"/>
      <dgm:spPr/>
    </dgm:pt>
    <dgm:pt modelId="{8F385E7C-4CF5-4383-9C31-8A1ADF899481}" type="pres">
      <dgm:prSet presAssocID="{BA8B7847-952B-40AE-B05B-1428403A5D73}" presName="composite1" presStyleCnt="0"/>
      <dgm:spPr/>
    </dgm:pt>
    <dgm:pt modelId="{928D62E6-29C6-4D5E-8236-4218D4663DF0}" type="pres">
      <dgm:prSet presAssocID="{BA8B7847-952B-40AE-B05B-1428403A5D73}" presName="parent1" presStyleLbl="alignNode1" presStyleIdx="1" presStyleCnt="3">
        <dgm:presLayoutVars>
          <dgm:chMax val="1"/>
          <dgm:chPref val="1"/>
          <dgm:bulletEnabled val="1"/>
        </dgm:presLayoutVars>
      </dgm:prSet>
      <dgm:spPr/>
    </dgm:pt>
    <dgm:pt modelId="{FD20AFC5-2A73-42CB-84BE-A8E017ECC87D}" type="pres">
      <dgm:prSet presAssocID="{BA8B7847-952B-40AE-B05B-1428403A5D73}" presName="Childtext1" presStyleLbl="revTx" presStyleIdx="1" presStyleCnt="3" custScaleX="196447" custScaleY="80123" custLinFactNeighborX="1129" custLinFactNeighborY="-14988">
        <dgm:presLayoutVars>
          <dgm:bulletEnabled val="1"/>
        </dgm:presLayoutVars>
      </dgm:prSet>
      <dgm:spPr/>
    </dgm:pt>
    <dgm:pt modelId="{D6FB894C-E3B6-420F-973E-12289D20CF9D}" type="pres">
      <dgm:prSet presAssocID="{BA8B7847-952B-40AE-B05B-1428403A5D73}" presName="ConnectLine1" presStyleLbl="sibTrans1D1" presStyleIdx="1" presStyleCnt="3"/>
      <dgm:spPr>
        <a:noFill/>
        <a:ln w="9525" cap="flat" cmpd="sng" algn="ctr">
          <a:solidFill>
            <a:schemeClr val="accent2">
              <a:hueOff val="1327892"/>
              <a:satOff val="4567"/>
              <a:lumOff val="-882"/>
              <a:alphaOff val="0"/>
            </a:schemeClr>
          </a:solidFill>
          <a:prstDash val="dash"/>
        </a:ln>
        <a:effectLst/>
      </dgm:spPr>
    </dgm:pt>
    <dgm:pt modelId="{DEEC814E-BA89-4075-8258-A90E8BEEFC05}" type="pres">
      <dgm:prSet presAssocID="{BA8B7847-952B-40AE-B05B-1428403A5D73}" presName="ConnectLineEnd1" presStyleLbl="lnNode1" presStyleIdx="1" presStyleCnt="3"/>
      <dgm:spPr/>
    </dgm:pt>
    <dgm:pt modelId="{1E7B800C-BCA3-410F-899B-5F5FBF287185}" type="pres">
      <dgm:prSet presAssocID="{BA8B7847-952B-40AE-B05B-1428403A5D73}" presName="EmptyPane1" presStyleCnt="0"/>
      <dgm:spPr/>
    </dgm:pt>
    <dgm:pt modelId="{1C600D5F-A444-47D6-9A0B-1F59508AF1C3}" type="pres">
      <dgm:prSet presAssocID="{41B295C3-F967-4B3E-BDC8-FB77D4058C8E}" presName="spaceBetweenRectangles1" presStyleCnt="0"/>
      <dgm:spPr/>
    </dgm:pt>
    <dgm:pt modelId="{64CDA4B0-46CE-4B41-9BC0-03131E7BF3ED}" type="pres">
      <dgm:prSet presAssocID="{6F33629D-6E86-4055-B560-4D1368E879FA}" presName="composite1" presStyleCnt="0"/>
      <dgm:spPr/>
    </dgm:pt>
    <dgm:pt modelId="{EF3B521D-180C-4EE9-9764-8939A4B361F6}" type="pres">
      <dgm:prSet presAssocID="{6F33629D-6E86-4055-B560-4D1368E879FA}" presName="parent1" presStyleLbl="alignNode1" presStyleIdx="2" presStyleCnt="3">
        <dgm:presLayoutVars>
          <dgm:chMax val="1"/>
          <dgm:chPref val="1"/>
          <dgm:bulletEnabled val="1"/>
        </dgm:presLayoutVars>
      </dgm:prSet>
      <dgm:spPr/>
    </dgm:pt>
    <dgm:pt modelId="{207C9C97-E6E8-4219-8659-BA0D9218D130}" type="pres">
      <dgm:prSet presAssocID="{6F33629D-6E86-4055-B560-4D1368E879FA}" presName="Childtext1" presStyleLbl="revTx" presStyleIdx="2" presStyleCnt="3">
        <dgm:presLayoutVars>
          <dgm:bulletEnabled val="1"/>
        </dgm:presLayoutVars>
      </dgm:prSet>
      <dgm:spPr/>
    </dgm:pt>
    <dgm:pt modelId="{7A073645-50D5-40B9-BB40-0415D3CDFC4C}" type="pres">
      <dgm:prSet presAssocID="{6F33629D-6E86-4055-B560-4D1368E879FA}" presName="ConnectLine1" presStyleLbl="sibTrans1D1" presStyleIdx="2" presStyleCnt="3"/>
      <dgm:spPr>
        <a:noFill/>
        <a:ln w="9525" cap="flat" cmpd="sng" algn="ctr">
          <a:solidFill>
            <a:schemeClr val="accent2">
              <a:hueOff val="2655785"/>
              <a:satOff val="9135"/>
              <a:lumOff val="-1765"/>
              <a:alphaOff val="0"/>
            </a:schemeClr>
          </a:solidFill>
          <a:prstDash val="dash"/>
        </a:ln>
        <a:effectLst/>
      </dgm:spPr>
    </dgm:pt>
    <dgm:pt modelId="{21C72DDB-041E-424A-896D-1A3DA22F8372}" type="pres">
      <dgm:prSet presAssocID="{6F33629D-6E86-4055-B560-4D1368E879FA}" presName="ConnectLineEnd1" presStyleLbl="lnNode1" presStyleIdx="2" presStyleCnt="3"/>
      <dgm:spPr/>
    </dgm:pt>
    <dgm:pt modelId="{722C47DF-ABF8-4B74-A2AE-36A2770A5117}" type="pres">
      <dgm:prSet presAssocID="{6F33629D-6E86-4055-B560-4D1368E879FA}" presName="EmptyPane1" presStyleCnt="0"/>
      <dgm:spPr/>
    </dgm:pt>
  </dgm:ptLst>
  <dgm:cxnLst>
    <dgm:cxn modelId="{99BB4718-BB0D-472E-A7A8-55FCE9C097E2}" srcId="{BA8B7847-952B-40AE-B05B-1428403A5D73}" destId="{A128E7FE-F456-4E59-80EF-3A1CCFCEC862}" srcOrd="0" destOrd="0" parTransId="{8FBD57D9-0E5F-4452-A138-B40FAE167158}" sibTransId="{55A375E4-45C1-449B-9673-F8217B96448B}"/>
    <dgm:cxn modelId="{35767B43-1B1E-40B3-B4B1-C6CD3954748D}" srcId="{FDE0E5D5-0EE8-4254-8E27-DA8756814816}" destId="{BA8B7847-952B-40AE-B05B-1428403A5D73}" srcOrd="1" destOrd="0" parTransId="{A2A411F3-01C6-4917-A3B5-251D17C7DAE3}" sibTransId="{41B295C3-F967-4B3E-BDC8-FB77D4058C8E}"/>
    <dgm:cxn modelId="{42B8A665-C624-49F0-A0A5-D9D6C8B47E30}" type="presOf" srcId="{FDE0E5D5-0EE8-4254-8E27-DA8756814816}" destId="{9898553F-ED9F-4ED5-A68C-5BCF3206843E}" srcOrd="0" destOrd="0" presId="urn:microsoft.com/office/officeart/2016/7/layout/RoundedRectangleTimeline"/>
    <dgm:cxn modelId="{906E6067-30DC-4C3F-A3DB-BBCD29033ECF}" type="presOf" srcId="{DF2526BB-4EEA-40F8-A8EA-A6D7F4151EBB}" destId="{FE954242-D11C-43AA-B102-68814FB4D39A}" srcOrd="0" destOrd="0" presId="urn:microsoft.com/office/officeart/2016/7/layout/RoundedRectangleTimeline"/>
    <dgm:cxn modelId="{4D6FD672-925A-4A64-9F96-E225F3EEB1A3}" srcId="{FDE0E5D5-0EE8-4254-8E27-DA8756814816}" destId="{6F33629D-6E86-4055-B560-4D1368E879FA}" srcOrd="2" destOrd="0" parTransId="{08F3C943-B4F5-4E33-AD4B-FB5A154F3C4D}" sibTransId="{AB7EAE83-DD42-470D-AAB0-4D1D50F63409}"/>
    <dgm:cxn modelId="{504A1C57-962A-4C45-B4F0-446FC12986F0}" type="presOf" srcId="{AFC1A476-769A-4FDF-BFF2-B3AECD23FA59}" destId="{207C9C97-E6E8-4219-8659-BA0D9218D130}" srcOrd="0" destOrd="0" presId="urn:microsoft.com/office/officeart/2016/7/layout/RoundedRectangleTimeline"/>
    <dgm:cxn modelId="{523EA585-AD2C-4F90-907C-747ACD64CFAA}" type="presOf" srcId="{D130958B-FBF2-4409-BF62-2070FD3EF2CB}" destId="{B261DD21-E0C1-42B6-AC94-914A4D87A48D}" srcOrd="0" destOrd="0" presId="urn:microsoft.com/office/officeart/2016/7/layout/RoundedRectangleTimeline"/>
    <dgm:cxn modelId="{B5F29796-39FC-409E-A2C4-E420C8C1EF68}" type="presOf" srcId="{BA8B7847-952B-40AE-B05B-1428403A5D73}" destId="{928D62E6-29C6-4D5E-8236-4218D4663DF0}" srcOrd="0" destOrd="0" presId="urn:microsoft.com/office/officeart/2016/7/layout/RoundedRectangleTimeline"/>
    <dgm:cxn modelId="{FF2C049B-DEA9-4F15-94E2-AD1A53394EB4}" srcId="{6F33629D-6E86-4055-B560-4D1368E879FA}" destId="{AFC1A476-769A-4FDF-BFF2-B3AECD23FA59}" srcOrd="0" destOrd="0" parTransId="{B1BE9323-7D43-479A-8059-F7436AB5B825}" sibTransId="{CAFB53F6-AEA9-4CED-ACAD-C3D9D4B3BAFF}"/>
    <dgm:cxn modelId="{D101B0BA-00FB-401C-AC7E-BBC331DFB532}" type="presOf" srcId="{6F33629D-6E86-4055-B560-4D1368E879FA}" destId="{EF3B521D-180C-4EE9-9764-8939A4B361F6}" srcOrd="0" destOrd="0" presId="urn:microsoft.com/office/officeart/2016/7/layout/RoundedRectangleTimeline"/>
    <dgm:cxn modelId="{B069FFBF-2F24-44A1-8B23-C9C4B56CECBA}" type="presOf" srcId="{A128E7FE-F456-4E59-80EF-3A1CCFCEC862}" destId="{FD20AFC5-2A73-42CB-84BE-A8E017ECC87D}" srcOrd="0" destOrd="0" presId="urn:microsoft.com/office/officeart/2016/7/layout/RoundedRectangleTimeline"/>
    <dgm:cxn modelId="{C9BE25DB-5F9B-42DF-978C-E74C6B79ADB9}" srcId="{FDE0E5D5-0EE8-4254-8E27-DA8756814816}" destId="{D130958B-FBF2-4409-BF62-2070FD3EF2CB}" srcOrd="0" destOrd="0" parTransId="{F0548967-25A0-4BDA-98E5-5FD2EE882B0D}" sibTransId="{A32C0954-D9E3-4BE6-BA03-3AECB9AB647A}"/>
    <dgm:cxn modelId="{4EAD35E0-EACD-42CB-9957-5B48FBDEAD3D}" srcId="{D130958B-FBF2-4409-BF62-2070FD3EF2CB}" destId="{DF2526BB-4EEA-40F8-A8EA-A6D7F4151EBB}" srcOrd="0" destOrd="0" parTransId="{16F412D2-BB07-48AB-9C75-398A1F353A24}" sibTransId="{94B54A91-CEB3-4422-9994-0AD80E2A3FBA}"/>
    <dgm:cxn modelId="{D3B18C33-5769-45BD-B6AB-E429C9FF302C}" type="presParOf" srcId="{9898553F-ED9F-4ED5-A68C-5BCF3206843E}" destId="{626E77E8-CBD1-4A0D-BE5D-05C1797B2844}" srcOrd="0" destOrd="0" presId="urn:microsoft.com/office/officeart/2016/7/layout/RoundedRectangleTimeline"/>
    <dgm:cxn modelId="{F524B3B4-2AAD-494F-9548-4CF687F7F1F5}" type="presParOf" srcId="{626E77E8-CBD1-4A0D-BE5D-05C1797B2844}" destId="{B261DD21-E0C1-42B6-AC94-914A4D87A48D}" srcOrd="0" destOrd="0" presId="urn:microsoft.com/office/officeart/2016/7/layout/RoundedRectangleTimeline"/>
    <dgm:cxn modelId="{5918BF59-CCCD-4839-B77C-EC927F21CC0E}" type="presParOf" srcId="{626E77E8-CBD1-4A0D-BE5D-05C1797B2844}" destId="{FE954242-D11C-43AA-B102-68814FB4D39A}" srcOrd="1" destOrd="0" presId="urn:microsoft.com/office/officeart/2016/7/layout/RoundedRectangleTimeline"/>
    <dgm:cxn modelId="{E2986599-A97E-4D36-B588-17330E6DC9E7}" type="presParOf" srcId="{626E77E8-CBD1-4A0D-BE5D-05C1797B2844}" destId="{57938E7E-DCCE-419A-80C7-A8948311AE69}" srcOrd="2" destOrd="0" presId="urn:microsoft.com/office/officeart/2016/7/layout/RoundedRectangleTimeline"/>
    <dgm:cxn modelId="{0C83FFF0-BED6-4245-8281-34B67DA3416E}" type="presParOf" srcId="{626E77E8-CBD1-4A0D-BE5D-05C1797B2844}" destId="{158801C7-A3B6-40DD-AE22-F64B625ABDA2}" srcOrd="3" destOrd="0" presId="urn:microsoft.com/office/officeart/2016/7/layout/RoundedRectangleTimeline"/>
    <dgm:cxn modelId="{C261480A-1F9F-49DF-B051-2EE88F62B633}" type="presParOf" srcId="{626E77E8-CBD1-4A0D-BE5D-05C1797B2844}" destId="{E0A56948-F108-4594-AA9E-414547F197F2}" srcOrd="4" destOrd="0" presId="urn:microsoft.com/office/officeart/2016/7/layout/RoundedRectangleTimeline"/>
    <dgm:cxn modelId="{54D4CE18-90B3-4C07-9101-E725A796CCC7}" type="presParOf" srcId="{9898553F-ED9F-4ED5-A68C-5BCF3206843E}" destId="{74E2B631-F8B0-45DF-8779-E8E976A4E8DD}" srcOrd="1" destOrd="0" presId="urn:microsoft.com/office/officeart/2016/7/layout/RoundedRectangleTimeline"/>
    <dgm:cxn modelId="{494326E2-DFCB-4805-A8D2-D75A9E05BCED}" type="presParOf" srcId="{9898553F-ED9F-4ED5-A68C-5BCF3206843E}" destId="{8F385E7C-4CF5-4383-9C31-8A1ADF899481}" srcOrd="2" destOrd="0" presId="urn:microsoft.com/office/officeart/2016/7/layout/RoundedRectangleTimeline"/>
    <dgm:cxn modelId="{6B441584-4E24-40F7-AD3B-298D3E07341D}" type="presParOf" srcId="{8F385E7C-4CF5-4383-9C31-8A1ADF899481}" destId="{928D62E6-29C6-4D5E-8236-4218D4663DF0}" srcOrd="0" destOrd="0" presId="urn:microsoft.com/office/officeart/2016/7/layout/RoundedRectangleTimeline"/>
    <dgm:cxn modelId="{D7AB99E9-40E9-4846-99E5-40E43E68C216}" type="presParOf" srcId="{8F385E7C-4CF5-4383-9C31-8A1ADF899481}" destId="{FD20AFC5-2A73-42CB-84BE-A8E017ECC87D}" srcOrd="1" destOrd="0" presId="urn:microsoft.com/office/officeart/2016/7/layout/RoundedRectangleTimeline"/>
    <dgm:cxn modelId="{4C1F02BB-7FB3-46FD-8924-68BD4756ADF5}" type="presParOf" srcId="{8F385E7C-4CF5-4383-9C31-8A1ADF899481}" destId="{D6FB894C-E3B6-420F-973E-12289D20CF9D}" srcOrd="2" destOrd="0" presId="urn:microsoft.com/office/officeart/2016/7/layout/RoundedRectangleTimeline"/>
    <dgm:cxn modelId="{A153101C-7B02-4280-8260-4A0C9E027F09}" type="presParOf" srcId="{8F385E7C-4CF5-4383-9C31-8A1ADF899481}" destId="{DEEC814E-BA89-4075-8258-A90E8BEEFC05}" srcOrd="3" destOrd="0" presId="urn:microsoft.com/office/officeart/2016/7/layout/RoundedRectangleTimeline"/>
    <dgm:cxn modelId="{35095E83-D8A6-4327-BCB8-CDC253696016}" type="presParOf" srcId="{8F385E7C-4CF5-4383-9C31-8A1ADF899481}" destId="{1E7B800C-BCA3-410F-899B-5F5FBF287185}" srcOrd="4" destOrd="0" presId="urn:microsoft.com/office/officeart/2016/7/layout/RoundedRectangleTimeline"/>
    <dgm:cxn modelId="{4D17487A-D5DF-452E-AE38-D96A24C381B2}" type="presParOf" srcId="{9898553F-ED9F-4ED5-A68C-5BCF3206843E}" destId="{1C600D5F-A444-47D6-9A0B-1F59508AF1C3}" srcOrd="3" destOrd="0" presId="urn:microsoft.com/office/officeart/2016/7/layout/RoundedRectangleTimeline"/>
    <dgm:cxn modelId="{0BDB84F7-2EC2-4E7D-BE87-C55EAB7E711E}" type="presParOf" srcId="{9898553F-ED9F-4ED5-A68C-5BCF3206843E}" destId="{64CDA4B0-46CE-4B41-9BC0-03131E7BF3ED}" srcOrd="4" destOrd="0" presId="urn:microsoft.com/office/officeart/2016/7/layout/RoundedRectangleTimeline"/>
    <dgm:cxn modelId="{C4A55923-D61C-4152-8889-D997EE85E5A3}" type="presParOf" srcId="{64CDA4B0-46CE-4B41-9BC0-03131E7BF3ED}" destId="{EF3B521D-180C-4EE9-9764-8939A4B361F6}" srcOrd="0" destOrd="0" presId="urn:microsoft.com/office/officeart/2016/7/layout/RoundedRectangleTimeline"/>
    <dgm:cxn modelId="{C7097E64-D307-433A-A220-0BAE6558A87E}" type="presParOf" srcId="{64CDA4B0-46CE-4B41-9BC0-03131E7BF3ED}" destId="{207C9C97-E6E8-4219-8659-BA0D9218D130}" srcOrd="1" destOrd="0" presId="urn:microsoft.com/office/officeart/2016/7/layout/RoundedRectangleTimeline"/>
    <dgm:cxn modelId="{9B79B1C2-3FC0-4426-B2B7-5CACBBE45F40}" type="presParOf" srcId="{64CDA4B0-46CE-4B41-9BC0-03131E7BF3ED}" destId="{7A073645-50D5-40B9-BB40-0415D3CDFC4C}" srcOrd="2" destOrd="0" presId="urn:microsoft.com/office/officeart/2016/7/layout/RoundedRectangleTimeline"/>
    <dgm:cxn modelId="{1F5A254B-D750-47A8-9054-103A768CA37B}" type="presParOf" srcId="{64CDA4B0-46CE-4B41-9BC0-03131E7BF3ED}" destId="{21C72DDB-041E-424A-896D-1A3DA22F8372}" srcOrd="3" destOrd="0" presId="urn:microsoft.com/office/officeart/2016/7/layout/RoundedRectangleTimeline"/>
    <dgm:cxn modelId="{6C8D8A91-DDE2-40A0-972D-D98322C20E45}" type="presParOf" srcId="{64CDA4B0-46CE-4B41-9BC0-03131E7BF3ED}" destId="{722C47DF-ABF8-4B74-A2AE-36A2770A5117}" srcOrd="4" destOrd="0" presId="urn:microsoft.com/office/officeart/2016/7/layout/RoundedRectangleTimeline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1DD21-E0C1-42B6-AC94-914A4D87A48D}">
      <dsp:nvSpPr>
        <dsp:cNvPr id="0" name=""/>
        <dsp:cNvSpPr/>
      </dsp:nvSpPr>
      <dsp:spPr>
        <a:xfrm rot="16200000">
          <a:off x="1282874" y="1399739"/>
          <a:ext cx="461412" cy="1814647"/>
        </a:xfrm>
        <a:prstGeom prst="round2Same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rtlCol="0" anchor="ctr" anchorCtr="1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19.- 20. század</a:t>
          </a:r>
        </a:p>
      </dsp:txBody>
      <dsp:txXfrm rot="5400000">
        <a:off x="628781" y="2098880"/>
        <a:ext cx="1792123" cy="416364"/>
      </dsp:txXfrm>
    </dsp:sp>
    <dsp:sp modelId="{FE954242-D11C-43AA-B102-68814FB4D39A}">
      <dsp:nvSpPr>
        <dsp:cNvPr id="0" name=""/>
        <dsp:cNvSpPr/>
      </dsp:nvSpPr>
      <dsp:spPr>
        <a:xfrm>
          <a:off x="1374" y="0"/>
          <a:ext cx="3024412" cy="161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83820" numCol="1" spcCol="1270" rtlCol="0" anchor="b" anchorCtr="1">
          <a:noAutofit/>
        </a:bodyPr>
        <a:lstStyle/>
        <a:p>
          <a:pPr marL="0" lvl="0" indent="0" algn="ctr" defTabSz="48895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100" kern="1200" noProof="0" dirty="0"/>
            <a:t> </a:t>
          </a:r>
          <a:r>
            <a:rPr lang="hu-HU" sz="14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 belső égésű motorok korai éveiben (19. század vége, 20. század eleje) az autókat kézi erővel, forgatókarral kellett beindítani.</a:t>
          </a:r>
          <a:endParaRPr lang="hu-HU" sz="1100" b="1" kern="1200" noProof="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374" y="0"/>
        <a:ext cx="3024412" cy="1614944"/>
      </dsp:txXfrm>
    </dsp:sp>
    <dsp:sp modelId="{57938E7E-DCCE-419A-80C7-A8948311AE69}">
      <dsp:nvSpPr>
        <dsp:cNvPr id="0" name=""/>
        <dsp:cNvSpPr/>
      </dsp:nvSpPr>
      <dsp:spPr>
        <a:xfrm>
          <a:off x="1513580" y="1707226"/>
          <a:ext cx="0" cy="369130"/>
        </a:xfrm>
        <a:prstGeom prst="line">
          <a:avLst/>
        </a:prstGeom>
        <a:noFill/>
        <a:ln w="952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58801C7-A3B6-40DD-AE22-F64B625ABDA2}">
      <dsp:nvSpPr>
        <dsp:cNvPr id="0" name=""/>
        <dsp:cNvSpPr/>
      </dsp:nvSpPr>
      <dsp:spPr>
        <a:xfrm>
          <a:off x="1467439" y="1614944"/>
          <a:ext cx="92282" cy="92282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8D62E6-29C6-4D5E-8236-4218D4663DF0}">
      <dsp:nvSpPr>
        <dsp:cNvPr id="0" name=""/>
        <dsp:cNvSpPr/>
      </dsp:nvSpPr>
      <dsp:spPr>
        <a:xfrm>
          <a:off x="3879381" y="2156607"/>
          <a:ext cx="1814647" cy="461412"/>
        </a:xfrm>
        <a:prstGeom prst="rect">
          <a:avLst/>
        </a:prstGeom>
        <a:solidFill>
          <a:schemeClr val="accent2">
            <a:hueOff val="1327892"/>
            <a:satOff val="4567"/>
            <a:lumOff val="-882"/>
            <a:alphaOff val="0"/>
          </a:schemeClr>
        </a:solidFill>
        <a:ln w="15875" cap="flat" cmpd="sng" algn="ctr">
          <a:solidFill>
            <a:schemeClr val="accent2">
              <a:hueOff val="1327892"/>
              <a:satOff val="4567"/>
              <a:lumOff val="-882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rtlCol="0" anchor="ctr" anchorCtr="1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noProof="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1910-1930</a:t>
          </a:r>
        </a:p>
      </dsp:txBody>
      <dsp:txXfrm>
        <a:off x="3879381" y="2156607"/>
        <a:ext cx="1814647" cy="461412"/>
      </dsp:txXfrm>
    </dsp:sp>
    <dsp:sp modelId="{FD20AFC5-2A73-42CB-84BE-A8E017ECC87D}">
      <dsp:nvSpPr>
        <dsp:cNvPr id="0" name=""/>
        <dsp:cNvSpPr/>
      </dsp:nvSpPr>
      <dsp:spPr>
        <a:xfrm>
          <a:off x="1850167" y="2997886"/>
          <a:ext cx="5941367" cy="12939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121920" rIns="0" bIns="0" numCol="1" spcCol="1270" rtlCol="0" anchor="t" anchorCtr="1">
          <a:noAutofit/>
        </a:bodyPr>
        <a:lstStyle/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u-HU" sz="1600" b="1" kern="120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Charles </a:t>
          </a:r>
          <a:r>
            <a:rPr lang="hu-HU" sz="16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Kettering</a:t>
          </a:r>
          <a:r>
            <a:rPr lang="hu-HU" sz="1600" b="1" kern="120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és csapata a </a:t>
          </a:r>
          <a:r>
            <a:rPr lang="hu-HU" sz="16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Delco-nál</a:t>
          </a:r>
          <a:r>
            <a:rPr lang="hu-HU" sz="1600" b="1" kern="120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(</a:t>
          </a:r>
          <a:r>
            <a:rPr lang="hu-HU" sz="16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Dayton</a:t>
          </a:r>
          <a:r>
            <a:rPr lang="hu-HU" sz="1600" b="1" kern="120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6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Engineering</a:t>
          </a:r>
          <a:r>
            <a:rPr lang="hu-HU" sz="1600" b="1" kern="120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6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Laboratories</a:t>
          </a:r>
          <a:r>
            <a:rPr lang="hu-HU" sz="1600" b="1" kern="120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6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Company</a:t>
          </a:r>
          <a:r>
            <a:rPr lang="hu-HU" sz="1600" b="1" kern="120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) </a:t>
          </a:r>
          <a:r>
            <a:rPr lang="hu-HU" sz="16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feltalálta az első sikeres elektromos indítómotort.</a:t>
          </a:r>
        </a:p>
        <a:p>
          <a:pPr marL="0" lvl="0" indent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Wingdings" panose="05000000000000000000" pitchFamily="2" charset="2"/>
            <a:buNone/>
          </a:pPr>
          <a:r>
            <a:rPr lang="hu-HU" sz="16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</a:t>
          </a:r>
          <a:r>
            <a:rPr lang="hu-HU" sz="1600" b="1" kern="120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Vincent Hugo </a:t>
          </a:r>
          <a:r>
            <a:rPr lang="hu-HU" sz="16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Bendix</a:t>
          </a:r>
          <a:r>
            <a:rPr lang="hu-HU" sz="1600" b="1" kern="120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 amerikai feltaláló </a:t>
          </a:r>
          <a:r>
            <a:rPr lang="hu-HU" sz="16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szabadalmaztatta a róla elnevezett </a:t>
          </a:r>
          <a:r>
            <a:rPr lang="hu-HU" sz="1600" b="1" kern="1200" noProof="0" dirty="0" err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Bendix</a:t>
          </a:r>
          <a:r>
            <a:rPr lang="hu-HU" sz="1600" b="1" kern="1200" noProof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-mechanizmust,</a:t>
          </a:r>
          <a:r>
            <a:rPr lang="hu-HU" sz="16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 amely az indítómotorban alkalmazott toló fogaskerekes technológia alapja.</a:t>
          </a:r>
        </a:p>
      </dsp:txBody>
      <dsp:txXfrm>
        <a:off x="1850167" y="2997886"/>
        <a:ext cx="5941367" cy="1293941"/>
      </dsp:txXfrm>
    </dsp:sp>
    <dsp:sp modelId="{D6FB894C-E3B6-420F-973E-12289D20CF9D}">
      <dsp:nvSpPr>
        <dsp:cNvPr id="0" name=""/>
        <dsp:cNvSpPr/>
      </dsp:nvSpPr>
      <dsp:spPr>
        <a:xfrm>
          <a:off x="4786705" y="2618020"/>
          <a:ext cx="0" cy="369130"/>
        </a:xfrm>
        <a:prstGeom prst="line">
          <a:avLst/>
        </a:prstGeom>
        <a:noFill/>
        <a:ln w="9525" cap="flat" cmpd="sng" algn="ctr">
          <a:solidFill>
            <a:schemeClr val="accent2">
              <a:hueOff val="1327892"/>
              <a:satOff val="4567"/>
              <a:lumOff val="-882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EEC814E-BA89-4075-8258-A90E8BEEFC05}">
      <dsp:nvSpPr>
        <dsp:cNvPr id="0" name=""/>
        <dsp:cNvSpPr/>
      </dsp:nvSpPr>
      <dsp:spPr>
        <a:xfrm>
          <a:off x="4740564" y="2987150"/>
          <a:ext cx="92282" cy="92282"/>
        </a:xfrm>
        <a:prstGeom prst="ellipse">
          <a:avLst/>
        </a:prstGeom>
        <a:solidFill>
          <a:schemeClr val="accent2">
            <a:hueOff val="1327892"/>
            <a:satOff val="4567"/>
            <a:lumOff val="-882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3B521D-180C-4EE9-9764-8939A4B361F6}">
      <dsp:nvSpPr>
        <dsp:cNvPr id="0" name=""/>
        <dsp:cNvSpPr/>
      </dsp:nvSpPr>
      <dsp:spPr>
        <a:xfrm rot="5400000">
          <a:off x="7829124" y="1399739"/>
          <a:ext cx="461412" cy="1814647"/>
        </a:xfrm>
        <a:prstGeom prst="round2SameRect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accent2">
              <a:hueOff val="2655785"/>
              <a:satOff val="9135"/>
              <a:lumOff val="-176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rtlCol="0" anchor="ctr" anchorCtr="1">
          <a:noAutofit/>
        </a:bodyPr>
        <a:lstStyle/>
        <a:p>
          <a:pPr marL="0" lvl="0" indent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600" b="1" kern="1200" noProof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rPr>
            <a:t>1950</a:t>
          </a:r>
          <a:endParaRPr lang="hu-HU" sz="1600" b="1" kern="1200" noProof="0" dirty="0">
            <a:solidFill>
              <a:schemeClr val="tx2"/>
            </a:solidFill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 rot="-5400000">
        <a:off x="7152507" y="2098880"/>
        <a:ext cx="1792123" cy="416364"/>
      </dsp:txXfrm>
    </dsp:sp>
    <dsp:sp modelId="{207C9C97-E6E8-4219-8659-BA0D9218D130}">
      <dsp:nvSpPr>
        <dsp:cNvPr id="0" name=""/>
        <dsp:cNvSpPr/>
      </dsp:nvSpPr>
      <dsp:spPr>
        <a:xfrm>
          <a:off x="6547624" y="0"/>
          <a:ext cx="3024412" cy="161494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106680" numCol="1" spcCol="1270" rtlCol="0" anchor="b" anchorCtr="1">
          <a:noAutofit/>
        </a:bodyPr>
        <a:lstStyle/>
        <a:p>
          <a:pPr marL="0" lvl="0" indent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1400" b="1" kern="1200" noProof="0" dirty="0">
              <a:latin typeface="Times New Roman" panose="02020603050405020304" pitchFamily="18" charset="0"/>
              <a:cs typeface="Times New Roman" panose="02020603050405020304" pitchFamily="18" charset="0"/>
            </a:rPr>
            <a:t>Az elektromos önindító gyorsan elterjedt, és az autók alapfelszereltségévé vált.</a:t>
          </a:r>
        </a:p>
      </dsp:txBody>
      <dsp:txXfrm>
        <a:off x="6547624" y="0"/>
        <a:ext cx="3024412" cy="1614944"/>
      </dsp:txXfrm>
    </dsp:sp>
    <dsp:sp modelId="{7A073645-50D5-40B9-BB40-0415D3CDFC4C}">
      <dsp:nvSpPr>
        <dsp:cNvPr id="0" name=""/>
        <dsp:cNvSpPr/>
      </dsp:nvSpPr>
      <dsp:spPr>
        <a:xfrm>
          <a:off x="8059830" y="1707226"/>
          <a:ext cx="0" cy="369130"/>
        </a:xfrm>
        <a:prstGeom prst="line">
          <a:avLst/>
        </a:prstGeom>
        <a:noFill/>
        <a:ln w="9525" cap="flat" cmpd="sng" algn="ctr">
          <a:solidFill>
            <a:schemeClr val="accent2">
              <a:hueOff val="2655785"/>
              <a:satOff val="9135"/>
              <a:lumOff val="-1765"/>
              <a:alphaOff val="0"/>
            </a:schemeClr>
          </a:solidFill>
          <a:prstDash val="dash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1C72DDB-041E-424A-896D-1A3DA22F8372}">
      <dsp:nvSpPr>
        <dsp:cNvPr id="0" name=""/>
        <dsp:cNvSpPr/>
      </dsp:nvSpPr>
      <dsp:spPr>
        <a:xfrm>
          <a:off x="8013689" y="1614944"/>
          <a:ext cx="92282" cy="92282"/>
        </a:xfrm>
        <a:prstGeom prst="ellipse">
          <a:avLst/>
        </a:prstGeom>
        <a:solidFill>
          <a:schemeClr val="accent2">
            <a:hueOff val="2655785"/>
            <a:satOff val="9135"/>
            <a:lumOff val="-1765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RoundedRectangleTimeline">
  <dgm:title val="Lekerekített téglalap idősor"/>
  <dgm:desc val="Események időrendi sorrendben történő megjelenítésére használható. A leírás egy láthatatlan dobozban jelenik meg, míg a dátum a téglalapokon belül látható, kivéve az első és utolsó csomópontot, ahol a téglalap sarkai lekerekítettek. Nagy mennyiségű szöveget jeleníthet meg hosszú leíró dátumformátummal."/>
  <dgm:catLst>
    <dgm:cat type="timeline" pri="500"/>
    <dgm:cat type="process" pri="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animLvl val="lvl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18"/>
      <dgm:constr type="primFontSz" for="des" forName="Childtext" val="18"/>
      <dgm:constr type="primFontSz" for="des" forName="Childtext" refType="primFontSz" refFor="des" refForName="parent" op="lte"/>
      <dgm:constr type="w" for="ch" forName="composite" refType="w"/>
      <dgm:constr type="h" for="ch" forName="composite" refType="h"/>
      <dgm:constr type="w" for="ch" forName="spaceBetweenRectangles" refType="w" refFor="ch" refForName="composite" fact="-0.4"/>
      <dgm:constr type="w" for="ch" ptType="sibTrans" op="equ"/>
      <dgm:constr type="primFontSz" for="des" forName="parent" op="equ"/>
      <dgm:constr type="primFontSz" for="des" forName="Childtext" op="equ"/>
      <dgm:constr type="primFontSz" for="des" forName="parent1" val="18"/>
      <dgm:constr type="primFontSz" for="des" forName="Childtext1" val="18"/>
      <dgm:constr type="primFontSz" for="des" forName="Childtext1" refType="primFontSz" refFor="des" refForName="parent1" op="lte"/>
      <dgm:constr type="w" for="ch" forName="composite1" refType="w"/>
      <dgm:constr type="h" for="ch" forName="composite1" refType="h"/>
      <dgm:constr type="w" for="ch" forName="spaceBetweenRectangles1" refType="w" refFor="ch" refForName="composite1" fact="-0.4"/>
      <dgm:constr type="primFontSz" for="des" forName="parent1" op="equ"/>
      <dgm:constr type="primFontSz" for="des" forName="Childtext1" op="equ"/>
    </dgm:constrLst>
    <dgm:choose name="layoutByNodeCnt">
      <dgm:if name="twoOrLessNodes" axis="ch" ptType="node" func="cnt" op="lte" val="2">
        <dgm:forEach name="nodesForEach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choose name="casesForFirstAndLastNode1">
              <dgm:if name="startNode1" axis="self" ptType="node" func="pos" op="equ" val="1">
                <dgm:choose name="removeLineWhenOnlyOneNode1">
                  <dgm:if name="ifOnlyOneNode1" axis="followSib" ptType="node" func="cnt" op="equ" val="0">
                    <dgm:constrLst>
                      <dgm:constr type="w" for="ch" forName="parent" refType="w" fact="0.95"/>
                      <dgm:constr type="l" for="ch" forName="parent" refType="w" fact="0.025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025"/>
                      <dgm:constr type="w" for="ch" forName="Childtext" refType="w" fact="0.95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if>
                  <dgm:else name="ifMoreThanOneNode1">
                    <dgm:constrLst>
                      <dgm:constr type="w" for="ch" forName="parent" refType="w" fact="0.6"/>
                      <dgm:constr type="l" for="ch" forName="parent" refType="w" fact="0.2"/>
                      <dgm:constr type="t" for="ch" forName="parent" refType="h" fact="0.45"/>
                      <dgm:constr type="h" for="ch" forName="parent" refType="h" fact="0.1"/>
                      <dgm:constr type="l" for="ch" forName="Childtext" refType="w" fact="0.2"/>
                      <dgm:constr type="w" for="ch" forName="Childtext" refType="w" fact="0.6"/>
                      <dgm:constr type="h" for="ch" forName="Childtext" refType="h" fact="0.35"/>
                      <dgm:constr type="w" for="ch" forName="ConnectLine"/>
                      <dgm:constr type="h" for="ch" forName="ConnectLine" refType="h" fact="0.08"/>
                      <dgm:constr type="t" for="ch" forName="ConnectLine" refType="h" fact="0.37"/>
                      <dgm:constr type="ctrX" for="ch" forName="ConnectLine" refType="w" fact="0.5"/>
                      <dgm:constr type="w" for="ch" forName="ConnectLineEnd" refType="h" fact="0.02"/>
                      <dgm:constr type="h" for="ch" forName="ConnectLineEnd" refType="h" fact="0.02"/>
                      <dgm:constr type="t" for="ch" forName="ConnectLineEnd" refType="h" fact="0.35"/>
                      <dgm:constr type="ctrX" for="ch" forName="ConnectLineEnd" refType="w" fact="0.5"/>
                      <dgm:constr type="w" for="ch" forName="EmptyPane" refType="w"/>
                      <dgm:constr type="t" for="ch" forName="EmptyPane" refType="h" fact="0.55"/>
                      <dgm:constr type="h" for="ch" forName="EmptyPane" refType="h" fact="0.45"/>
                    </dgm:constrLst>
                  </dgm:else>
                </dgm:choose>
              </dgm:if>
              <dgm:else name="notStartNode1">
                <dgm:constrLst>
                  <dgm:constr type="w" for="ch" forName="parent" refType="w" fact="0.6"/>
                  <dgm:constr type="l" for="ch" forName="parent" refType="w" fact="0.2"/>
                  <dgm:constr type="t" for="ch" forName="parent" refType="h" fact="0.45"/>
                  <dgm:constr type="h" for="ch" forName="parent" refType="h" fact="0.1"/>
                  <dgm:constr type="l" for="ch" forName="Childtext" refType="w" fact="0.2"/>
                  <dgm:constr type="w" for="ch" forName="Childtext" refType="w" fact="0.6"/>
                  <dgm:constr type="h" for="ch" forName="Childtext" refType="h" fact="0.35"/>
                  <dgm:constr type="t" for="ch" forName="Childtext" refType="h" fact="0.65"/>
                  <dgm:constr type="w" for="ch" forName="ConnectLine"/>
                  <dgm:constr type="h" for="ch" forName="ConnectLine" refType="h" fact="0.08"/>
                  <dgm:constr type="t" for="ch" forName="ConnectLine" refType="h" fact="0.55"/>
                  <dgm:constr type="ctrX" for="ch" forName="ConnectLine" refType="w" fact="0.5"/>
                  <dgm:constr type="w" for="ch" forName="ConnectLineEnd" refType="h" fact="0.02"/>
                  <dgm:constr type="h" for="ch" forName="ConnectLineEnd" refType="h" fact="0.02"/>
                  <dgm:constr type="b" for="ch" forName="ConnectLineEnd" refType="h" fact="0.65"/>
                  <dgm:constr type="ctrX" for="ch" forName="ConnectLineEnd" refType="w" fact="0.5"/>
                  <dgm:constr type="w" for="ch" forName="EmptyPane" refType="w"/>
                  <dgm:constr type="h" for="ch" forName="EmptyPane" refType="h" fact="0.45"/>
                </dgm:constrLst>
              </dgm:else>
            </dgm:choose>
            <dgm:layoutNode name="parent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">
                <dgm:if name="startNode" axis="self" ptType="node" func="pos" op="equ" val="1">
                  <dgm:choose name="removeLineWhenOnlyOneNode">
                    <dgm:if name="ifOnlyOneNode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">
                      <dgm:choose name="Name18">
                        <dgm:if name="Name19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">
                  <dgm:choose name="Name22">
                    <dgm:if name="Name23" axis="self" ptType="node" func="revPos" op="equ" val="1">
                      <dgm:choose name="Name24">
                        <dgm:if name="Name25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" styleLbl="revTx">
              <dgm:varLst>
                <dgm:bulletEnabled val="1"/>
              </dgm:varLst>
              <dgm:choose name="casesForTxtDirLogic">
                <dgm:if name="Name77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" axis="followSib" ptType="sibTrans" cnt="1">
            <dgm:layoutNode name="spaceBetweenRectangles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moreThanTwoNodes">
        <dgm:forEach name="nodesForEach1" axis="ch" ptType="node">
          <dgm:layoutNode name="composite1">
            <dgm:alg type="composite"/>
            <dgm:shape xmlns:r="http://schemas.openxmlformats.org/officeDocument/2006/relationships" r:blip="">
              <dgm:adjLst/>
            </dgm:shape>
            <dgm:choose name="casesForSnakingLogic21">
              <dgm:if name="oddNode21" axis="self" ptType="node" func="posOdd" op="equ" val="1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w" for="ch" forName="ConnectLine1"/>
                  <dgm:constr type="h" for="ch" forName="ConnectLine1" refType="h" fact="0.08"/>
                  <dgm:constr type="t" for="ch" forName="ConnectLine1" refType="h" fact="0.37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t" for="ch" forName="ConnectLineEnd1" refType="h" fact="0.35"/>
                  <dgm:constr type="ctrX" for="ch" forName="ConnectLineEnd1" refType="w" fact="0.5"/>
                  <dgm:constr type="w" for="ch" forName="EmptyPane1" refType="w"/>
                  <dgm:constr type="t" for="ch" forName="EmptyPane1" refType="h" fact="0.55"/>
                  <dgm:constr type="h" for="ch" forName="EmptyPane1" refType="h" fact="0.45"/>
                </dgm:constrLst>
              </dgm:if>
              <dgm:else name="evenNode2">
                <dgm:constrLst>
                  <dgm:constr type="w" for="ch" forName="parent1" refType="w" fact="0.6"/>
                  <dgm:constr type="l" for="ch" forName="parent1" refType="w" fact="0.2"/>
                  <dgm:constr type="t" for="ch" forName="parent1" refType="h" fact="0.45"/>
                  <dgm:constr type="h" for="ch" forName="parent1" refType="h" fact="0.1"/>
                  <dgm:constr type="w" for="ch" forName="Childtext1" refType="w"/>
                  <dgm:constr type="h" for="ch" forName="Childtext1" refType="h" fact="0.35"/>
                  <dgm:constr type="t" for="ch" forName="Childtext1" refType="h" fact="0.65"/>
                  <dgm:constr type="w" for="ch" forName="ConnectLine1"/>
                  <dgm:constr type="h" for="ch" forName="ConnectLine1" refType="h" fact="0.08"/>
                  <dgm:constr type="t" for="ch" forName="ConnectLine1" refType="h" fact="0.55"/>
                  <dgm:constr type="ctrX" for="ch" forName="ConnectLine1" refType="w" fact="0.5"/>
                  <dgm:constr type="w" for="ch" forName="ConnectLineEnd1" refType="h" fact="0.02"/>
                  <dgm:constr type="h" for="ch" forName="ConnectLineEnd1" refType="h" fact="0.02"/>
                  <dgm:constr type="b" for="ch" forName="ConnectLineEnd1" refType="h" fact="0.65"/>
                  <dgm:constr type="ctrX" for="ch" forName="ConnectLineEnd1" refType="w" fact="0.5"/>
                  <dgm:constr type="w" for="ch" forName="EmptyPane1" refType="w"/>
                  <dgm:constr type="h" for="ch" forName="EmptyPane1" refType="h" fact="0.45"/>
                </dgm:constrLst>
              </dgm:else>
            </dgm:choose>
            <dgm:layoutNode name="parent1" styleLbl="alignNode1">
              <dgm:varLst>
                <dgm:chMax val="1"/>
                <dgm:chPref val="1"/>
                <dgm:bulletEnabled val="1"/>
              </dgm:varLst>
              <dgm:alg type="tx">
                <dgm:param type="txAnchorHorz" val="ctr"/>
                <dgm:param type="txAnchorVert" val="mid"/>
                <dgm:param type="parTxLTRAlign" val="ctr"/>
                <dgm:param type="parTxRTLAlign" val="ctr"/>
              </dgm:alg>
              <dgm:choose name="casesForFirstAndLastNode12">
                <dgm:if name="startNode12" axis="self" ptType="node" func="pos" op="equ" val="1">
                  <dgm:choose name="removeLineWhenOnlyOneNode12">
                    <dgm:if name="ifOnlyOneNode12" axis="followSib" ptType="node" func="cnt" op="equ" val="0">
                      <dgm:shape xmlns:r="http://schemas.openxmlformats.org/officeDocument/2006/relationships" type="roundRect" r:blip="">
                        <dgm:adjLst/>
                      </dgm:shape>
                    </dgm:if>
                    <dgm:else name="ifMoreThanOneNode12">
                      <dgm:choose name="Name181">
                        <dgm:if name="Name191" func="var" arg="dir" op="equ" val="norm">
                          <dgm:shape xmlns:r="http://schemas.openxmlformats.org/officeDocument/2006/relationships" rot="-90" type="round2SameRect" r:blip="">
                            <dgm:adjLst/>
                          </dgm:shape>
                        </dgm:if>
                        <dgm:else name="Name201">
                          <dgm:shape xmlns:r="http://schemas.openxmlformats.org/officeDocument/2006/relationships" rot="90" type="round2SameRect" r:blip="">
                            <dgm:adjLst/>
                          </dgm:shape>
                        </dgm:else>
                      </dgm:choose>
                    </dgm:else>
                  </dgm:choose>
                </dgm:if>
                <dgm:else name="notStartNode12">
                  <dgm:choose name="Name221">
                    <dgm:if name="Name231" axis="self" ptType="node" func="revPos" op="equ" val="1">
                      <dgm:choose name="Name241">
                        <dgm:if name="Name251" func="var" arg="dir" op="equ" val="norm">
                          <dgm:shape xmlns:r="http://schemas.openxmlformats.org/officeDocument/2006/relationships" rot="90" type="round2SameRect" r:blip="">
                            <dgm:adjLst/>
                          </dgm:shape>
                        </dgm:if>
                        <dgm:else name="Name261">
                          <dgm:shape xmlns:r="http://schemas.openxmlformats.org/officeDocument/2006/relationships" rot="-90" type="round2SameRect" r:blip="">
                            <dgm:adjLst/>
                          </dgm:shape>
                        </dgm:else>
                      </dgm:choose>
                    </dgm:if>
                    <dgm:else name="Name271">
                      <dgm:shape xmlns:r="http://schemas.openxmlformats.org/officeDocument/2006/relationships" type="rect" r:blip="">
                        <dgm:adjLst/>
                      </dgm:shape>
                    </dgm:else>
                  </dgm:choose>
                </dgm:else>
              </dgm:choose>
              <dgm:presOf axis="self" ptType="node"/>
              <dgm:constrLst>
                <dgm:constr type="lMarg" refType="primFontSz" fact="0.6"/>
                <dgm:constr type="rMarg" refType="primFontSz" fact="0.6"/>
                <dgm:constr type="tMarg" refType="primFontSz" fact="0.6"/>
                <dgm:constr type="bMarg" refType="primFontSz" fact="0.6"/>
              </dgm:constrLst>
              <dgm:ruleLst>
                <dgm:rule type="primFontSz" val="11" fact="NaN" max="NaN"/>
              </dgm:ruleLst>
            </dgm:layoutNode>
            <dgm:layoutNode name="Childtext1" styleLbl="revTx">
              <dgm:varLst>
                <dgm:bulletEnabled val="1"/>
              </dgm:varLst>
              <dgm:choose name="casesForTxtDirLogic1">
                <dgm:if name="Name771" axis="self" ptType="node" func="posOdd" op="equ" val="1">
                  <dgm:alg type="tx">
                    <dgm:param type="txAnchorVert" val="b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/>
                    <dgm:constr type="bMarg" refType="primFontSz" fact="0.6"/>
                  </dgm:constrLst>
                </dgm:if>
                <dgm:else name="Name881">
                  <dgm:alg type="tx">
                    <dgm:param type="txAnchorVert" val="t"/>
                    <dgm:param type="txAnchorHorz" val="ctr"/>
                    <dgm:param type="parTxLTRAlign" val="ctr"/>
                    <dgm:param type="parTxRTLAlign" val="ctr"/>
                  </dgm:alg>
                  <dgm:constrLst>
                    <dgm:constr type="lMarg"/>
                    <dgm:constr type="rMarg"/>
                    <dgm:constr type="tMarg" refType="primFontSz" fact="0.6"/>
                    <dgm:constr type="bMarg"/>
                  </dgm:constrLst>
                </dgm:else>
              </dgm:choose>
              <dgm:shape xmlns:r="http://schemas.openxmlformats.org/officeDocument/2006/relationships" type="rect" r:blip="">
                <dgm:adjLst/>
              </dgm:shape>
              <dgm:presOf axis="ch" ptType="node"/>
              <dgm:ruleLst>
                <dgm:rule type="primFontSz" val="11" fact="NaN" max="NaN"/>
              </dgm:ruleLst>
            </dgm:layoutNode>
            <dgm:layoutNode name="ConnectLine1" styleLbl="sibTrans1D1">
              <dgm:alg type="sp"/>
              <dgm:shape xmlns:r="http://schemas.openxmlformats.org/officeDocument/2006/relationships" type="line" r:blip="">
                <dgm:adjLst/>
                <dgm:extLst>
                  <a:ext uri="{B698B0E9-8C71-41B9-8309-B3DCBF30829C}">
                    <dgm1612:spPr xmlns:dgm1612="http://schemas.microsoft.com/office/drawing/2016/12/diagram">
                      <a:ln>
                        <a:prstDash val="dash"/>
                      </a:ln>
                    </dgm1612:spPr>
                  </a:ext>
                </dgm:extLst>
              </dgm:shape>
              <dgm:presOf/>
              <dgm:constrLst/>
            </dgm:layoutNode>
            <dgm:layoutNode name="ConnectLineEnd1" styleLbl="lnNode1">
              <dgm:alg type="sp"/>
              <dgm:shape xmlns:r="http://schemas.openxmlformats.org/officeDocument/2006/relationships" type="ellipse" r:blip="">
                <dgm:adjLst/>
              </dgm:shape>
              <dgm:presOf/>
              <dgm:constrLst/>
            </dgm:layoutNode>
            <dgm:layoutNode name="EmptyPane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</dgm:layoutNode>
          </dgm:layoutNode>
          <dgm:forEach name="Name281" axis="followSib" ptType="sibTrans" cnt="1">
            <dgm:layoutNode name="spaceBetweenRectangles1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404AF0CC-A948-4C9F-B291-DE7E5C20F760}" type="datetime1">
              <a:rPr lang="hu-HU" smtClean="0"/>
              <a:t>2026. 03. 25.</a:t>
            </a:fld>
            <a:endParaRPr lang="hu-HU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371D633-9DD7-49CB-ADF7-75325D4C4636}" type="slidenum">
              <a:rPr lang="hu-HU" smtClean="0"/>
              <a:t>‹#›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26074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4A6D6A-8D0D-4E37-8C42-5F6C2C6D5CF6}" type="datetime1">
              <a:rPr lang="hu-HU" smtClean="0"/>
              <a:pPr/>
              <a:t>2026. 03. 25.</a:t>
            </a:fld>
            <a:endParaRPr lang="hu-HU" dirty="0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u-HU" noProof="0" dirty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C0D42F3-CDD5-4B19-B3DB-7C5223465AF0}" type="slidenum">
              <a:rPr lang="hu-HU" noProof="0" smtClean="0"/>
              <a:t>‹#›</a:t>
            </a:fld>
            <a:endParaRPr lang="hu-HU" noProof="0" dirty="0"/>
          </a:p>
        </p:txBody>
      </p:sp>
    </p:spTree>
    <p:extLst>
      <p:ext uri="{BB962C8B-B14F-4D97-AF65-F5344CB8AC3E}">
        <p14:creationId xmlns:p14="http://schemas.microsoft.com/office/powerpoint/2010/main" val="481058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hu-HU" smtClean="0"/>
              <a:t>1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0369725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DC0D42F3-CDD5-4B19-B3DB-7C5223465AF0}" type="slidenum">
              <a:rPr lang="hu-HU" smtClean="0"/>
              <a:t>2</a:t>
            </a:fld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6100772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Téglalap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rtlCol="0" anchor="t">
            <a:normAutofit/>
          </a:bodyPr>
          <a:lstStyle>
            <a:lvl1pPr algn="r">
              <a:defRPr sz="60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u-HU" noProof="0"/>
              <a:t>Kattintson ide az alcím mintájának szerkesztéséhez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92C5607-B43F-4457-B27A-69E590F2B0BF}" type="datetime1">
              <a:rPr lang="hu-HU" noProof="0" smtClean="0"/>
              <a:t>2026. 03. 25.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Ins="45720"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13" name="Szövegdoboz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2400" noProof="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2400" noProof="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églalap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Téglalap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zövegdoboz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 noProof="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noProof="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F2F7320-DDDF-4896-BFEE-76FBF23A0699}" type="datetime1">
              <a:rPr lang="hu-HU" noProof="0" smtClean="0"/>
              <a:t>2026. 03. 25.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églalap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Téglalap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Szövegdoboz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 noProof="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noProof="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 rtlCol="0"/>
          <a:lstStyle>
            <a:lvl1pPr algn="l">
              <a:defRPr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A4A22D6-C49C-4AB1-AB66-0D0FDB6C7150}" type="datetime1">
              <a:rPr lang="hu-HU" noProof="0" smtClean="0"/>
              <a:t>2026. 03. 25.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églalap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églalap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 rtlCol="0" anchor="ctr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7422379-6D79-4BD8-8DF0-0E81A183D98F}" type="datetime1">
              <a:rPr lang="hu-HU" noProof="0" smtClean="0"/>
              <a:t>2026. 03. 25.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7" name="Szövegdoboz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 noProof="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noProof="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églalap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Téglalap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Szövegdoboz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 noProof="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noProof="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rtlCol="0" anchor="t">
            <a:normAutofit/>
          </a:bodyPr>
          <a:lstStyle>
            <a:lvl1pPr algn="r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rtlCol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34645B-B249-403A-ADA5-1E0C1A263C5C}" type="datetime1">
              <a:rPr lang="hu-HU" noProof="0" smtClean="0"/>
              <a:t>2026. 03. 25.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ét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églalap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Téglalap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33B388-41E9-42F5-A4CF-8700CDEBEF1A}" type="datetime1">
              <a:rPr lang="hu-HU" noProof="0" smtClean="0"/>
              <a:t>2026. 03. 25.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 noProof="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noProof="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églalap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Téglalap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Szövegdoboz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 noProof="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noProof="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rtlCol="0"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 rtlCol="0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51785B6-E097-4957-A113-2950408225BB}" type="datetime1">
              <a:rPr lang="hu-HU" noProof="0" smtClean="0"/>
              <a:t>2026. 03. 25.</a:t>
            </a:fld>
            <a:endParaRPr lang="hu-HU" noProof="0" dirty="0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églalap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Téglalap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58BCA20F-B8B5-49E7-B8CE-D1917B1334B6}" type="datetime1">
              <a:rPr lang="hu-HU" noProof="0" smtClean="0"/>
              <a:t>2026. 03. 25.</a:t>
            </a:fld>
            <a:endParaRPr lang="hu-HU" noProof="0" dirty="0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  <p:sp>
        <p:nvSpPr>
          <p:cNvPr id="8" name="Szövegdoboz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 noProof="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noProof="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églalap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Téglalap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CA38F62-714B-49AD-9D0B-F32ADD7E0C4D}" type="datetime1">
              <a:rPr lang="hu-HU" noProof="0" smtClean="0"/>
              <a:t>2026. 03. 25.</a:t>
            </a:fld>
            <a:endParaRPr lang="hu-HU" noProof="0" dirty="0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églalap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Téglalap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Szövegdoboz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 noProof="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noProof="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rtlCol="0" anchor="b">
            <a:normAutofit/>
          </a:bodyPr>
          <a:lstStyle>
            <a:lvl1pPr algn="l">
              <a:defRPr sz="24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rtlCol="0" anchor="ctr"/>
          <a:lstStyle/>
          <a:p>
            <a:pPr lvl="0" rtl="0"/>
            <a:r>
              <a:rPr lang="hu-HU" noProof="0"/>
              <a:t>Mintaszöveg szerkesztése</a:t>
            </a:r>
          </a:p>
          <a:p>
            <a:pPr lvl="1" rtl="0"/>
            <a:r>
              <a:rPr lang="hu-HU" noProof="0"/>
              <a:t>Második szint</a:t>
            </a:r>
          </a:p>
          <a:p>
            <a:pPr lvl="2" rtl="0"/>
            <a:r>
              <a:rPr lang="hu-HU" noProof="0"/>
              <a:t>Harmadik szint</a:t>
            </a:r>
          </a:p>
          <a:p>
            <a:pPr lvl="3" rtl="0"/>
            <a:r>
              <a:rPr lang="hu-HU" noProof="0"/>
              <a:t>Negyedik szint</a:t>
            </a:r>
          </a:p>
          <a:p>
            <a:pPr lvl="4" rtl="0"/>
            <a:r>
              <a:rPr lang="hu-HU" noProof="0"/>
              <a:t>Ötödik szint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 rtlCol="0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AAF06B7-6188-4D2B-AB43-CF82CCB8D254}" type="datetime1">
              <a:rPr lang="hu-HU" noProof="0" smtClean="0"/>
              <a:t>2026. 03. 25.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églalap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Téglalap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Kép helyőrzője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rtlCol="0"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u-HU" noProof="0"/>
              <a:t>Kép beszúrásához kattintson az ikonra</a:t>
            </a:r>
            <a:endParaRPr lang="hu-HU" noProof="0" dirty="0"/>
          </a:p>
        </p:txBody>
      </p:sp>
      <p:sp>
        <p:nvSpPr>
          <p:cNvPr id="10" name="Szövegdoboz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0"/>
            <a:r>
              <a:rPr lang="hu-HU" sz="1800" noProof="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hu-HU" sz="1000" noProof="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rtlCol="0" anchor="b">
            <a:normAutofit/>
          </a:bodyPr>
          <a:lstStyle>
            <a:lvl1pPr algn="l">
              <a:defRPr sz="3200"/>
            </a:lvl1pPr>
          </a:lstStyle>
          <a:p>
            <a:pPr rtl="0"/>
            <a:r>
              <a:rPr lang="hu-HU" noProof="0"/>
              <a:t>Mintacím szerkesztése</a:t>
            </a:r>
            <a:endParaRPr lang="hu-HU" noProof="0" dirty="0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 rtlCol="0"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u-HU" noProof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9F56D6C-363F-4E0D-BEB9-47C47B3E0ED3}" type="datetime1">
              <a:rPr lang="hu-HU" noProof="0" smtClean="0"/>
              <a:t>2026. 03. 25.</a:t>
            </a:fld>
            <a:endParaRPr lang="hu-HU" noProof="0" dirty="0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hu-HU" noProof="0" dirty="0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6D22F896-40B5-4ADD-8801-0D06FADFA095}" type="slidenum">
              <a:rPr lang="hu-HU" noProof="0" smtClean="0"/>
              <a:t>‹#›</a:t>
            </a:fld>
            <a:endParaRPr lang="hu-HU" noProof="0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Kép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Kép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Téglalap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hu-HU" noProof="0" dirty="0"/>
              <a:t>Mintacím stílusának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u-HU" noProof="0" dirty="0"/>
              <a:t>Mintaszöveg szerkesztése</a:t>
            </a:r>
          </a:p>
          <a:p>
            <a:pPr lvl="1" rtl="0"/>
            <a:r>
              <a:rPr lang="hu-HU" noProof="0" dirty="0"/>
              <a:t>Második szint</a:t>
            </a:r>
          </a:p>
          <a:p>
            <a:pPr lvl="2" rtl="0"/>
            <a:r>
              <a:rPr lang="hu-HU" noProof="0" dirty="0"/>
              <a:t>Harmadik szint</a:t>
            </a:r>
          </a:p>
          <a:p>
            <a:pPr lvl="3" rtl="0"/>
            <a:r>
              <a:rPr lang="hu-HU" noProof="0" dirty="0"/>
              <a:t>Negyedik szint</a:t>
            </a:r>
          </a:p>
          <a:p>
            <a:pPr lvl="4" rtl="0"/>
            <a:r>
              <a:rPr lang="hu-HU" noProof="0" dirty="0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 rtl="0"/>
            <a:fld id="{1EA03118-D352-474E-A833-D8D57F792125}" type="datetime1">
              <a:rPr lang="hu-HU" noProof="0" smtClean="0"/>
              <a:t>2026. 03. 25.</a:t>
            </a:fld>
            <a:endParaRPr lang="hu-HU" noProof="0" dirty="0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hu-HU" noProof="0" dirty="0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6D22F896-40B5-4ADD-8801-0D06FADFA095}" type="slidenum">
              <a:rPr lang="hu-HU" noProof="0" smtClean="0"/>
              <a:pPr/>
              <a:t>‹#›</a:t>
            </a:fld>
            <a:endParaRPr lang="hu-HU" noProof="0" dirty="0"/>
          </a:p>
        </p:txBody>
      </p:sp>
      <p:sp>
        <p:nvSpPr>
          <p:cNvPr id="57" name="Téglalap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6" name="Téglalap 45">
            <a:extLst>
              <a:ext uri="{FF2B5EF4-FFF2-40B4-BE49-F238E27FC236}">
                <a16:creationId xmlns:a16="http://schemas.microsoft.com/office/drawing/2014/main" id="{8F3CF990-ACB8-443A-BB74-D36EC8A00B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9200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pic>
        <p:nvPicPr>
          <p:cNvPr id="48" name="Kép 47">
            <a:extLst>
              <a:ext uri="{FF2B5EF4-FFF2-40B4-BE49-F238E27FC236}">
                <a16:creationId xmlns:a16="http://schemas.microsoft.com/office/drawing/2014/main" id="{00B98862-BEE1-44FB-A335-A1B9106B445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  <a:noFill/>
        </p:spPr>
      </p:pic>
      <p:sp>
        <p:nvSpPr>
          <p:cNvPr id="50" name="Szabadkézi alakzat: Alakzat 49">
            <a:extLst>
              <a:ext uri="{FF2B5EF4-FFF2-40B4-BE49-F238E27FC236}">
                <a16:creationId xmlns:a16="http://schemas.microsoft.com/office/drawing/2014/main" id="{65F94F98-3A57-49AA-838E-91AAF600B6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3678519" y="-1660968"/>
            <a:ext cx="5838229" cy="11188733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000">
                <a:schemeClr val="accent1">
                  <a:alpha val="0"/>
                </a:schemeClr>
              </a:gs>
              <a:gs pos="100000">
                <a:schemeClr val="accent1">
                  <a:alpha val="75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2" name="Kép 51">
            <a:extLst>
              <a:ext uri="{FF2B5EF4-FFF2-40B4-BE49-F238E27FC236}">
                <a16:creationId xmlns:a16="http://schemas.microsoft.com/office/drawing/2014/main" id="{7185CF21-0594-48C0-9F3E-254D6BCE9D9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89" y="-5487"/>
            <a:ext cx="12189867" cy="6858000"/>
          </a:xfrm>
          <a:prstGeom prst="rect">
            <a:avLst/>
          </a:prstGeom>
        </p:spPr>
      </p:pic>
      <p:sp>
        <p:nvSpPr>
          <p:cNvPr id="54" name="Téglalap 53">
            <a:extLst>
              <a:ext uri="{FF2B5EF4-FFF2-40B4-BE49-F238E27FC236}">
                <a16:creationId xmlns:a16="http://schemas.microsoft.com/office/drawing/2014/main" id="{A0B5529D-5CAA-4BF2-B5C9-34705E7661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59909" cy="6858000"/>
          </a:xfrm>
          <a:prstGeom prst="rect">
            <a:avLst/>
          </a:prstGeom>
          <a:solidFill>
            <a:schemeClr val="bg2">
              <a:lumMod val="90000"/>
              <a:lumOff val="1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6" name="Szabadkézi alakzat: Alakzat 55">
            <a:extLst>
              <a:ext uri="{FF2B5EF4-FFF2-40B4-BE49-F238E27FC236}">
                <a16:creationId xmlns:a16="http://schemas.microsoft.com/office/drawing/2014/main" id="{FBD68200-BC03-4015-860B-CD5C30CD76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59910" y="0"/>
            <a:ext cx="7869544" cy="6858000"/>
          </a:xfrm>
          <a:custGeom>
            <a:avLst/>
            <a:gdLst>
              <a:gd name="connsiteX0" fmla="*/ 0 w 7821919"/>
              <a:gd name="connsiteY0" fmla="*/ 0 h 6858000"/>
              <a:gd name="connsiteX1" fmla="*/ 6983367 w 7821919"/>
              <a:gd name="connsiteY1" fmla="*/ 0 h 6858000"/>
              <a:gd name="connsiteX2" fmla="*/ 6982269 w 7821919"/>
              <a:gd name="connsiteY2" fmla="*/ 1331 h 6858000"/>
              <a:gd name="connsiteX3" fmla="*/ 6833782 w 7821919"/>
              <a:gd name="connsiteY3" fmla="*/ 487443 h 6858000"/>
              <a:gd name="connsiteX4" fmla="*/ 6851446 w 7821919"/>
              <a:gd name="connsiteY4" fmla="*/ 662666 h 6858000"/>
              <a:gd name="connsiteX5" fmla="*/ 6857532 w 7821919"/>
              <a:gd name="connsiteY5" fmla="*/ 686333 h 6858000"/>
              <a:gd name="connsiteX6" fmla="*/ 6806927 w 7821919"/>
              <a:gd name="connsiteY6" fmla="*/ 699345 h 6858000"/>
              <a:gd name="connsiteX7" fmla="*/ 5555365 w 7821919"/>
              <a:gd name="connsiteY7" fmla="*/ 2400515 h 6858000"/>
              <a:gd name="connsiteX8" fmla="*/ 7336617 w 7821919"/>
              <a:gd name="connsiteY8" fmla="*/ 4181767 h 6858000"/>
              <a:gd name="connsiteX9" fmla="*/ 7452815 w 7821919"/>
              <a:gd name="connsiteY9" fmla="*/ 4175900 h 6858000"/>
              <a:gd name="connsiteX10" fmla="*/ 7437456 w 7821919"/>
              <a:gd name="connsiteY10" fmla="*/ 4225378 h 6858000"/>
              <a:gd name="connsiteX11" fmla="*/ 7428275 w 7821919"/>
              <a:gd name="connsiteY11" fmla="*/ 4316448 h 6858000"/>
              <a:gd name="connsiteX12" fmla="*/ 7789089 w 7821919"/>
              <a:gd name="connsiteY12" fmla="*/ 4759152 h 6858000"/>
              <a:gd name="connsiteX13" fmla="*/ 7821919 w 7821919"/>
              <a:gd name="connsiteY13" fmla="*/ 4762461 h 6858000"/>
              <a:gd name="connsiteX14" fmla="*/ 7809638 w 7821919"/>
              <a:gd name="connsiteY14" fmla="*/ 4785088 h 6858000"/>
              <a:gd name="connsiteX15" fmla="*/ 7794661 w 7821919"/>
              <a:gd name="connsiteY15" fmla="*/ 4833335 h 6858000"/>
              <a:gd name="connsiteX16" fmla="*/ 7524776 w 7821919"/>
              <a:gd name="connsiteY16" fmla="*/ 4917113 h 6858000"/>
              <a:gd name="connsiteX17" fmla="*/ 6642110 w 7821919"/>
              <a:gd name="connsiteY17" fmla="*/ 6248746 h 6858000"/>
              <a:gd name="connsiteX18" fmla="*/ 6755682 w 7821919"/>
              <a:gd name="connsiteY18" fmla="*/ 6811285 h 6858000"/>
              <a:gd name="connsiteX19" fmla="*/ 6778185 w 7821919"/>
              <a:gd name="connsiteY19" fmla="*/ 6858000 h 6858000"/>
              <a:gd name="connsiteX20" fmla="*/ 0 w 7821919"/>
              <a:gd name="connsiteY20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7821919" h="6858000">
                <a:moveTo>
                  <a:pt x="0" y="0"/>
                </a:moveTo>
                <a:lnTo>
                  <a:pt x="6983367" y="0"/>
                </a:lnTo>
                <a:lnTo>
                  <a:pt x="6982269" y="1331"/>
                </a:lnTo>
                <a:cubicBezTo>
                  <a:pt x="6888522" y="140095"/>
                  <a:pt x="6833782" y="307376"/>
                  <a:pt x="6833782" y="487443"/>
                </a:cubicBezTo>
                <a:cubicBezTo>
                  <a:pt x="6833782" y="547466"/>
                  <a:pt x="6839864" y="606067"/>
                  <a:pt x="6851446" y="662666"/>
                </a:cubicBezTo>
                <a:lnTo>
                  <a:pt x="6857532" y="686333"/>
                </a:lnTo>
                <a:lnTo>
                  <a:pt x="6806927" y="699345"/>
                </a:lnTo>
                <a:cubicBezTo>
                  <a:pt x="6081835" y="924872"/>
                  <a:pt x="5555365" y="1601212"/>
                  <a:pt x="5555365" y="2400515"/>
                </a:cubicBezTo>
                <a:cubicBezTo>
                  <a:pt x="5555365" y="3384273"/>
                  <a:pt x="6352859" y="4181767"/>
                  <a:pt x="7336617" y="4181767"/>
                </a:cubicBezTo>
                <a:lnTo>
                  <a:pt x="7452815" y="4175900"/>
                </a:lnTo>
                <a:lnTo>
                  <a:pt x="7437456" y="4225378"/>
                </a:lnTo>
                <a:cubicBezTo>
                  <a:pt x="7431436" y="4254794"/>
                  <a:pt x="7428275" y="4285252"/>
                  <a:pt x="7428275" y="4316448"/>
                </a:cubicBezTo>
                <a:cubicBezTo>
                  <a:pt x="7428275" y="4534821"/>
                  <a:pt x="7583172" y="4717015"/>
                  <a:pt x="7789089" y="4759152"/>
                </a:cubicBezTo>
                <a:lnTo>
                  <a:pt x="7821919" y="4762461"/>
                </a:lnTo>
                <a:lnTo>
                  <a:pt x="7809638" y="4785088"/>
                </a:lnTo>
                <a:lnTo>
                  <a:pt x="7794661" y="4833335"/>
                </a:lnTo>
                <a:lnTo>
                  <a:pt x="7524776" y="4917113"/>
                </a:lnTo>
                <a:cubicBezTo>
                  <a:pt x="7006070" y="5136507"/>
                  <a:pt x="6642110" y="5650122"/>
                  <a:pt x="6642110" y="6248746"/>
                </a:cubicBezTo>
                <a:cubicBezTo>
                  <a:pt x="6642110" y="6448287"/>
                  <a:pt x="6682550" y="6638383"/>
                  <a:pt x="6755682" y="6811285"/>
                </a:cubicBezTo>
                <a:lnTo>
                  <a:pt x="6778185" y="6858000"/>
                </a:lnTo>
                <a:lnTo>
                  <a:pt x="0" y="6858000"/>
                </a:lnTo>
                <a:close/>
              </a:path>
            </a:pathLst>
          </a:custGeom>
          <a:gradFill>
            <a:gsLst>
              <a:gs pos="25996">
                <a:srgbClr val="1F2D29">
                  <a:alpha val="4000"/>
                </a:srgbClr>
              </a:gs>
              <a:gs pos="20000">
                <a:schemeClr val="bg2">
                  <a:alpha val="0"/>
                </a:schemeClr>
              </a:gs>
              <a:gs pos="100000">
                <a:schemeClr val="bg2"/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8" name="Ellipszis 57">
            <a:extLst>
              <a:ext uri="{FF2B5EF4-FFF2-40B4-BE49-F238E27FC236}">
                <a16:creationId xmlns:a16="http://schemas.microsoft.com/office/drawing/2014/main" id="{332A6F87-AC28-4AA8-B8A6-AEBC67BD0D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47567" y="2282700"/>
            <a:ext cx="967148" cy="967148"/>
          </a:xfrm>
          <a:prstGeom prst="ellipse">
            <a:avLst/>
          </a:prstGeom>
          <a:gradFill>
            <a:gsLst>
              <a:gs pos="0">
                <a:schemeClr val="bg2">
                  <a:alpha val="0"/>
                </a:schemeClr>
              </a:gs>
              <a:gs pos="100000">
                <a:schemeClr val="accent1">
                  <a:alpha val="21000"/>
                </a:scheme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12D3C9CC-F0AD-4F56-9B0F-18ED29C3B4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68413" y="2913713"/>
            <a:ext cx="8995567" cy="3522945"/>
          </a:xfrm>
        </p:spPr>
        <p:txBody>
          <a:bodyPr rtlCol="0">
            <a:normAutofit/>
          </a:bodyPr>
          <a:lstStyle/>
          <a:p>
            <a:pPr algn="l"/>
            <a:r>
              <a:rPr lang="hu-HU" sz="8000" dirty="0"/>
              <a:t>Indító berendezés</a:t>
            </a:r>
            <a:br>
              <a:rPr lang="hu-HU" sz="8000" dirty="0"/>
            </a:br>
            <a:r>
              <a:rPr lang="hu-HU" sz="8000" dirty="0"/>
              <a:t>működésé felépítése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F5138C4F-5ED7-4B74-B0C6-2DF6DC04F1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40133" y="-155620"/>
            <a:ext cx="6437630" cy="1335503"/>
          </a:xfrm>
        </p:spPr>
        <p:txBody>
          <a:bodyPr rtlCol="0">
            <a:normAutofit/>
          </a:bodyPr>
          <a:lstStyle/>
          <a:p>
            <a:pPr algn="l" rtl="0"/>
            <a:r>
              <a:rPr lang="hu-HU" sz="2800">
                <a:solidFill>
                  <a:srgbClr val="FFFF00"/>
                </a:solidFill>
              </a:rPr>
              <a:t>Gépjármű-szerkezettan</a:t>
            </a:r>
            <a:endParaRPr lang="hu-HU" sz="28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56246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3F00FDA-657F-428F-9E4F-22689FAD33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38" y="350857"/>
            <a:ext cx="4990263" cy="662156"/>
          </a:xfrm>
        </p:spPr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indítómotorok állórésze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85A8409C-F100-44A6-B5A0-91AB1EC4E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17811" y="1730805"/>
            <a:ext cx="9493623" cy="4865461"/>
          </a:xfrm>
        </p:spPr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Állandómágnesek vagy gerjesztőtekercsek: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Személyautókban gyakran állandómágneseket használnak, mert ezek kisebbek és egyszerűbbek.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Haszongépjárművekben gerjesztőtekercsek találhatók, amelyek elektromágneses teret hoznak létre.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feladatuk: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egy állandó mágneses mező létrehozása, amely szükséges a forgórész nyomatékának előállításához.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57350E5-3F4A-4FE3-8829-26F05AE514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2802" y="261734"/>
            <a:ext cx="2609314" cy="26154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83985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805A96D-5F2A-47DC-9E21-CE125F5E5E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75314" y="764167"/>
            <a:ext cx="4120686" cy="500791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forgórész felépítése </a:t>
            </a:r>
            <a:b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hu-H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178321A-021E-4E78-9793-844D25AA80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9528" y="1898018"/>
            <a:ext cx="9153715" cy="4633520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Lemezelt, hornyolt vastest: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forgórész (rotor) lemezelt kialakítású, hogy csökkentse az örvényáram-veszteségeket.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hornyokban helyezkedik el a tekercselés, amelyen keresztül az áram folyik.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Tekercselés: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egyenáramú tekercselés szakadás nélkül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körbefut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forgórészen.  A tekercs kivezetései a kommutátorhoz csatlakoznak.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8E8A577A-0CBA-4080-96D6-2D015FD6ED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67935" y="131107"/>
            <a:ext cx="2985997" cy="298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709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B30A8C7-B34C-47B7-873B-EF18A7A61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20137" y="360437"/>
            <a:ext cx="6361863" cy="895238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 kommutátor és a kefék működése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5197F725-440D-4B8A-9C32-72B47728D0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1953" y="1872391"/>
            <a:ext cx="9296400" cy="4742329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Kommutátor: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Mechanikus egyenirányító, amely rézszeletekből áll.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biztosítja, hogy a forgórész tekercseiben folyó áram iránya mindig a mágneses térhez igazodjon.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kommutátor forgás közben váltakozó módon csatlakozik a kefékhez.</a:t>
            </a:r>
          </a:p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Kefék (szénrudak):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keféken keresztül kerül az áram a forgórészbe. A kefék helyes beállítása biztosítja, hogy az áram iránya a forgórész pozíciójának megfelelően változzon.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4D83B287-EC18-4475-959B-86109A1159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3365" y="339342"/>
            <a:ext cx="2523565" cy="2523565"/>
          </a:xfrm>
          <a:prstGeom prst="rect">
            <a:avLst/>
          </a:prstGeom>
        </p:spPr>
      </p:pic>
      <p:pic>
        <p:nvPicPr>
          <p:cNvPr id="5" name="Kép 4">
            <a:extLst>
              <a:ext uri="{FF2B5EF4-FFF2-40B4-BE49-F238E27FC236}">
                <a16:creationId xmlns:a16="http://schemas.microsoft.com/office/drawing/2014/main" id="{CABCA310-916E-427D-8E50-B291FED39C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1421" y="887506"/>
            <a:ext cx="3114358" cy="1787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97087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BC4354-A6E3-4B50-A735-9BDE005517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81517" y="358588"/>
            <a:ext cx="7628965" cy="770964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keletkezik nyomaték a forgórészben?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DCA2502-E180-446B-A40A-A61F4ACBFC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0542" y="278986"/>
            <a:ext cx="9135411" cy="3907380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állórész mágneses tere és a forgórészben folyó áram kölcsönhatásban vannak.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mágneses mező északi pólusai alatt a hornyokban lévő vezetőkben adott irányú áram folyik, míg a déli pólusok alatt ellentétes irányú.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Ez a két ellentétes irányú áram forgatónyomatékot hoz létre, és ezek összeadódnak, ami a forgórész forgását eredményezi.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6E9E2BD-20C2-4632-AE88-C2FE91244C7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49298" y="3587066"/>
            <a:ext cx="4293404" cy="3046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13878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33F473BE-8017-4BAB-AF03-AFC947C5CD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76306" y="350857"/>
            <a:ext cx="8350999" cy="698014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Hogyan váltakozik az áramirány a forgórészben?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53CE0FC-1CDF-4E45-BD6B-C1ADA7798B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29494" y="211287"/>
            <a:ext cx="9171645" cy="4732132"/>
          </a:xfrm>
        </p:spPr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Pólusváltáskor (északi »» déli vagy fordítva):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Amikor egy horony a forgás következtében az állórész északi pólusa alól a déli pólusa alá kerül, az áram iránya is megfordul.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irányváltást a kommutátor </a:t>
            </a:r>
            <a:r>
              <a:rPr lang="hu-H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szeletei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és a kefék biztosítják.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kommutátor forgás közben úgy változtatja az áramirányt, hogy a nyomaték mindig a forgás irányába hasson.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7E84F1BF-742F-422F-8A7F-F0AFD3DFEE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0428" y="4105834"/>
            <a:ext cx="2631141" cy="26311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2201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4CEC0165-F8EA-4984-B164-573C1D171E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9409" y="341892"/>
            <a:ext cx="6460474" cy="742838"/>
          </a:xfrm>
        </p:spPr>
        <p:txBody>
          <a:bodyPr/>
          <a:lstStyle/>
          <a:p>
            <a:r>
              <a:rPr lang="pt-BR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Miért fontos a kommutátor szerepe?</a:t>
            </a:r>
            <a:endParaRPr lang="hu-HU" dirty="0">
              <a:solidFill>
                <a:schemeClr val="accent1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F23F60-E5F6-42B4-BE46-42ED90E1E4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34352" y="636494"/>
            <a:ext cx="9001315" cy="3056348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kommutátor a forgórészben lévő tekercsekben az áram irányát úgy szabályozza, hogy a mágneses térhez igazodva folyamatos nyomatékot biztosítson.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megfelelő működéshez a kefék precíz elhelyezése szükséges, mivel ezek adják át az elektromos energiát a forgó forgórésznek.</a:t>
            </a:r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00E2B9D7-955D-4404-AF94-8B74EFA55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62182" y="3429000"/>
            <a:ext cx="3267635" cy="32676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93084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CDD49C9-66A0-4630-8876-03CB44AB5A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3020" y="127970"/>
            <a:ext cx="5949486" cy="644226"/>
          </a:xfrm>
        </p:spPr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Összefoglalva a működés lépései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AF409E66-5EBB-4DE9-9060-2D228E93DF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58095" y="1039904"/>
            <a:ext cx="8875809" cy="3605527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Az állórész mágneses teret hoz létre (állandómágnesek vagy elektromágnesek segítségével).</a:t>
            </a:r>
          </a:p>
          <a:p>
            <a:r>
              <a:rPr lang="hu-H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forgórész hornyainak tekercseiben folyó áram a mágneses térrel kölcsönhatásba lép, nyomatékot hozva létre.</a:t>
            </a:r>
          </a:p>
          <a:p>
            <a:r>
              <a:rPr lang="hu-H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kommutátor és a kefék mechanizmusa biztosítja az áramirány folyamatos váltakozását, hogy a forgás folyamatos maradjon.</a:t>
            </a:r>
          </a:p>
          <a:p>
            <a:r>
              <a:rPr lang="hu-HU" dirty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 forgórész elforog, és forgó mozgást hoz létre, amit a hajtómű fogaskerekei továbbítanak a motor </a:t>
            </a:r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főtengelyére.</a:t>
            </a:r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C75C1607-813C-49E9-A378-6343E42B1C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0" y="4439243"/>
            <a:ext cx="3244059" cy="2166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8668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B65B2460-9560-4884-B416-48BC332024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0843" y="449469"/>
            <a:ext cx="6675627" cy="1047638"/>
          </a:xfrm>
        </p:spPr>
        <p:txBody>
          <a:bodyPr>
            <a:normAutofit/>
          </a:bodyPr>
          <a:lstStyle/>
          <a:p>
            <a:r>
              <a:rPr lang="hu-HU" sz="40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Köszönöm a figyelmet!</a:t>
            </a:r>
          </a:p>
        </p:txBody>
      </p:sp>
      <p:pic>
        <p:nvPicPr>
          <p:cNvPr id="3" name="Kép 2">
            <a:extLst>
              <a:ext uri="{FF2B5EF4-FFF2-40B4-BE49-F238E27FC236}">
                <a16:creationId xmlns:a16="http://schemas.microsoft.com/office/drawing/2014/main" id="{1E4807B8-3C92-4543-8E48-B3ED5A97B1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7671" y="1319212"/>
            <a:ext cx="5979458" cy="4997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5736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Téglalap 40">
            <a:extLst>
              <a:ext uri="{FF2B5EF4-FFF2-40B4-BE49-F238E27FC236}">
                <a16:creationId xmlns:a16="http://schemas.microsoft.com/office/drawing/2014/main" id="{EC0294F1-7EE2-4EB9-A41B-908481D40A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2132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003">
            <a:schemeClr val="dk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 useBgFill="1">
        <p:nvSpPr>
          <p:cNvPr id="43" name="Téglalap 42">
            <a:extLst>
              <a:ext uri="{FF2B5EF4-FFF2-40B4-BE49-F238E27FC236}">
                <a16:creationId xmlns:a16="http://schemas.microsoft.com/office/drawing/2014/main" id="{B5E326A3-EB92-4BDA-9F77-45197E0CBE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39686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hu-HU" dirty="0"/>
          </a:p>
        </p:txBody>
      </p:sp>
      <p:sp>
        <p:nvSpPr>
          <p:cNvPr id="45" name="Téglalap 44">
            <a:extLst>
              <a:ext uri="{FF2B5EF4-FFF2-40B4-BE49-F238E27FC236}">
                <a16:creationId xmlns:a16="http://schemas.microsoft.com/office/drawing/2014/main" id="{CAC996C7-7B84-4645-9AA1-6EA85EAB47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47" name="Téglalap 46">
            <a:extLst>
              <a:ext uri="{FF2B5EF4-FFF2-40B4-BE49-F238E27FC236}">
                <a16:creationId xmlns:a16="http://schemas.microsoft.com/office/drawing/2014/main" id="{32DC315B-5680-47D9-B827-34D012FB14B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ABD5D5B6-1EE6-4A33-9D8C-0932DF771F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88998" y="449466"/>
            <a:ext cx="7958331" cy="1077229"/>
          </a:xfrm>
        </p:spPr>
        <p:txBody>
          <a:bodyPr rtlCol="0">
            <a:normAutofit/>
          </a:bodyPr>
          <a:lstStyle/>
          <a:p>
            <a:pPr algn="ctr"/>
            <a:r>
              <a:rPr lang="hu-H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Indítómotorok</a:t>
            </a:r>
          </a:p>
        </p:txBody>
      </p:sp>
      <p:graphicFrame>
        <p:nvGraphicFramePr>
          <p:cNvPr id="36" name="Tartalom helye 2" descr="SmartArt Lekerekített téglalap idősor">
            <a:extLst>
              <a:ext uri="{FF2B5EF4-FFF2-40B4-BE49-F238E27FC236}">
                <a16:creationId xmlns:a16="http://schemas.microsoft.com/office/drawing/2014/main" id="{6BA025B2-6EAF-4BAB-AE0F-7FFFCD4D8AF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84802617"/>
              </p:ext>
            </p:extLst>
          </p:nvPr>
        </p:nvGraphicFramePr>
        <p:xfrm>
          <a:off x="1381457" y="1446013"/>
          <a:ext cx="9573411" cy="461412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15192488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DFFEF98-09BC-42A2-AF34-691BBABAAD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0444" y="354722"/>
            <a:ext cx="2641510" cy="689050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Indítómotorok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B9F85D9E-64CF-42C7-AE25-F92A538A44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19201" y="1165412"/>
            <a:ext cx="9870140" cy="5620870"/>
          </a:xfrm>
        </p:spPr>
        <p:txBody>
          <a:bodyPr>
            <a:normAutofit fontScale="70000" lnSpcReduction="20000"/>
          </a:bodyPr>
          <a:lstStyle/>
          <a:p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villamos indítómotorok működéséhez szükséges akkumulátor.</a:t>
            </a:r>
          </a:p>
          <a:p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Kezdetben állandó mechanikai kapcsolat a főtengellyel igy ellátva a generátor szerepét is.</a:t>
            </a:r>
          </a:p>
          <a:p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belsőégésű motorok méreteinek növekedésével azonban nagyobb nyomatékot igényelt az indítás. Ezzel az indítómotor és a generátor funkció szétvált.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1950- es évek elejére elterjedtek az elektromágneses </a:t>
            </a:r>
            <a:r>
              <a:rPr lang="hu-HU" sz="29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behúzótekercsek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Ezzel kialakult az indítómotorok maihoz nagyon hasonló formája, ami durván 30 éven keresztül alig változott.</a:t>
            </a:r>
          </a:p>
          <a:p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1980-as években jelentek meg az első állandómágneses változatok, amely kiszorította a gerjesztőtekercses változatot, majd megjelentek a belső bolygóműves áttételű indítómotorok.</a:t>
            </a:r>
          </a:p>
          <a:p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Napjainkban az autók villamos teljesítmény-igényének növekedése, újra a két gép integrálását eredményezte. Pl.: </a:t>
            </a:r>
            <a:r>
              <a:rPr lang="hu-HU" sz="2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Integrated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 starter </a:t>
            </a:r>
            <a:r>
              <a:rPr lang="hu-HU" sz="2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generator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 (ISG) illetve az </a:t>
            </a:r>
            <a:r>
              <a:rPr lang="hu-HU" sz="2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integrated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 starter </a:t>
            </a:r>
            <a:r>
              <a:rPr lang="hu-HU" sz="2900" dirty="0" err="1">
                <a:latin typeface="Times New Roman" panose="02020603050405020304" pitchFamily="18" charset="0"/>
                <a:ea typeface="Calibri" panose="020F0502020204030204" pitchFamily="34" charset="0"/>
              </a:rPr>
              <a:t>alternator</a:t>
            </a:r>
            <a:r>
              <a:rPr lang="hu-HU" sz="2900" dirty="0">
                <a:latin typeface="Times New Roman" panose="02020603050405020304" pitchFamily="18" charset="0"/>
                <a:ea typeface="Calibri" panose="020F0502020204030204" pitchFamily="34" charset="0"/>
              </a:rPr>
              <a:t> (ISA) használatos</a:t>
            </a:r>
            <a:endParaRPr lang="hu-HU" sz="29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6728569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9C663FA-E59E-49F0-9060-7E33F1F577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33903" y="427671"/>
            <a:ext cx="5017156" cy="755670"/>
          </a:xfrm>
        </p:spPr>
        <p:txBody>
          <a:bodyPr>
            <a:normAutofit fontScale="90000"/>
          </a:bodyPr>
          <a:lstStyle/>
          <a:p>
            <a:r>
              <a:rPr lang="hu-H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Belsőégésű motorok indítása</a:t>
            </a:r>
            <a:r>
              <a:rPr lang="hu-H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34680B1-F866-4943-B000-2F3BF6642DF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7129" y="1308847"/>
            <a:ext cx="9333010" cy="4741097"/>
          </a:xfrm>
        </p:spPr>
        <p:txBody>
          <a:bodyPr>
            <a:normAutofit fontScale="92500" lnSpcReduction="10000"/>
          </a:bodyPr>
          <a:lstStyle/>
          <a:p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Alapvető feltétele, hogy az indítómotor által kifejtett nyomaték nagyobb legyen, mint a belsőégésű motor kompressziója, a súrlódás, és a főtengelyről hajtott egyéb eszközök (pl. generátor) veszteségei által okozott fékezőnyomaték.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súrlódás erősen hőmérsékletfüggő az olaj viszkozitásának változása miatt, így alacsony hőmérsékleten a szükséges indítónyomaték jelentősen nagyobb. Ehhez társul az akkumulátor kapocsfeszültségének szintén jelentős hőmérséklet függése, ami azt eredményezi, hogy hideg időben, amikor éppen nagy indítónyomatékra volna szükség, a rendelkezésre álló feszültség a szokásosnál kisebb, az akkumulátor belső ellenállása nagyobb.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2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fenti problémák miatt az indítómotor és az akkumulátor közös üzemének vizsgálata kiemelkedően fontos.</a:t>
            </a: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6811781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F08A5917-F314-4A4F-8D75-2EBE86C51A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1530" y="331695"/>
            <a:ext cx="5247083" cy="896470"/>
          </a:xfrm>
        </p:spPr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Belsőégésű motorok indítása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686B61A4-5F18-4E69-A375-5FE4D0FBE6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788" y="2124635"/>
            <a:ext cx="8866094" cy="4733365"/>
          </a:xfrm>
        </p:spPr>
        <p:txBody>
          <a:bodyPr>
            <a:normAutofit/>
          </a:bodyPr>
          <a:lstStyle/>
          <a:p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Személyautókba 0,75-2,5 kW teljesítménytartományban építenek be indítómotorokat.</a:t>
            </a:r>
          </a:p>
          <a:p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Haszongépjárművek esetén a teljesítmény elérheti a 9-10 kW-ot is a motormérettől függően.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Dízelmotorok esetében jelentősen nagyobb teljesítményű indítómotorra van szükség az üzemanyag viszkozitása és a magasabb indítási fordulatszám miatt.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Az indítás során a belsőégésű motor tömegtehetetlenségét, súrlódási és sűrítési ellenállását kell leküzdeni. 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Az indítómotor villamos motorból, </a:t>
            </a:r>
            <a:r>
              <a:rPr lang="hu-HU" dirty="0" err="1">
                <a:latin typeface="Times New Roman" panose="02020603050405020304" pitchFamily="18" charset="0"/>
                <a:ea typeface="Calibri" panose="020F0502020204030204" pitchFamily="34" charset="0"/>
              </a:rPr>
              <a:t>behúzómágnesből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, szabadonfutó- és a mechanikai kapcsolatot létesítő szerkezetből áll. </a:t>
            </a:r>
          </a:p>
          <a:p>
            <a:pPr marL="0" indent="0">
              <a:lnSpc>
                <a:spcPct val="107000"/>
              </a:lnSpc>
              <a:spcAft>
                <a:spcPts val="800"/>
              </a:spcAft>
              <a:buNone/>
            </a:pPr>
            <a:endParaRPr lang="hu-HU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endParaRPr lang="hu-HU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5305861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BB00B07-181B-40CD-A243-AD985B40DC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42867" y="391814"/>
            <a:ext cx="5375744" cy="832484"/>
          </a:xfrm>
        </p:spPr>
        <p:txBody>
          <a:bodyPr>
            <a:normAutofit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Belsőégésű motorok indítása</a:t>
            </a: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D97EC2E7-6592-420D-8E84-6FA6BC570B4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604682" y="1515035"/>
            <a:ext cx="8389588" cy="4463191"/>
          </a:xfrm>
        </p:spPr>
        <p:txBody>
          <a:bodyPr/>
          <a:lstStyle/>
          <a:p>
            <a:r>
              <a:rPr lang="hu-HU" dirty="0">
                <a:solidFill>
                  <a:prstClr val="white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egyenáramú motor működése azon az elven alapszik, hogy mágneses térben lévő, áramot vezető huzalra erő hat.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Ez az erő függ: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vezetőben folyó áram erősségétől,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mágneses tér erővonal-sűrűségétől (indukció),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- a vezető hatásos hosszától (menetszám).</a:t>
            </a: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213602655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1D93A97A-E324-4CD1-96A5-320D2C589F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99432" y="332927"/>
            <a:ext cx="3080780" cy="635262"/>
          </a:xfrm>
        </p:spPr>
        <p:txBody>
          <a:bodyPr/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Indítás lépései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7179D12F-E4B8-4A7E-91FC-21394836CF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29555" y="1658473"/>
            <a:ext cx="9493998" cy="5045895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indításhoz nagy nyomaték szükséges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Indítómotorok méretének és tömegének csökkentésének hatékony módja a nagy áttétel beépítése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áttétel nagy értéke (10-15 közötti) lehetővé teszi, hogy az indítómotor viszonylag kis méretű legyen, miközben nagy nyomatékot képes előállítani</a:t>
            </a:r>
          </a:p>
          <a:p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A nagy áttétel miatt az indítómotor nem állhat folyamatos kapcsolatban a főtengellyel nagy mechanikai igénybevételeket okozna, és jelentősen csökkentené a kommutátor és a kefék élettartamát (intenzív kopás)</a:t>
            </a:r>
          </a:p>
          <a:p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</a:rPr>
              <a:t>Az összekapcsolódás csak akkor jön létre, amikor a motor indítására szükség van.      Az indítás után az indítómotor mechanikai kapcsolatát megszakítják, hogy ne terhelje feleslegesen az indítómotort</a:t>
            </a: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2001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177E2DA-6E28-444F-B3EA-CA89CD5F7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21526" y="377750"/>
            <a:ext cx="5151627" cy="527685"/>
          </a:xfrm>
        </p:spPr>
        <p:txBody>
          <a:bodyPr>
            <a:normAutofit fontScale="90000"/>
          </a:bodyPr>
          <a:lstStyle/>
          <a:p>
            <a:r>
              <a:rPr lang="hu-HU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Az összekapcsolódás módja </a:t>
            </a: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EA110BB3-3C54-4F6A-913F-8F87D11E85E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5740" y="1684131"/>
            <a:ext cx="10183907" cy="5389021"/>
          </a:xfrm>
        </p:spPr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Fogaskerekek egyoldali lesarkítása :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fogaskerekek fogainak alakját úgy alakítják ki, hogy megkönnyítsék az összekapcsolódást</a:t>
            </a:r>
            <a:endParaRPr lang="hu-HU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Beépített rugós mechanizmus:</a:t>
            </a:r>
          </a:p>
          <a:p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Amint a fogaskerekek helyes pozícióba kerülnek, a rugó kilöki a fogaskerekeket, és a fogak a helyükre kerülnek.</a:t>
            </a: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u-HU" b="1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Csökkentett feszültségről történő indítás:</a:t>
            </a:r>
          </a:p>
          <a:p>
            <a:r>
              <a:rPr lang="hu-H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hu-H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indítómotor forgórészét lassan, csökkentett feszültséggel forgatják a kapcsolat létrehozása előtt. Az összekapcsolódás után teljes feszültséget kap az indítómotor, és gyorsítani kezdi a belsőégésű motort.</a:t>
            </a: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hu-H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tabLst>
                <a:tab pos="457200" algn="l"/>
              </a:tabLst>
            </a:pPr>
            <a:endParaRPr lang="hu-HU" sz="1800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hu-HU" dirty="0"/>
          </a:p>
        </p:txBody>
      </p:sp>
    </p:spTree>
    <p:extLst>
      <p:ext uri="{BB962C8B-B14F-4D97-AF65-F5344CB8AC3E}">
        <p14:creationId xmlns:p14="http://schemas.microsoft.com/office/powerpoint/2010/main" val="37864856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C9B89F47-F174-437A-8141-9CED19FBD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77338" y="297068"/>
            <a:ext cx="6962498" cy="778697"/>
          </a:xfrm>
        </p:spPr>
        <p:txBody>
          <a:bodyPr>
            <a:normAutofit fontScale="90000"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hu-HU" sz="3600" dirty="0">
                <a:solidFill>
                  <a:schemeClr val="accent1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Az indítómotorok felépítése és működése</a:t>
            </a:r>
            <a:br>
              <a:rPr lang="hu-HU" sz="3200" dirty="0">
                <a:solidFill>
                  <a:schemeClr val="accent1">
                    <a:lumMod val="75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u-HU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36888CF4-A40F-4CA6-8394-6B33EBC883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6081" y="791136"/>
            <a:ext cx="9439835" cy="3532094"/>
          </a:xfrm>
        </p:spPr>
        <p:txBody>
          <a:bodyPr/>
          <a:lstStyle/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Az indítómotorok olyan egyenáramú villamos motorok, amelyek elektromos energiát alakítanak forgómozgássá, hogy beindítsák a belsőégésű motort.</a:t>
            </a:r>
          </a:p>
          <a:p>
            <a:r>
              <a:rPr lang="hu-H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A működésük az elektromágnesességen és az áram mágneses térrel való kölcsönhatásán alapul.</a:t>
            </a:r>
          </a:p>
          <a:p>
            <a:endParaRPr lang="hu-HU" dirty="0"/>
          </a:p>
        </p:txBody>
      </p:sp>
      <p:pic>
        <p:nvPicPr>
          <p:cNvPr id="4" name="Kép 3">
            <a:extLst>
              <a:ext uri="{FF2B5EF4-FFF2-40B4-BE49-F238E27FC236}">
                <a16:creationId xmlns:a16="http://schemas.microsoft.com/office/drawing/2014/main" id="{34D534A8-5C3F-4321-A5BB-EDC2C12B6D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7104" y="3429000"/>
            <a:ext cx="4697787" cy="3037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791679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6805417_TF45439525.potx" id="{42D1111A-F2C0-44FA-A5AE-4646BAD551CA}" vid="{573B974B-F592-4844-B8AE-A97DDEE9029F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09D4EA3-187B-4130-8E4D-A4F81F967848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15A3BA9-6D02-4532-AB7C-88A97C6EE2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E38766F-4A4C-4A97-A586-D473DB738966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Madison arculat</Template>
  <TotalTime>0</TotalTime>
  <Words>1088</Words>
  <Application>Microsoft Office PowerPoint</Application>
  <PresentationFormat>Szélesvásznú</PresentationFormat>
  <Paragraphs>89</Paragraphs>
  <Slides>17</Slides>
  <Notes>2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7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17</vt:i4>
      </vt:variant>
    </vt:vector>
  </HeadingPairs>
  <TitlesOfParts>
    <vt:vector size="25" baseType="lpstr">
      <vt:lpstr>Arial</vt:lpstr>
      <vt:lpstr>Calibri</vt:lpstr>
      <vt:lpstr>MS Shell Dlg 2</vt:lpstr>
      <vt:lpstr>Tahoma</vt:lpstr>
      <vt:lpstr>Times New Roman</vt:lpstr>
      <vt:lpstr>Wingdings</vt:lpstr>
      <vt:lpstr>Wingdings 3</vt:lpstr>
      <vt:lpstr>Madison</vt:lpstr>
      <vt:lpstr>Indító berendezés működésé felépítése</vt:lpstr>
      <vt:lpstr>Indítómotorok</vt:lpstr>
      <vt:lpstr>Indítómotorok</vt:lpstr>
      <vt:lpstr>Belsőégésű motorok indítása </vt:lpstr>
      <vt:lpstr>Belsőégésű motorok indítása</vt:lpstr>
      <vt:lpstr>Belsőégésű motorok indítása</vt:lpstr>
      <vt:lpstr>Indítás lépései</vt:lpstr>
      <vt:lpstr>Az összekapcsolódás módja </vt:lpstr>
      <vt:lpstr>Az indítómotorok felépítése és működése </vt:lpstr>
      <vt:lpstr>Az indítómotorok állórésze</vt:lpstr>
      <vt:lpstr>A forgórész felépítése  </vt:lpstr>
      <vt:lpstr>A kommutátor és a kefék működése </vt:lpstr>
      <vt:lpstr>Hogyan keletkezik nyomaték a forgórészben?</vt:lpstr>
      <vt:lpstr>Hogyan váltakozik az áramirány a forgórészben?</vt:lpstr>
      <vt:lpstr>Miért fontos a kommutátor szerepe?</vt:lpstr>
      <vt:lpstr>Összefoglalva a működés lépései</vt:lpstr>
      <vt:lpstr>Köszönöm a figyelmet!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2024-12-09T10:06:54Z</dcterms:created>
  <dcterms:modified xsi:type="dcterms:W3CDTF">2026-03-25T10:48:58Z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