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ter" panose="020B0604020202020204" charset="0"/>
      <p:regular r:id="rId1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22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Szentimentalizmus Lényege
• Érzelmek és belső világ – Hangsúlyozzuk, hogy a szentimentalizmus az egyéniség és a szubjektív élmények felértékelésén alapul. Az egyén belső világának kifejezése válik központi fontossággá.
• Természet és magány – A természet nem csupán dekoráció, hanem a lelkiállapot tükre. A magány és a természet közötti kapcsolat a romantikus gondolkodás kulcseleme.
• Halál és melankólia – Ezek az univerzális témák a szentimentalizmusban a vágyak és csalódások kifejezésének eszközei. A melankolikus hangvétel az érzelmek mélységét mutatja.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6.svg"/><Relationship Id="rId5" Type="http://schemas.openxmlformats.org/officeDocument/2006/relationships/image" Target="../media/image-3-4.svg"/><Relationship Id="rId4" Type="http://schemas.openxmlformats.org/officeDocument/2006/relationships/image" Target="../media/image-3-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-5-6.svg"/><Relationship Id="rId5" Type="http://schemas.openxmlformats.org/officeDocument/2006/relationships/image" Target="../media/image-5-4.svg"/><Relationship Id="rId4" Type="http://schemas.openxmlformats.org/officeDocument/2006/relationships/image" Target="../media/image-5-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Csokonai Vitéz Mihály rokokója, szentimentalizmusa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8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Csokonai rokokója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52443"/>
            <a:ext cx="2573655" cy="25736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28467" y="3301365"/>
            <a:ext cx="991564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rokokó a XVIII. század egyik stílusirányzata, ami a barokk és a klasszicizmus korát kötötte össze. A barokk transzcendens világképével szemben világi tartalmak jellemezték. Formakultúrája a túldíszítettségről, a miniatűr képek kedveléséről, a virágmotívumokról és a boldogság kultuszáról volt ismeretes.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928467" y="4957048"/>
            <a:ext cx="99156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Vajon hogyan lehet a nyelv eszközeivel rokokó hatást elérni?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59035" y="1275517"/>
            <a:ext cx="3301484" cy="41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boldogság (1797)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2759035" y="1841897"/>
            <a:ext cx="2986207" cy="2235637"/>
          </a:xfrm>
          <a:prstGeom prst="roundRect">
            <a:avLst>
              <a:gd name="adj" fmla="val 248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2898696" y="1981557"/>
            <a:ext cx="396121" cy="396121"/>
          </a:xfrm>
          <a:prstGeom prst="roundRect">
            <a:avLst>
              <a:gd name="adj" fmla="val 23081547"/>
            </a:avLst>
          </a:prstGeom>
          <a:solidFill>
            <a:srgbClr val="4950B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7638" y="2090499"/>
            <a:ext cx="178237" cy="1782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898696" y="2454473"/>
            <a:ext cx="2706886" cy="334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1802: </a:t>
            </a:r>
            <a:r>
              <a:rPr lang="en-US" sz="10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Anakreoni dalok 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verseskötet - az ókori görög dalköltő, Anakreón modorában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2898696" y="2834640"/>
            <a:ext cx="2706886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-21 költeményt tartalmazó gyűjtemény 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2898696" y="3047762"/>
            <a:ext cx="2706886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-rövid terjedelmű művek 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2898696" y="3260884"/>
            <a:ext cx="2706886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</a:t>
            </a:r>
            <a:r>
              <a:rPr lang="en-US" sz="1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anakreóni sorok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2898696" y="3474006"/>
            <a:ext cx="2706886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-rokokó stílusjegyek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5822037" y="1841897"/>
            <a:ext cx="2986207" cy="2235637"/>
          </a:xfrm>
          <a:prstGeom prst="roundRect">
            <a:avLst>
              <a:gd name="adj" fmla="val 248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961698" y="1981557"/>
            <a:ext cx="396121" cy="396121"/>
          </a:xfrm>
          <a:prstGeom prst="roundRect">
            <a:avLst>
              <a:gd name="adj" fmla="val 23081547"/>
            </a:avLst>
          </a:prstGeom>
          <a:solidFill>
            <a:srgbClr val="4950BC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70640" y="2090499"/>
            <a:ext cx="178237" cy="178237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961698" y="2454473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anakreóni hetes</a:t>
            </a:r>
            <a:endParaRPr lang="en-US" sz="1250" dirty="0"/>
          </a:p>
        </p:txBody>
      </p:sp>
      <p:sp>
        <p:nvSpPr>
          <p:cNvPr id="15" name="Text 11"/>
          <p:cNvSpPr/>
          <p:nvPr/>
        </p:nvSpPr>
        <p:spPr>
          <a:xfrm>
            <a:off x="5961698" y="2709386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 - / u – / u - / -</a:t>
            </a:r>
            <a:endParaRPr lang="en-US" sz="1250" dirty="0"/>
          </a:p>
        </p:txBody>
      </p:sp>
      <p:sp>
        <p:nvSpPr>
          <p:cNvPr id="16" name="Text 12"/>
          <p:cNvSpPr/>
          <p:nvPr/>
        </p:nvSpPr>
        <p:spPr>
          <a:xfrm>
            <a:off x="5961698" y="2964299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jambus (Ja-nó)</a:t>
            </a:r>
            <a:endParaRPr lang="en-US" sz="1250" dirty="0"/>
          </a:p>
        </p:txBody>
      </p:sp>
      <p:sp>
        <p:nvSpPr>
          <p:cNvPr id="17" name="Text 13"/>
          <p:cNvSpPr/>
          <p:nvPr/>
        </p:nvSpPr>
        <p:spPr>
          <a:xfrm>
            <a:off x="5961698" y="3219212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jambus (Ja-nó)</a:t>
            </a:r>
            <a:endParaRPr lang="en-US" sz="1250" dirty="0"/>
          </a:p>
        </p:txBody>
      </p:sp>
      <p:sp>
        <p:nvSpPr>
          <p:cNvPr id="18" name="Text 14"/>
          <p:cNvSpPr/>
          <p:nvPr/>
        </p:nvSpPr>
        <p:spPr>
          <a:xfrm>
            <a:off x="5961698" y="3474125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jambus (Ja-nó)</a:t>
            </a:r>
            <a:endParaRPr lang="en-US" sz="1250" dirty="0"/>
          </a:p>
        </p:txBody>
      </p:sp>
      <p:sp>
        <p:nvSpPr>
          <p:cNvPr id="19" name="Text 15"/>
          <p:cNvSpPr/>
          <p:nvPr/>
        </p:nvSpPr>
        <p:spPr>
          <a:xfrm>
            <a:off x="5961698" y="3729038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hosszú szótag</a:t>
            </a:r>
            <a:endParaRPr lang="en-US" sz="1250" dirty="0"/>
          </a:p>
        </p:txBody>
      </p:sp>
      <p:sp>
        <p:nvSpPr>
          <p:cNvPr id="20" name="Shape 16"/>
          <p:cNvSpPr/>
          <p:nvPr/>
        </p:nvSpPr>
        <p:spPr>
          <a:xfrm>
            <a:off x="8885039" y="1841897"/>
            <a:ext cx="2986207" cy="2235637"/>
          </a:xfrm>
          <a:prstGeom prst="roundRect">
            <a:avLst>
              <a:gd name="adj" fmla="val 248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9024699" y="1981557"/>
            <a:ext cx="396121" cy="396121"/>
          </a:xfrm>
          <a:prstGeom prst="roundRect">
            <a:avLst>
              <a:gd name="adj" fmla="val 23081547"/>
            </a:avLst>
          </a:prstGeom>
          <a:solidFill>
            <a:srgbClr val="4950BC"/>
          </a:solidFill>
          <a:ln/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133642" y="2090499"/>
            <a:ext cx="178237" cy="178237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9024699" y="2454473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anakreóni nyolcas</a:t>
            </a:r>
            <a:endParaRPr lang="en-US" sz="1250" dirty="0"/>
          </a:p>
        </p:txBody>
      </p:sp>
      <p:sp>
        <p:nvSpPr>
          <p:cNvPr id="24" name="Text 19"/>
          <p:cNvSpPr/>
          <p:nvPr/>
        </p:nvSpPr>
        <p:spPr>
          <a:xfrm>
            <a:off x="9024699" y="2709386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 u - / u – / u - / -</a:t>
            </a:r>
            <a:endParaRPr lang="en-US" sz="1250" dirty="0"/>
          </a:p>
        </p:txBody>
      </p:sp>
      <p:sp>
        <p:nvSpPr>
          <p:cNvPr id="25" name="Text 20"/>
          <p:cNvSpPr/>
          <p:nvPr/>
        </p:nvSpPr>
        <p:spPr>
          <a:xfrm>
            <a:off x="9024699" y="2964299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anapesztus (A-la-dár)</a:t>
            </a:r>
            <a:endParaRPr lang="en-US" sz="1250" dirty="0"/>
          </a:p>
        </p:txBody>
      </p:sp>
      <p:sp>
        <p:nvSpPr>
          <p:cNvPr id="26" name="Text 21"/>
          <p:cNvSpPr/>
          <p:nvPr/>
        </p:nvSpPr>
        <p:spPr>
          <a:xfrm>
            <a:off x="9024699" y="3219212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jambus (Ja-nó)</a:t>
            </a:r>
            <a:endParaRPr lang="en-US" sz="1250" dirty="0"/>
          </a:p>
        </p:txBody>
      </p:sp>
      <p:sp>
        <p:nvSpPr>
          <p:cNvPr id="27" name="Text 22"/>
          <p:cNvSpPr/>
          <p:nvPr/>
        </p:nvSpPr>
        <p:spPr>
          <a:xfrm>
            <a:off x="9024699" y="3474125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jambus (Ja-nó)</a:t>
            </a:r>
            <a:endParaRPr lang="en-US" sz="1250" dirty="0"/>
          </a:p>
        </p:txBody>
      </p:sp>
      <p:sp>
        <p:nvSpPr>
          <p:cNvPr id="28" name="Text 23"/>
          <p:cNvSpPr/>
          <p:nvPr/>
        </p:nvSpPr>
        <p:spPr>
          <a:xfrm>
            <a:off x="9024699" y="3729038"/>
            <a:ext cx="2706886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5E208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hosszú szótag</a:t>
            </a:r>
            <a:endParaRPr lang="en-US" sz="1250" dirty="0"/>
          </a:p>
        </p:txBody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035" y="4250412"/>
            <a:ext cx="2544604" cy="2544604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7578090" y="4233148"/>
            <a:ext cx="4300657" cy="2694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versben megjelenikaz ember tökéletes létállapota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könnyed és vidám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két részre tagolódik: az első egységet a két hétsoros versszak leírása alkotja, míg a másodikat a tanulságot is megfogalmazó, rövid, háromsoros strófa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első strófa a Lillával megélt szerelmi idillt az időnél fogva ragadja meg: "most", "míg"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második strófa a térre, a környezetre tesz utalást, a szeretett nő alakja az eszményi környezetben válik szemlélhetővé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Lilla tökéletes, idilli az élmény - </a:t>
            </a:r>
            <a:r>
              <a:rPr lang="en-US" sz="1000" dirty="0">
                <a:solidFill>
                  <a:srgbClr val="F444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rokokó stílusjegy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minden érzékszervünk aktiválódik: a jázmin illata, a lugas látványa, az eper és a borocska íze, a szellő hűvössége és a gyep puhasága - </a:t>
            </a:r>
            <a:r>
              <a:rPr lang="en-US" sz="1000" dirty="0">
                <a:solidFill>
                  <a:srgbClr val="F4444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rokokó stílusjegy</a:t>
            </a:r>
            <a:endParaRPr lang="en-US" sz="10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harmadik strófa az első szakasz tapasztalatait összegzi, két költői kérdése az idill létállapotát rögzíti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30041" y="592931"/>
            <a:ext cx="7029093" cy="460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Tartózkodó kérelem (1802) - memoriter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2230041" y="1244918"/>
            <a:ext cx="10170319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41" y="1654850"/>
            <a:ext cx="3265051" cy="326505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952" y="5027652"/>
            <a:ext cx="1858804" cy="250114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07856" y="1633299"/>
            <a:ext cx="4800005" cy="4189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magyar rokokó költészet szép példája, dal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udvarló költemény címe az udvarlás élethelyzetének kettősségét mutatja: a viszonzottság vágyának és a visszautasítástól való félelemnek őszinte megnyilatkozása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tűzképzet motívuma az egész versen végigvonul 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lírai én bántottságának és sebének egyetlen enyhet adó reménysége a szeretett nő viszontszerelme lehet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ennek kifejezésére használt feltételes igealak jól jellemzi a lírai én helyzetének bizonytalanságát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versszakot záró metafora minőségjelzős virágmotívuma és a mondatzáró írásjel a versbeszélő elragadottságát mutatja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szöveget a versbeszélő túlzásokban megfogalmazott válasza zárja: a remélt beteljesülés az istenek eledelével és ezer csókkal viszonozza a Lillától várt érzelmi feleletet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en-US" sz="11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szimultán verselésű</a:t>
            </a: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mű: a szöveg párhuzamosan időmértékes és rímes-ütemhangsúlyos verselésű is 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ütemhangsúlyos verselés felező nyolcasait, illetve kétütemű heteseit mutatja 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vers a rokokó alapvetően könnyed bájjal gyönyörködtetni akaró, tökéletes alkotása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9381" y="630674"/>
            <a:ext cx="7788116" cy="678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szentimentalizmus lényege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9381" y="1647230"/>
            <a:ext cx="216932" cy="21693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9381" y="1958340"/>
            <a:ext cx="4232196" cy="3048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5" name="Text 2"/>
          <p:cNvSpPr/>
          <p:nvPr/>
        </p:nvSpPr>
        <p:spPr>
          <a:xfrm>
            <a:off x="759381" y="2127766"/>
            <a:ext cx="3094196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Érzelmek és belső világ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59381" y="2591276"/>
            <a:ext cx="4232196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egyéniség fontossága, szubjektív élmények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99102" y="1647230"/>
            <a:ext cx="216932" cy="216932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5199102" y="1958340"/>
            <a:ext cx="4232196" cy="3048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9" name="Text 5"/>
          <p:cNvSpPr/>
          <p:nvPr/>
        </p:nvSpPr>
        <p:spPr>
          <a:xfrm>
            <a:off x="5199102" y="2127766"/>
            <a:ext cx="2907625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Természet és magány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5199102" y="2591276"/>
            <a:ext cx="4232196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táj mint lelkiállapot tükrözője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38824" y="1647230"/>
            <a:ext cx="216932" cy="216932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9638824" y="1958340"/>
            <a:ext cx="4232196" cy="3048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3" name="Text 8"/>
          <p:cNvSpPr/>
          <p:nvPr/>
        </p:nvSpPr>
        <p:spPr>
          <a:xfrm>
            <a:off x="9638824" y="2127766"/>
            <a:ext cx="271224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Halál és melankólia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9638824" y="2591276"/>
            <a:ext cx="4232196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vágyak, csalódások megjelenítése</a:t>
            </a:r>
            <a:endParaRPr lang="en-US" sz="17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81" y="3899773"/>
            <a:ext cx="3465671" cy="346567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677733" y="3873818"/>
            <a:ext cx="6350198" cy="542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Csokonai szentimentalizmusa</a:t>
            </a:r>
            <a:endParaRPr lang="en-US" sz="3400" dirty="0"/>
          </a:p>
        </p:txBody>
      </p:sp>
      <p:sp>
        <p:nvSpPr>
          <p:cNvPr id="17" name="Text 11"/>
          <p:cNvSpPr/>
          <p:nvPr/>
        </p:nvSpPr>
        <p:spPr>
          <a:xfrm>
            <a:off x="5677733" y="4623792"/>
            <a:ext cx="8200787" cy="2376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Csokonai szentimentalizmusa a programadó boldogságfilozófiát követően, a Lilla-szerelem kudarcából, valamint a költő magán- és közemberi sikertelenségeiből fakadó alkotói korszak. A kilátások komorsága természetes módon emberi, magánéleti és művészi válsághoz vezetett, amelyben az örömkultusz jelenléte már nem volt indokolt. A páratlan forma- és stílusérzékkel rendelkező Csokonai így ennek a stílusirányzatnak a formanyelvén alkotta meg a boldogtalan életszakaszt leginkább kifejezni képes műveit. 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875" y="906899"/>
            <a:ext cx="8254603" cy="640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Reményhez (1803) - memoriter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6875" y="1990844"/>
            <a:ext cx="8402955" cy="4687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 a </a:t>
            </a:r>
            <a:r>
              <a:rPr lang="en-US" sz="16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Lilla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-kötet utolsó költeménye</a:t>
            </a:r>
            <a:endParaRPr lang="en-US" sz="160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 Reményhez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azonban nemcsak a költő személyes veszteségéről szól, hanem az emberi létről általában. A beszélő szerint minden boldogságot csalódás követ. A versbeszélő tapasztalata a hiábavaló, alaptalan önbecsapással kapcsolatban valóságos. Pontosan tudja, hogy az elveszett és kiúttalan ember lélektani sajátossága, hogy észszerűtlenül is hisz és a csalódás idején meggyőződése ellenére is remél. Ezért szólítja meg tehát a reményt egy egész versen keresztül. </a:t>
            </a:r>
            <a:endParaRPr lang="en-US" sz="160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felfokozott hangulati tartalmat az alliterációk ismétlései nyomatékosítják </a:t>
            </a:r>
            <a:r>
              <a:rPr lang="en-US" sz="16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(„szép szavadnak”, „Mégis megcsalál”). </a:t>
            </a:r>
            <a:endParaRPr lang="en-US" sz="160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múlt örömteli pillanatai: a burjánzó élet képei: a virág, a víz, a tavaszi újjászületés, a rózsák  - </a:t>
            </a:r>
            <a:r>
              <a:rPr lang="en-US" sz="1600" dirty="0">
                <a:solidFill>
                  <a:srgbClr val="FAA1A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rokokó jelleg</a:t>
            </a:r>
            <a:endParaRPr lang="en-US" sz="160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teljességélményhez csak Lilla szerelme hiányzik csupán, és ezt a kegyelmet is megadta az ég</a:t>
            </a:r>
            <a:endParaRPr lang="en-US" sz="1600" dirty="0"/>
          </a:p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 aztán mindent elvett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16875" y="6844427"/>
            <a:ext cx="840295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037" y="2426494"/>
            <a:ext cx="4293989" cy="42939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99454" y="1160978"/>
            <a:ext cx="4987290" cy="454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tihanyi Ekhóhoz (kb. 1797)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54" y="1859756"/>
            <a:ext cx="3176587" cy="23824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38230" y="1838801"/>
            <a:ext cx="6500217" cy="2102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Csokonai debreceni kizárása után született (4. versszak panaszáradata)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valószínűleg még a Lilla-versek keletkezése előtt született, még nem ismerte Lillát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vers a Tihanyi-öböl két partja, Füred és Tihany szembeállására épül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Tihany a magány, a csend, a remeteség helye (már csak az itteni remetebarlangok miatt is) 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Füred viszont a nagyvilág, a társasági élet, a költőt kivető társadalom metonímiája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 híres tihanyi visszhang (ekhó) adja a versszakvégi sorismétlések ötletét Csokonainak: mintha panaszaira azok utolsó szavait megismételve </a:t>
            </a:r>
            <a:r>
              <a:rPr lang="en-US" sz="11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„Tihany nimfája”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válaszolna</a:t>
            </a:r>
            <a:endParaRPr lang="en-US" sz="11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megszemélyesített, allegorikus alakhoz, az Ekhóhoz szóló beszéd az óda és a himnusz műfajához kapcsolódik, de az alaphelyzet, a csalódott, rezignált hangulat az elégiákkal rokonítja a költeményt, ezért a verset </a:t>
            </a:r>
            <a:r>
              <a:rPr lang="en-US" sz="11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elégiko-ódának</a:t>
            </a: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tekintjük</a:t>
            </a:r>
            <a:endParaRPr lang="en-US" sz="11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454" y="4451747"/>
            <a:ext cx="726877" cy="87225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119437" y="4597122"/>
            <a:ext cx="1817251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Természet tükre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3119437" y="4880015"/>
            <a:ext cx="9211508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táj a költő lelkiállapotát tükrözi</a:t>
            </a:r>
            <a:endParaRPr lang="en-US" sz="11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454" y="5323999"/>
            <a:ext cx="726877" cy="87225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119437" y="5469374"/>
            <a:ext cx="2061210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Visszhang szimbóluma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3119437" y="5752267"/>
            <a:ext cx="9211508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Magány és elszigeteltség kifejezése</a:t>
            </a:r>
            <a:endParaRPr lang="en-US" sz="11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454" y="6196251"/>
            <a:ext cx="726877" cy="87225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119437" y="6341626"/>
            <a:ext cx="9211508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füredi parton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7697"/>
            <a:ext cx="85351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szentimentalizmus öröksége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40104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Legjelentősebb alak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magyar irodalom egyik legnagyobb költője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740104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Költőgenerációk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Verseinek hatása a későbbi művészekre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740104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4355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Érzelmek ünneplése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925979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egyéniség és érzelmek magasztosa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31500"/>
            <a:ext cx="63467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Köszönöm a figyelmet!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31005"/>
            <a:ext cx="709874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Kérdések és további gondolatok</a:t>
            </a:r>
            <a:endParaRPr lang="en-US" sz="3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972</Words>
  <Application>Microsoft Office PowerPoint</Application>
  <PresentationFormat>Egyéni</PresentationFormat>
  <Paragraphs>89</Paragraphs>
  <Slides>9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Inter Bold</vt:lpstr>
      <vt:lpstr>Arial</vt:lpstr>
      <vt:lpstr>Calibri</vt:lpstr>
      <vt:lpstr>Inter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T430</dc:creator>
  <cp:lastModifiedBy>T430</cp:lastModifiedBy>
  <cp:revision>2</cp:revision>
  <dcterms:created xsi:type="dcterms:W3CDTF">2026-03-24T12:31:40Z</dcterms:created>
  <dcterms:modified xsi:type="dcterms:W3CDTF">2026-03-24T12:33:10Z</dcterms:modified>
</cp:coreProperties>
</file>