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8.svg" ContentType="image/svg+xml"/>
  <Override PartName="/ppt/media/image9.svg" ContentType="image/svg+xml"/>
  <Override PartName="/ppt/media/image14.svg" ContentType="image/svg+xml"/>
  <Override PartName="/ppt/media/image15.svg" ContentType="image/svg+xml"/>
  <Override PartName="/ppt/media/image16.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72" r:id="rId7"/>
    <p:sldId id="271" r:id="rId8"/>
    <p:sldId id="270" r:id="rId9"/>
    <p:sldId id="273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75" r:id="rId18"/>
  </p:sldIdLst>
  <p:sldSz cx="14630400" cy="8229600"/>
  <p:notesSz cx="8229600" cy="14630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nter" panose="020B0604020202020204" charset="0"/>
      <p:regular r:id="rId24"/>
    </p:embeddedFont>
    <p:embeddedFont>
      <p:font typeface="Instrument Sans Medium" panose="020B0604020202020204" charset="0"/>
      <p:regular r:id="rId25"/>
    </p:embeddedFont>
  </p:embeddedFontLst>
  <p:custDataLst>
    <p:tags r:id="rId2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3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92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9.xml"/><Relationship Id="rId7" Type="http://schemas.openxmlformats.org/officeDocument/2006/relationships/hyperlink" Target="https://www.slido.com/support/ppi/how-to-change-the-design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svg"/><Relationship Id="rId5" Type="http://schemas.openxmlformats.org/officeDocument/2006/relationships/hyperlink" Target="https://www.slido.com/powerpoint-polling?utm_source=powerpoint&amp;utm_medium=placeholder-slide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22.xml"/><Relationship Id="rId7" Type="http://schemas.openxmlformats.org/officeDocument/2006/relationships/hyperlink" Target="https://www.slido.com/support/ppi/how-to-change-the-design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svg"/><Relationship Id="rId5" Type="http://schemas.openxmlformats.org/officeDocument/2006/relationships/hyperlink" Target="https://www.slido.com/powerpoint-polling?utm_source=powerpoint&amp;utm_medium=placeholder-slide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4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7.xml"/><Relationship Id="rId7" Type="http://schemas.openxmlformats.org/officeDocument/2006/relationships/hyperlink" Target="https://www.slido.com/support/ppi/how-to-change-the-design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hyperlink" Target="https://www.slido.com/powerpoint-polling?utm_source=powerpoint&amp;utm_medium=placeholder-slide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0.xml"/><Relationship Id="rId7" Type="http://schemas.openxmlformats.org/officeDocument/2006/relationships/hyperlink" Target="https://www.slido.com/support/ppi/how-to-change-the-design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5" Type="http://schemas.openxmlformats.org/officeDocument/2006/relationships/hyperlink" Target="https://www.slido.com/powerpoint-polling?utm_source=powerpoint&amp;utm_medium=placeholder-slide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13.xml"/><Relationship Id="rId7" Type="http://schemas.openxmlformats.org/officeDocument/2006/relationships/image" Target="../media/image4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10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6.xml"/><Relationship Id="rId7" Type="http://schemas.openxmlformats.org/officeDocument/2006/relationships/hyperlink" Target="https://www.slido.com/support/ppi/how-to-change-the-design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svg"/><Relationship Id="rId5" Type="http://schemas.openxmlformats.org/officeDocument/2006/relationships/hyperlink" Target="https://www.slido.com/powerpoint-polling?utm_source=powerpoint&amp;utm_medium=placeholder-slide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784866"/>
            <a:ext cx="12902327" cy="2314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Countable and Uncountable Nouns — Megszámlálható és megszámlálhatatlan főnevek</a:t>
            </a:r>
            <a:endParaRPr lang="en-US" sz="4850" dirty="0"/>
          </a:p>
        </p:txBody>
      </p:sp>
      <p:sp>
        <p:nvSpPr>
          <p:cNvPr id="5" name="Text 2"/>
          <p:cNvSpPr/>
          <p:nvPr/>
        </p:nvSpPr>
        <p:spPr>
          <a:xfrm>
            <a:off x="864037" y="4469725"/>
            <a:ext cx="12902327" cy="1975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Ebben a rövid útmutatóban áttekintjük az angol főnevek két fontos csoportját: a countable (megszámlálható) és az uncountable (megszámlálhatatlan) főneveket. Példákon, egyszerű szabályokon és gyakorló feladatokon keresztül gyakoroljuk, mikor használjuk az a/an, many, much, some és any szavakat.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71330" y="516255"/>
            <a:ext cx="10487620" cy="1149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Hogyan tesszük megszámlálhatóvá az uncountable főneveket?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19" y="1940123"/>
            <a:ext cx="7853124" cy="510528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8792" y="4707756"/>
            <a:ext cx="2359672" cy="29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glass of water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755642" y="3187079"/>
            <a:ext cx="1950662" cy="29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slice of bread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9041902" y="4539302"/>
            <a:ext cx="1761889" cy="589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piece of advice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923441" y="5704062"/>
            <a:ext cx="1657014" cy="29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bowl of rice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2071330" y="7199590"/>
            <a:ext cx="10487620" cy="513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diagrammutatja a leggyakoribb megoldásokat: mértékegység vagy darab kifejezése (a glass, a slice, a piece, a bowl). Így mondhatunk konkrét számokat uncountable főnevekkel.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820114"/>
            <a:ext cx="8500467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Some és Any — mikor melyik?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037" y="4085392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89867" y="408539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SOME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789867" y="4619268"/>
            <a:ext cx="537102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Állító mondatban: I have some money. Kérésnél udvarias: Can I have some water?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69505" y="4085392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95335" y="408539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ANY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8395335" y="4619268"/>
            <a:ext cx="537102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Tagadásban: I don’t have any money. Kérdésben: Do you have any questions?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17921" y="480774"/>
            <a:ext cx="6759297" cy="536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Much vs Many — egyszerű szabály</a:t>
            </a:r>
            <a:endParaRPr lang="en-US" sz="3350" dirty="0"/>
          </a:p>
        </p:txBody>
      </p:sp>
      <p:sp>
        <p:nvSpPr>
          <p:cNvPr id="4" name="Text 2"/>
          <p:cNvSpPr/>
          <p:nvPr/>
        </p:nvSpPr>
        <p:spPr>
          <a:xfrm>
            <a:off x="854243" y="2859649"/>
            <a:ext cx="5181870" cy="2879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many</a:t>
            </a:r>
            <a:r>
              <a:rPr lang="en-US" sz="28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= megszámlálható főnevek (many books).</a:t>
            </a:r>
            <a:endParaRPr lang="en-US" sz="2800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much</a:t>
            </a:r>
            <a:r>
              <a:rPr lang="en-US" sz="28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= megszámlálhatatlan főnevek (much water).</a:t>
            </a:r>
            <a:endParaRPr lang="en-US" sz="2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33" y="1331595"/>
            <a:ext cx="5708928" cy="5708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510933" y="7175063"/>
            <a:ext cx="5708928" cy="466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Példák: How many students are there? — How much money do you need?</a:t>
            </a:r>
            <a:endParaRPr 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99160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Gyakorló feladatok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905006"/>
            <a:ext cx="4136231" cy="246817"/>
          </a:xfrm>
          <a:prstGeom prst="roundRect">
            <a:avLst>
              <a:gd name="adj" fmla="val 15004"/>
            </a:avLst>
          </a:prstGeom>
          <a:solidFill>
            <a:srgbClr val="434348"/>
          </a:solidFill>
          <a:ln/>
        </p:spPr>
      </p:sp>
      <p:sp>
        <p:nvSpPr>
          <p:cNvPr id="4" name="Text 2"/>
          <p:cNvSpPr/>
          <p:nvPr/>
        </p:nvSpPr>
        <p:spPr>
          <a:xfrm>
            <a:off x="1018548" y="3339365"/>
            <a:ext cx="364259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1. Írd be: much vagy many?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110853" y="4318278"/>
            <a:ext cx="3642598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How _____ sugar do you need?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How _____ students are in your class?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There isn’t _____ time.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There are _____ cars in the street.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47084" y="2534722"/>
            <a:ext cx="4136231" cy="246817"/>
          </a:xfrm>
          <a:prstGeom prst="roundRect">
            <a:avLst>
              <a:gd name="adj" fmla="val 15004"/>
            </a:avLst>
          </a:prstGeom>
          <a:solidFill>
            <a:srgbClr val="434348"/>
          </a:solidFill>
          <a:ln/>
        </p:spPr>
      </p:sp>
      <p:sp>
        <p:nvSpPr>
          <p:cNvPr id="7" name="Text 5"/>
          <p:cNvSpPr/>
          <p:nvPr/>
        </p:nvSpPr>
        <p:spPr>
          <a:xfrm>
            <a:off x="5493901" y="302835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2. C vagy U?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93901" y="3562231"/>
            <a:ext cx="364259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information _ , apple _ , rice _ , book _ , money _ , idea _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630132" y="2164437"/>
            <a:ext cx="4136231" cy="246817"/>
          </a:xfrm>
          <a:prstGeom prst="roundRect">
            <a:avLst>
              <a:gd name="adj" fmla="val 15004"/>
            </a:avLst>
          </a:prstGeom>
          <a:solidFill>
            <a:srgbClr val="434348"/>
          </a:solidFill>
          <a:ln/>
        </p:spPr>
      </p:sp>
      <p:sp>
        <p:nvSpPr>
          <p:cNvPr id="10" name="Text 8"/>
          <p:cNvSpPr/>
          <p:nvPr/>
        </p:nvSpPr>
        <p:spPr>
          <a:xfrm>
            <a:off x="9876949" y="265807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3. Javítsd ki a hibát!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876949" y="3191947"/>
            <a:ext cx="3642598" cy="355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She gave me an advice. → She gave me a piece of advice. 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 have many homework. → I have a lot of homework. 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There are much people here. → There are many people here. 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 need an information. → I need some information.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16192"/>
            <a:ext cx="1032188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Fordítás és használat a gyakorlatban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181469"/>
            <a:ext cx="1801773" cy="11134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4603552"/>
            <a:ext cx="4095036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Szükségem van egy kis pénzre.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5523190"/>
            <a:ext cx="409503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I need a little money. (uncountable, 'a little')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82" y="3181469"/>
            <a:ext cx="1801773" cy="111347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67682" y="4603552"/>
            <a:ext cx="3238024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Van néhány kérdésem.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5267682" y="5137428"/>
            <a:ext cx="409503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I have some questions. (countable, 'some')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328" y="3181469"/>
            <a:ext cx="1801773" cy="111347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1328" y="4603552"/>
            <a:ext cx="333613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Mennyi tejet szeretnél?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671328" y="5137428"/>
            <a:ext cx="409503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How much milk do you want? (uncountable)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>
            <p:custDataLst>
              <p:tags r:id="rId2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b="1" dirty="0" smtClean="0">
                <a:solidFill>
                  <a:srgbClr val="000000"/>
                </a:solidFill>
              </a:rPr>
              <a:t>Számos megszámlálhatatlan főnévvel találkoztunk ma! Lássuk, mennyire emlékszünk!</a:t>
            </a:r>
            <a:endParaRPr lang="hu-HU" sz="4000" b="1" dirty="0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5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7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  <p:pic>
        <p:nvPicPr>
          <p:cNvPr id="8" name="Kép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2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23674"/>
            <a:ext cx="969966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Összefoglalás &amp; Tipp a tanuláshoz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088952"/>
            <a:ext cx="4136231" cy="3595092"/>
          </a:xfrm>
          <a:prstGeom prst="roundRect">
            <a:avLst>
              <a:gd name="adj" fmla="val 1030"/>
            </a:avLst>
          </a:prstGeom>
          <a:solidFill>
            <a:srgbClr val="434348"/>
          </a:solidFill>
          <a:ln/>
        </p:spPr>
      </p:sp>
      <p:sp>
        <p:nvSpPr>
          <p:cNvPr id="4" name="Shape 2"/>
          <p:cNvSpPr/>
          <p:nvPr/>
        </p:nvSpPr>
        <p:spPr>
          <a:xfrm>
            <a:off x="1110853" y="2335768"/>
            <a:ext cx="740569" cy="740569"/>
          </a:xfrm>
          <a:prstGeom prst="roundRect">
            <a:avLst>
              <a:gd name="adj" fmla="val 12346028"/>
            </a:avLst>
          </a:prstGeom>
          <a:solidFill>
            <a:srgbClr val="FDC4C4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14450" y="2539365"/>
            <a:ext cx="333256" cy="33325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10853" y="332315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Alapigazság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110853" y="3857030"/>
            <a:ext cx="364259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A/an csak countable előtt áll. Many → countable. Much → uncountable.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5247084" y="2088952"/>
            <a:ext cx="4136231" cy="3595092"/>
          </a:xfrm>
          <a:prstGeom prst="roundRect">
            <a:avLst>
              <a:gd name="adj" fmla="val 1030"/>
            </a:avLst>
          </a:prstGeom>
          <a:solidFill>
            <a:srgbClr val="434348"/>
          </a:solidFill>
          <a:ln/>
        </p:spPr>
      </p:sp>
      <p:sp>
        <p:nvSpPr>
          <p:cNvPr id="9" name="Shape 6"/>
          <p:cNvSpPr/>
          <p:nvPr/>
        </p:nvSpPr>
        <p:spPr>
          <a:xfrm>
            <a:off x="5493901" y="2335768"/>
            <a:ext cx="740569" cy="740569"/>
          </a:xfrm>
          <a:prstGeom prst="roundRect">
            <a:avLst>
              <a:gd name="adj" fmla="val 12346028"/>
            </a:avLst>
          </a:prstGeom>
          <a:solidFill>
            <a:srgbClr val="FDC4C4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97498" y="2539365"/>
            <a:ext cx="333256" cy="33325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93901" y="332315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Trükk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5493901" y="3857030"/>
            <a:ext cx="364259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 kétséged van, kérdezd: 'Can I count them?' — ha igen → countable, ha nem → uncountable.</a:t>
            </a:r>
            <a:endParaRPr lang="en-US" sz="1900" dirty="0"/>
          </a:p>
        </p:txBody>
      </p:sp>
      <p:sp>
        <p:nvSpPr>
          <p:cNvPr id="13" name="Shape 9"/>
          <p:cNvSpPr/>
          <p:nvPr/>
        </p:nvSpPr>
        <p:spPr>
          <a:xfrm>
            <a:off x="9630132" y="2088952"/>
            <a:ext cx="4136231" cy="3595092"/>
          </a:xfrm>
          <a:prstGeom prst="roundRect">
            <a:avLst>
              <a:gd name="adj" fmla="val 1030"/>
            </a:avLst>
          </a:prstGeom>
          <a:solidFill>
            <a:srgbClr val="434348"/>
          </a:solidFill>
          <a:ln/>
        </p:spPr>
      </p:sp>
      <p:sp>
        <p:nvSpPr>
          <p:cNvPr id="14" name="Shape 10"/>
          <p:cNvSpPr/>
          <p:nvPr/>
        </p:nvSpPr>
        <p:spPr>
          <a:xfrm>
            <a:off x="9876949" y="2335768"/>
            <a:ext cx="740569" cy="740569"/>
          </a:xfrm>
          <a:prstGeom prst="roundRect">
            <a:avLst>
              <a:gd name="adj" fmla="val 12346028"/>
            </a:avLst>
          </a:prstGeom>
          <a:solidFill>
            <a:srgbClr val="FDC4C4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80546" y="2539365"/>
            <a:ext cx="333256" cy="33325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76949" y="3323153"/>
            <a:ext cx="3472577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Gyakorolj napi példákkal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9876949" y="3857030"/>
            <a:ext cx="364259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Nevezd meg a reggelid: rice, bread, an apple — így rögzül a különbség.</a:t>
            </a:r>
            <a:endParaRPr lang="en-US" sz="1900" dirty="0"/>
          </a:p>
        </p:txBody>
      </p:sp>
      <p:sp>
        <p:nvSpPr>
          <p:cNvPr id="18" name="Shape 13"/>
          <p:cNvSpPr/>
          <p:nvPr/>
        </p:nvSpPr>
        <p:spPr>
          <a:xfrm>
            <a:off x="864037" y="5961698"/>
            <a:ext cx="12902327" cy="1444109"/>
          </a:xfrm>
          <a:prstGeom prst="roundRect">
            <a:avLst>
              <a:gd name="adj" fmla="val 2564"/>
            </a:avLst>
          </a:prstGeom>
          <a:solidFill>
            <a:srgbClr val="4A0303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853" y="6336149"/>
            <a:ext cx="308610" cy="246817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666280" y="6270188"/>
            <a:ext cx="1185326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Tipp: Készíts listát otthon található dolgokról és döntsd el: C vagy U — ez gyors és hatékony gyakorlás.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>
            <p:custDataLst>
              <p:tags r:id="rId2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rgbClr val="000000"/>
                </a:solidFill>
              </a:rPr>
              <a:t>Homework</a:t>
            </a:r>
            <a:r>
              <a:rPr lang="hu-HU" sz="2400" b="1" dirty="0" smtClean="0">
                <a:solidFill>
                  <a:srgbClr val="000000"/>
                </a:solidFill>
              </a:rPr>
              <a:t>: </a:t>
            </a:r>
            <a:r>
              <a:rPr lang="hu-HU" sz="2400" b="1" dirty="0" err="1" smtClean="0">
                <a:solidFill>
                  <a:srgbClr val="000000"/>
                </a:solidFill>
              </a:rPr>
              <a:t>make</a:t>
            </a:r>
            <a:r>
              <a:rPr lang="hu-HU" sz="2400" b="1" dirty="0" smtClean="0">
                <a:solidFill>
                  <a:srgbClr val="000000"/>
                </a:solidFill>
              </a:rPr>
              <a:t> a "</a:t>
            </a:r>
            <a:r>
              <a:rPr lang="hu-HU" sz="2400" b="1" dirty="0" err="1" smtClean="0">
                <a:solidFill>
                  <a:srgbClr val="000000"/>
                </a:solidFill>
              </a:rPr>
              <a:t>Student</a:t>
            </a:r>
            <a:r>
              <a:rPr lang="hu-HU" sz="2400" b="1" dirty="0" smtClean="0">
                <a:solidFill>
                  <a:srgbClr val="000000"/>
                </a:solidFill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</a:rPr>
              <a:t>Survival</a:t>
            </a:r>
            <a:r>
              <a:rPr lang="hu-HU" sz="2400" b="1" dirty="0" smtClean="0">
                <a:solidFill>
                  <a:srgbClr val="000000"/>
                </a:solidFill>
              </a:rPr>
              <a:t> Kit" !
Legyen a listádon legalább 5 megszámlálható és 5 megszámlálhatatlan főnév!
Tegyél egy </a:t>
            </a:r>
            <a:r>
              <a:rPr lang="hu-HU" sz="2400" b="1" dirty="0" err="1" smtClean="0">
                <a:solidFill>
                  <a:srgbClr val="000000"/>
                </a:solidFill>
              </a:rPr>
              <a:t>like-ot</a:t>
            </a:r>
            <a:r>
              <a:rPr lang="hu-HU" sz="2400" b="1" dirty="0" smtClean="0">
                <a:solidFill>
                  <a:srgbClr val="000000"/>
                </a:solidFill>
              </a:rPr>
              <a:t>, ha tetszik a feladat.</a:t>
            </a:r>
            <a:endParaRPr lang="hu-HU" sz="2400" b="1" dirty="0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5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7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  <p:pic>
        <p:nvPicPr>
          <p:cNvPr id="9" name="Kép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9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  <p:sp>
        <p:nvSpPr>
          <p:cNvPr id="3" name="Téglalap 2"/>
          <p:cNvSpPr/>
          <p:nvPr>
            <p:custDataLst>
              <p:tags r:id="rId3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b="1" smtClean="0">
                <a:solidFill>
                  <a:srgbClr val="000000"/>
                </a:solidFill>
              </a:rPr>
              <a:t>Join at slido.com</a:t>
            </a:r>
            <a:br>
              <a:rPr lang="hu-HU" sz="4000" b="1" smtClean="0">
                <a:solidFill>
                  <a:srgbClr val="000000"/>
                </a:solidFill>
              </a:rPr>
            </a:br>
            <a:r>
              <a:rPr lang="hu-HU" sz="4000" b="1" smtClean="0">
                <a:solidFill>
                  <a:srgbClr val="000000"/>
                </a:solidFill>
              </a:rPr>
              <a:t>#3979428</a:t>
            </a:r>
            <a:endParaRPr lang="hu-HU" sz="4000" b="1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6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8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9321" y="2131967"/>
            <a:ext cx="3695480" cy="3695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7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12551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Mi a különbség?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577828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megszámlálható főnevek darabokban számolhatók: egy könyv, két alma — van egyes és többes számuk. A megszámlálhatatlan főnevek nem sorolhatók darabonként (pl. water, information) és általában nincs többes számuk.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5040630"/>
            <a:ext cx="12902327" cy="876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Countable:</a:t>
            </a: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lehet egyes és többes szám (book → books)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Uncountable:</a:t>
            </a: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nincs többes szám, nem használható előttük a/an (water, sugar, information)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25065"/>
            <a:ext cx="1137725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Countable nouns — Jellemzők és példák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690342"/>
            <a:ext cx="1187529" cy="14843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60176" y="3690342"/>
            <a:ext cx="259889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books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2360176" y="4224218"/>
            <a:ext cx="2598896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one book → two books. Használható előtte: a/an, many, a few, számnevek.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82" y="3690342"/>
            <a:ext cx="1187529" cy="14843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3822" y="3690342"/>
            <a:ext cx="259889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students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763822" y="4224218"/>
            <a:ext cx="2598896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three students, many students — számolhatók külön darabokban.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328" y="3690342"/>
            <a:ext cx="1187529" cy="14843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167467" y="3690342"/>
            <a:ext cx="259889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apples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11167467" y="4224218"/>
            <a:ext cx="259889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Példamondat: I have two apples.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755577"/>
            <a:ext cx="12064841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Uncountable nouns — Jellemzők és példák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020854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megszámlálhatatlan főnevek nem számolhatók darabonként és nincs többes számuk. Előttük nem állhat a/an. Gyakori példák: water, milk, rice, sugar, information, advice, money, love.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4088606"/>
            <a:ext cx="6327696" cy="2385298"/>
          </a:xfrm>
          <a:prstGeom prst="roundRect">
            <a:avLst>
              <a:gd name="adj" fmla="val 1553"/>
            </a:avLst>
          </a:prstGeom>
          <a:solidFill>
            <a:srgbClr val="434348"/>
          </a:solidFill>
          <a:ln/>
        </p:spPr>
      </p:sp>
      <p:sp>
        <p:nvSpPr>
          <p:cNvPr id="5" name="Text 3"/>
          <p:cNvSpPr/>
          <p:nvPr/>
        </p:nvSpPr>
        <p:spPr>
          <a:xfrm>
            <a:off x="1110853" y="4335423"/>
            <a:ext cx="342042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Használható kifejezések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110853" y="4869299"/>
            <a:ext cx="5834063" cy="1357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much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little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some / a lot of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7438549" y="4088606"/>
            <a:ext cx="6327815" cy="2385298"/>
          </a:xfrm>
          <a:prstGeom prst="roundRect">
            <a:avLst>
              <a:gd name="adj" fmla="val 1553"/>
            </a:avLst>
          </a:prstGeom>
          <a:solidFill>
            <a:srgbClr val="434348"/>
          </a:solidFill>
          <a:ln/>
        </p:spPr>
      </p:sp>
      <p:sp>
        <p:nvSpPr>
          <p:cNvPr id="8" name="Text 6"/>
          <p:cNvSpPr/>
          <p:nvPr/>
        </p:nvSpPr>
        <p:spPr>
          <a:xfrm>
            <a:off x="7685365" y="433542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Tévhitek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685365" y="4869299"/>
            <a:ext cx="583418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NEM: informations, advices — ezek hibás alakok.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>
            <p:custDataLst>
              <p:tags r:id="rId2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b="1" smtClean="0">
                <a:solidFill>
                  <a:srgbClr val="000000"/>
                </a:solidFill>
              </a:rPr>
              <a:t>Which noun is countable?</a:t>
            </a:r>
            <a:endParaRPr lang="hu-HU" sz="4000" b="1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5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7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  <p:pic>
        <p:nvPicPr>
          <p:cNvPr id="8" name="Kép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9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>
            <p:custDataLst>
              <p:tags r:id="rId2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000000"/>
                </a:solidFill>
              </a:rPr>
              <a:t>Which of these is an uncountable noun?</a:t>
            </a:r>
            <a:endParaRPr lang="hu-HU" sz="4000" b="1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5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7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  <p:pic>
        <p:nvPicPr>
          <p:cNvPr id="8" name="Kép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  <p:sp>
        <p:nvSpPr>
          <p:cNvPr id="3" name="Téglalap 2"/>
          <p:cNvSpPr/>
          <p:nvPr>
            <p:custDataLst>
              <p:tags r:id="rId3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000000"/>
                </a:solidFill>
              </a:rPr>
              <a:t>Which of the following is a countable noun?</a:t>
            </a:r>
            <a:endParaRPr lang="hu-HU" sz="4000" b="1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6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8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5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>
            <p:custDataLst>
              <p:tags r:id="rId2"/>
            </p:custDataLst>
          </p:nvPr>
        </p:nvSpPr>
        <p:spPr>
          <a:xfrm>
            <a:off x="3735421" y="1201077"/>
            <a:ext cx="10183470" cy="4626369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000000"/>
                </a:solidFill>
              </a:rPr>
              <a:t>Identify the uncountable noun from the list.</a:t>
            </a:r>
            <a:endParaRPr lang="hu-HU" sz="4000" b="1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984039"/>
            <a:ext cx="14630400" cy="1245561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86" tIns="311285" rIns="2223465" bIns="244581" rtlCol="0" anchor="ctr">
            <a:normAutofit/>
          </a:bodyPr>
          <a:lstStyle/>
          <a:p>
            <a:r>
              <a:rPr lang="en-US" sz="2600" smtClean="0">
                <a:solidFill>
                  <a:srgbClr val="FFFFFF"/>
                </a:solidFill>
              </a:rPr>
              <a:t>The </a:t>
            </a:r>
            <a:r>
              <a:rPr lang="en-US" sz="2600" smtClean="0">
                <a:solidFill>
                  <a:srgbClr val="FFFFFF"/>
                </a:solidFill>
                <a:hlinkClick r:id="rId5"/>
              </a:rPr>
              <a:t>Slido app</a:t>
            </a:r>
            <a:r>
              <a:rPr lang="en-US" sz="2600" smtClean="0">
                <a:solidFill>
                  <a:srgbClr val="FFFFFF"/>
                </a:solidFill>
              </a:rPr>
              <a:t> must be installed on every computer you’re presenting from</a:t>
            </a:r>
            <a:endParaRPr lang="hu-HU" sz="2600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7428942"/>
            <a:ext cx="355754" cy="355754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2700000">
            <a:off x="11544445" y="617909"/>
            <a:ext cx="4002237" cy="933855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92500" lnSpcReduction="20000"/>
          </a:bodyPr>
          <a:lstStyle/>
          <a:p>
            <a:pPr algn="ctr"/>
            <a:r>
              <a:rPr lang="en-US" sz="2600" b="1" smtClean="0">
                <a:solidFill>
                  <a:srgbClr val="198038"/>
                </a:solidFill>
              </a:rPr>
              <a:t>Do not edit
</a:t>
            </a:r>
            <a:r>
              <a:rPr lang="en-US" sz="2200" smtClean="0">
                <a:solidFill>
                  <a:srgbClr val="198038"/>
                </a:solidFill>
                <a:hlinkClick r:id="rId7"/>
              </a:rPr>
              <a:t>How to change the design</a:t>
            </a:r>
            <a:endParaRPr lang="hu-HU" sz="2200">
              <a:solidFill>
                <a:srgbClr val="198038"/>
              </a:solidFill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97" y="7384473"/>
            <a:ext cx="1334079" cy="444693"/>
          </a:xfrm>
          <a:prstGeom prst="rect">
            <a:avLst/>
          </a:prstGeom>
        </p:spPr>
      </p:pic>
      <p:pic>
        <p:nvPicPr>
          <p:cNvPr id="8" name="Kép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" y="2091244"/>
            <a:ext cx="2846035" cy="284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0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6.0.6404"/>
  <p:tag name="SLIDO_PRESENTATION_ID" val="3d822797-5b35-47e5-a96e-3fa19100316b"/>
  <p:tag name="SLIDO_EVENT_UUID" val="b3f04cad-26a1-4104-9c98-42e4281688b2"/>
  <p:tag name="SLIDO_EVENT_SECTION_UUID" val="dbb896b1-273e-4901-91f4-07e7b912239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Dk0NDR9"/>
  <p:tag name="SLIDO_TYPE" val="SlidoPoll"/>
  <p:tag name="SLIDO_POLL_UUID" val="988dc29f-13c4-4f30-818e-a9cf7356d272"/>
  <p:tag name="SLIDO_POLL_QUESTION_UUID" val="436885cd-06f4-46e4-8b45-1c324a2724d6"/>
  <p:tag name="SLIDO_TIMELINE" val="W3sicG9sbFF1ZXN0aW9uVXVpZCI6IjQzNjg4NWNkLTA2ZjQtNDZlNC04YjQ1LTFjMzI0YTI3MjRkNiIsInNob3dSZXN1bHRzIjpmYWxzZSwic2hvd0NvcnJlY3RBbnN3ZXJzIjpmYWxzZSwidm90aW5nTG9ja2VkIjpmYWxzZX0seyJwb2xsUXVlc3Rpb25VdWlkIjoiNDM2ODg1Y2QtMDZmNC00NmU0LThiNDUtMWMzMjRhMjcyNGQ2Iiwic2hvd1Jlc3VsdHMiOnRydWUsInNob3dDb3JyZWN0QW5zd2VycyI6ZmFsc2UsInZvdGluZ0xvY2tlZCI6dHJ1ZX0seyJwb2xsUXVlc3Rpb25VdWlkIjoiNDM2ODg1Y2QtMDZmNC00NmU0LThiNDUtMWMzMjRhMjcyNGQ2Iiwic2hvd1Jlc3VsdHMiOnRydWUsInNob3dDb3JyZWN0QW5zd2VycyI6dHJ1ZSwidm90aW5nTG9ja2VkIjp0cnV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Dk0NzB9"/>
  <p:tag name="SLIDO_TYPE" val="SlidoPoll"/>
  <p:tag name="SLIDO_POLL_UUID" val="988dc29f-13c4-4f30-818e-a9cf7356d272"/>
  <p:tag name="SLIDO_POLL_QUESTION_UUID" val="9c55abc1-7fa6-467c-8271-4375124bee09"/>
  <p:tag name="SLIDO_TIMELINE" val="W3sicG9sbFF1ZXN0aW9uVXVpZCI6IjljNTVhYmMxLTdmYTYtNDY3Yy04MjcxLTQzNzUxMjRiZWUwOSIsInNob3dSZXN1bHRzIjpmYWxzZSwic2hvd0NvcnJlY3RBbnN3ZXJzIjpmYWxzZSwidm90aW5nTG9ja2VkIjpmYWxzZX0seyJwb2xsUXVlc3Rpb25VdWlkIjoiOWM1NWFiYzEtN2ZhNi00NjdjLTgyNzEtNDM3NTEyNGJlZTA5Iiwic2hvd1Jlc3VsdHMiOnRydWUsInNob3dDb3JyZWN0QW5zd2VycyI6ZmFsc2UsInZvdGluZ0xvY2tlZCI6dHJ1ZX0seyJwb2xsUXVlc3Rpb25VdWlkIjoiOWM1NWFiYzEtN2ZhNi00NjdjLTgyNzEtNDM3NTEyNGJlZTA5Iiwic2hvd1Jlc3VsdHMiOnRydWUsInNob3dDb3JyZWN0QW5zd2VycyI6dHJ1ZSwidm90aW5nTG9ja2VkIjp0cnVlfSx7InNjcmVlbiI6IlF1aXpMZWFkZXJib2FyZCIsInBvbGxRdWVzdGlvblV1aWQiOiI5YzU1YWJjMS03ZmE2LTQ2N2MtODI3MS00Mzc1MTI0YmVlMDkiLCJzaG93UmVzdWx0cyI6dHJ1ZSwic2hvd0NvcnJlY3RBbnN3ZXJzIjp0cnVlLCJ2b3RpbmdMb2NrZWQiOnRydWV9XQ=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DkyMDB9"/>
  <p:tag name="SLIDO_TYPE" val="SlidoPoll"/>
  <p:tag name="SLIDO_POLL_UUID" val="0dac5463-0229-49c3-88cc-03c656d059d5"/>
  <p:tag name="SLIDO_TIMELINE" val="W3sicG9sbFF1ZXN0aW9uVXVpZCI6IjBlY2I4OTlhLTFlMTItNGZiNy05YjJlLWNlZWYxMDA4NDJkNS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DkyNjd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TAyMjl9"/>
  <p:tag name="SLIDO_TYPE" val="SlidoPoll"/>
  <p:tag name="SLIDO_POLL_UUID" val="d13121b8-0f04-4290-8881-ab2912f555ff"/>
  <p:tag name="SLIDO_TIMELINE" val="W3sicG9sbFF1ZXN0aW9uVXVpZCI6ImRiMDY1MjI2LWZlMWYtNDk4NS05MmNmLTY3MWEwOWZhMmY4NiIsInNob3dSZXN1bHRzIjp0cnVlLCJzaG93Q29ycmVjdEFuc3dlcnMiOmZhbHNlLCJ2b3RpbmdMb2NrZWQiOmZhbHNlfV0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Dk0NjF9"/>
  <p:tag name="SLIDO_TYPE" val="SlidoPoll"/>
  <p:tag name="SLIDO_POLL_UUID" val="988dc29f-13c4-4f30-818e-a9cf7356d272"/>
  <p:tag name="SLIDO_POLL_QUESTION_UUID" val="0999243c-9562-4c23-8319-9400d2adb348"/>
  <p:tag name="SLIDO_TIMELINE" val="W3sic2NyZWVuIjoiUXVpekpvaW5pbmciLCJzaG93UmVzdWx0cyI6ZmFsc2UsInNob3dDb3JyZWN0QW5zd2VycyI6ZmFsc2UsInZvdGluZ0xvY2tlZCI6ZmFsc2V9LHsicG9sbFF1ZXN0aW9uVXVpZCI6IjA5OTkyNDNjLTk1NjItNGMyMy04MzE5LTk0MDBkMmFkYjM0OCIsInNob3dSZXN1bHRzIjpmYWxzZSwic2hvd0NvcnJlY3RBbnN3ZXJzIjpmYWxzZSwidm90aW5nTG9ja2VkIjpmYWxzZX0seyJwb2xsUXVlc3Rpb25VdWlkIjoiMDk5OTI0M2MtOTU2Mi00YzIzLTgzMTktOTQwMGQyYWRiMzQ4Iiwic2hvd1Jlc3VsdHMiOnRydWUsInNob3dDb3JyZWN0QW5zd2VycyI6ZmFsc2UsInZvdGluZ0xvY2tlZCI6dHJ1ZX0seyJwb2xsUXVlc3Rpb25VdWlkIjoiMDk5OTI0M2MtOTU2Mi00YzIzLTgzMTktOTQwMGQyYWRiMzQ4Iiwic2hvd1Jlc3VsdHMiOnRydWUsInNob3dDb3JyZWN0QW5zd2VycyI6dHJ1ZSwidm90aW5nTG9ja2VkIjp0cnV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M0MDk0NTN9"/>
  <p:tag name="SLIDO_TYPE" val="SlidoPoll"/>
  <p:tag name="SLIDO_POLL_UUID" val="988dc29f-13c4-4f30-818e-a9cf7356d272"/>
  <p:tag name="SLIDO_POLL_QUESTION_UUID" val="7191d848-b95f-49ae-af2d-d27febd26c21"/>
  <p:tag name="SLIDO_TIMELINE" val="W3sicG9sbFF1ZXN0aW9uVXVpZCI6IjcxOTFkODQ4LWI5NWYtNDlhZS1hZjJkLWQyN2ZlYmQyNmMyMSIsInNob3dSZXN1bHRzIjpmYWxzZSwic2hvd0NvcnJlY3RBbnN3ZXJzIjpmYWxzZSwidm90aW5nTG9ja2VkIjpmYWxzZX0seyJwb2xsUXVlc3Rpb25VdWlkIjoiNzE5MWQ4NDgtYjk1Zi00OWFlLWFmMmQtZDI3ZmViZDI2YzIxIiwic2hvd1Jlc3VsdHMiOnRydWUsInNob3dDb3JyZWN0QW5zd2VycyI6ZmFsc2UsInZvdGluZ0xvY2tlZCI6dHJ1ZX0seyJwb2xsUXVlc3Rpb25VdWlkIjoiNzE5MWQ4NDgtYjk1Zi00OWFlLWFmMmQtZDI3ZmViZDI2YzIxIiwic2hvd1Jlc3VsdHMiOnRydWUsInNob3dDb3JyZWN0QW5zd2VycyI6dHJ1ZSwidm90aW5nTG9ja2VkIjp0cnV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803</Words>
  <Application>Microsoft Office PowerPoint</Application>
  <PresentationFormat>Egyéni</PresentationFormat>
  <Paragraphs>95</Paragraphs>
  <Slides>17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Calibri</vt:lpstr>
      <vt:lpstr>Inter</vt:lpstr>
      <vt:lpstr>Arial</vt:lpstr>
      <vt:lpstr>Instrument Sans Medium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Beresnyákné Bezzeg Petra</dc:creator>
  <cp:lastModifiedBy>O365 felhasználó</cp:lastModifiedBy>
  <cp:revision>7</cp:revision>
  <dcterms:created xsi:type="dcterms:W3CDTF">2026-03-03T15:19:06Z</dcterms:created>
  <dcterms:modified xsi:type="dcterms:W3CDTF">2026-03-13T14:45:01Z</dcterms:modified>
</cp:coreProperties>
</file>