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Funnel Display"/>
      <p:regular r:id="rId17"/>
    </p:embeddedFont>
    <p:embeddedFont>
      <p:font typeface="Funnel Sans"/>
      <p:regular r:id="rId18"/>
    </p:embeddedFont>
    <p:embeddedFont>
      <p:font typeface="Funnel Sans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6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image" Target="../media/image-7-8.png"/><Relationship Id="rId9" Type="http://schemas.openxmlformats.org/officeDocument/2006/relationships/image" Target="../media/image-7-9.svg"/><Relationship Id="rId10" Type="http://schemas.openxmlformats.org/officeDocument/2006/relationships/slideLayout" Target="../slideLayouts/slideLayout8.xml"/><Relationship Id="rId11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496264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Az Államháztartás: Hogyan Működik a Közpénzek Rendszere?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967288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Egy átfogó útmutató a közpénzek szabályozott rendszeréről és szerepéről a gazdaságban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469350" y="1104424"/>
            <a:ext cx="11691699" cy="1058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Összegzés: Az Államháztartás Mint Együttműködő Rendszer</a:t>
            </a:r>
            <a:endParaRPr lang="en-US" sz="3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9350" y="2667833"/>
            <a:ext cx="7445812" cy="415575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9361884" y="2518648"/>
            <a:ext cx="3806666" cy="1310402"/>
          </a:xfrm>
          <a:prstGeom prst="roundRect">
            <a:avLst>
              <a:gd name="adj" fmla="val 5770"/>
            </a:avLst>
          </a:prstGeom>
          <a:solidFill>
            <a:srgbClr val="FAF5EB"/>
          </a:solidFill>
          <a:ln w="22860">
            <a:solidFill>
              <a:srgbClr val="D5CDB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564767" y="2721531"/>
            <a:ext cx="2118003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Összefüggés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9564767" y="3121581"/>
            <a:ext cx="3400901" cy="504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Az államháztartás alrendszerei szorosan összefüggenek és egymást támogatják.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9361884" y="3964424"/>
            <a:ext cx="3806666" cy="1310402"/>
          </a:xfrm>
          <a:prstGeom prst="roundRect">
            <a:avLst>
              <a:gd name="adj" fmla="val 5770"/>
            </a:avLst>
          </a:prstGeom>
          <a:solidFill>
            <a:srgbClr val="FAF5EB"/>
          </a:solidFill>
          <a:ln w="22860">
            <a:solidFill>
              <a:srgbClr val="D5CDB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564767" y="4167307"/>
            <a:ext cx="2118003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Felelősség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9564767" y="4567357"/>
            <a:ext cx="3400901" cy="504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 közpénzek átlátható és felelős kezelése mindenki érdeke.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9361884" y="5410200"/>
            <a:ext cx="3806666" cy="1562695"/>
          </a:xfrm>
          <a:prstGeom prst="roundRect">
            <a:avLst>
              <a:gd name="adj" fmla="val 4839"/>
            </a:avLst>
          </a:prstGeom>
          <a:solidFill>
            <a:srgbClr val="FAF5EB"/>
          </a:solidFill>
          <a:ln w="22860">
            <a:solidFill>
              <a:srgbClr val="D5CDB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564767" y="5613083"/>
            <a:ext cx="2118003" cy="2646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Fontosság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9564767" y="6013133"/>
            <a:ext cx="3400901" cy="756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4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 megértésünk kulcsfontosságú a gazdasági folyamatok követéséhez és a jövő tervezéséhez.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49373"/>
            <a:ext cx="651212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Mi az az Államháztartás?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832140"/>
            <a:ext cx="4158734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84659" y="3079075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2065" y="3276481"/>
            <a:ext cx="323136" cy="3231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84659" y="403645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Egységes Rendszer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84659" y="4531995"/>
            <a:ext cx="36648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Az államháztartás a közfeladatok ellátásának egységes szabályok szerint működő rendszere.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5235773" y="2832140"/>
            <a:ext cx="4158734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82709" y="3079075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0115" y="3276481"/>
            <a:ext cx="323136" cy="32313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82709" y="403645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Célja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82709" y="4531995"/>
            <a:ext cx="36648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 közpénzek hatékony és ellenőrizhető felhasználása minden állampolgár javára.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9633823" y="2832140"/>
            <a:ext cx="4158853" cy="3095863"/>
          </a:xfrm>
          <a:prstGeom prst="roundRect">
            <a:avLst>
              <a:gd name="adj" fmla="val 324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80759" y="3079075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8164" y="3276481"/>
            <a:ext cx="323136" cy="32313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80759" y="403645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Alapelvei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80759" y="4531995"/>
            <a:ext cx="366498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Teljesség, részletesség, valódiság, egységesség, áttekinthetőség és nyilvánosság.</a:t>
            </a:r>
            <a:endParaRPr lang="en-US" sz="1850" dirty="0"/>
          </a:p>
        </p:txBody>
      </p:sp>
      <p:sp>
        <p:nvSpPr>
          <p:cNvPr id="18" name="Text 13"/>
          <p:cNvSpPr/>
          <p:nvPr/>
        </p:nvSpPr>
        <p:spPr>
          <a:xfrm>
            <a:off x="837724" y="6197203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Forrás: 1992. évi XXXVIII. törvény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13184"/>
            <a:ext cx="1130284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Az Államháztartás Szerepe a Gazdaságban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353389"/>
            <a:ext cx="8216265" cy="458581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45491" y="2015490"/>
            <a:ext cx="4154686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Közszolgáltatások Finanszírozása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645491" y="2958703"/>
            <a:ext cx="4154686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Az államháztartás biztosítja az oktatás, egészségügy és infrastruktúra finanszírozását.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9645491" y="434709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Gazdasági Stabilitás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645491" y="4938355"/>
            <a:ext cx="41546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Befolyásolja a gazdasági növekedést, az inflációt és a foglalkoztatást.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9645491" y="5943719"/>
            <a:ext cx="364688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Kulcsfontosságú Egyensúly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645491" y="6534983"/>
            <a:ext cx="415468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Az államháztartás egyensúlya alapvető a gazdasági stabilitás szempontjából.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70746" y="1199912"/>
            <a:ext cx="7637264" cy="4069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00"/>
              </a:lnSpc>
              <a:buNone/>
            </a:pPr>
            <a:r>
              <a:rPr lang="en-US" sz="25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Az Államháztartás Alrendszerei: A Nagy Felbontás</a:t>
            </a:r>
            <a:endParaRPr lang="en-US" sz="2550" dirty="0"/>
          </a:p>
        </p:txBody>
      </p:sp>
      <p:sp>
        <p:nvSpPr>
          <p:cNvPr id="4" name="Text 1"/>
          <p:cNvSpPr/>
          <p:nvPr/>
        </p:nvSpPr>
        <p:spPr>
          <a:xfrm>
            <a:off x="5970746" y="1726883"/>
            <a:ext cx="8175308" cy="174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Az államháztartás központi és önkormányzati alrendszerre tagozódik.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5970746" y="2199084"/>
            <a:ext cx="8175308" cy="925830"/>
          </a:xfrm>
          <a:prstGeom prst="roundRect">
            <a:avLst>
              <a:gd name="adj" fmla="val 7901"/>
            </a:avLst>
          </a:prstGeom>
          <a:solidFill>
            <a:srgbClr val="FAF5EB"/>
          </a:solidFill>
          <a:ln/>
        </p:spPr>
      </p:sp>
      <p:sp>
        <p:nvSpPr>
          <p:cNvPr id="6" name="Shape 3"/>
          <p:cNvSpPr/>
          <p:nvPr/>
        </p:nvSpPr>
        <p:spPr>
          <a:xfrm>
            <a:off x="5970746" y="2183844"/>
            <a:ext cx="8175308" cy="60960"/>
          </a:xfrm>
          <a:prstGeom prst="roundRect">
            <a:avLst>
              <a:gd name="adj" fmla="val 95354"/>
            </a:avLst>
          </a:prstGeom>
          <a:solidFill>
            <a:srgbClr val="3371A5"/>
          </a:solidFill>
          <a:ln/>
        </p:spPr>
      </p:sp>
      <p:sp>
        <p:nvSpPr>
          <p:cNvPr id="7" name="Shape 4"/>
          <p:cNvSpPr/>
          <p:nvPr/>
        </p:nvSpPr>
        <p:spPr>
          <a:xfrm>
            <a:off x="9850815" y="1991558"/>
            <a:ext cx="415171" cy="415171"/>
          </a:xfrm>
          <a:prstGeom prst="roundRect">
            <a:avLst>
              <a:gd name="adj" fmla="val 220247"/>
            </a:avLst>
          </a:prstGeom>
          <a:solidFill>
            <a:srgbClr val="3371A5"/>
          </a:solidFill>
          <a:ln/>
        </p:spPr>
      </p:sp>
      <p:sp>
        <p:nvSpPr>
          <p:cNvPr id="8" name="Text 5"/>
          <p:cNvSpPr/>
          <p:nvPr/>
        </p:nvSpPr>
        <p:spPr>
          <a:xfrm>
            <a:off x="9975354" y="2095381"/>
            <a:ext cx="165973" cy="207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6124337" y="2545080"/>
            <a:ext cx="1696522" cy="203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Központi Költségvetés</a:t>
            </a:r>
            <a:endParaRPr lang="en-US" sz="1250" dirty="0"/>
          </a:p>
        </p:txBody>
      </p:sp>
      <p:sp>
        <p:nvSpPr>
          <p:cNvPr id="10" name="Text 7"/>
          <p:cNvSpPr/>
          <p:nvPr/>
        </p:nvSpPr>
        <p:spPr>
          <a:xfrm>
            <a:off x="6124337" y="2796659"/>
            <a:ext cx="7868126" cy="174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Az állam fő gazdálkodási kerete.</a:t>
            </a:r>
            <a:endParaRPr lang="en-US" sz="1050" dirty="0"/>
          </a:p>
        </p:txBody>
      </p:sp>
      <p:sp>
        <p:nvSpPr>
          <p:cNvPr id="11" name="Shape 8"/>
          <p:cNvSpPr/>
          <p:nvPr/>
        </p:nvSpPr>
        <p:spPr>
          <a:xfrm>
            <a:off x="5970746" y="3412450"/>
            <a:ext cx="8175308" cy="925830"/>
          </a:xfrm>
          <a:prstGeom prst="roundRect">
            <a:avLst>
              <a:gd name="adj" fmla="val 7901"/>
            </a:avLst>
          </a:prstGeom>
          <a:solidFill>
            <a:srgbClr val="FAF5EB"/>
          </a:solidFill>
          <a:ln/>
        </p:spPr>
      </p:sp>
      <p:sp>
        <p:nvSpPr>
          <p:cNvPr id="12" name="Shape 9"/>
          <p:cNvSpPr/>
          <p:nvPr/>
        </p:nvSpPr>
        <p:spPr>
          <a:xfrm>
            <a:off x="5970746" y="3397210"/>
            <a:ext cx="8175308" cy="60960"/>
          </a:xfrm>
          <a:prstGeom prst="roundRect">
            <a:avLst>
              <a:gd name="adj" fmla="val 95354"/>
            </a:avLst>
          </a:prstGeom>
          <a:solidFill>
            <a:srgbClr val="3371A5"/>
          </a:solidFill>
          <a:ln/>
        </p:spPr>
      </p:sp>
      <p:sp>
        <p:nvSpPr>
          <p:cNvPr id="13" name="Shape 10"/>
          <p:cNvSpPr/>
          <p:nvPr/>
        </p:nvSpPr>
        <p:spPr>
          <a:xfrm>
            <a:off x="9850815" y="3204924"/>
            <a:ext cx="415171" cy="415171"/>
          </a:xfrm>
          <a:prstGeom prst="roundRect">
            <a:avLst>
              <a:gd name="adj" fmla="val 220247"/>
            </a:avLst>
          </a:prstGeom>
          <a:solidFill>
            <a:srgbClr val="3371A5"/>
          </a:solidFill>
          <a:ln/>
        </p:spPr>
      </p:sp>
      <p:sp>
        <p:nvSpPr>
          <p:cNvPr id="14" name="Text 11"/>
          <p:cNvSpPr/>
          <p:nvPr/>
        </p:nvSpPr>
        <p:spPr>
          <a:xfrm>
            <a:off x="9975354" y="3308747"/>
            <a:ext cx="165973" cy="207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6124337" y="3758446"/>
            <a:ext cx="1628180" cy="203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Társadalombiztosítás</a:t>
            </a:r>
            <a:endParaRPr lang="en-US" sz="1250" dirty="0"/>
          </a:p>
        </p:txBody>
      </p:sp>
      <p:sp>
        <p:nvSpPr>
          <p:cNvPr id="16" name="Text 13"/>
          <p:cNvSpPr/>
          <p:nvPr/>
        </p:nvSpPr>
        <p:spPr>
          <a:xfrm>
            <a:off x="6124337" y="4010025"/>
            <a:ext cx="7868126" cy="174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Nyugdíj és egészségbiztosítás finanszírozása.</a:t>
            </a:r>
            <a:endParaRPr lang="en-US" sz="1050" dirty="0"/>
          </a:p>
        </p:txBody>
      </p:sp>
      <p:sp>
        <p:nvSpPr>
          <p:cNvPr id="17" name="Shape 14"/>
          <p:cNvSpPr/>
          <p:nvPr/>
        </p:nvSpPr>
        <p:spPr>
          <a:xfrm>
            <a:off x="5970746" y="4625816"/>
            <a:ext cx="8175308" cy="925830"/>
          </a:xfrm>
          <a:prstGeom prst="roundRect">
            <a:avLst>
              <a:gd name="adj" fmla="val 7901"/>
            </a:avLst>
          </a:prstGeom>
          <a:solidFill>
            <a:srgbClr val="FAF5EB"/>
          </a:solidFill>
          <a:ln/>
        </p:spPr>
      </p:sp>
      <p:sp>
        <p:nvSpPr>
          <p:cNvPr id="18" name="Shape 15"/>
          <p:cNvSpPr/>
          <p:nvPr/>
        </p:nvSpPr>
        <p:spPr>
          <a:xfrm>
            <a:off x="5970746" y="4610576"/>
            <a:ext cx="8175308" cy="60960"/>
          </a:xfrm>
          <a:prstGeom prst="roundRect">
            <a:avLst>
              <a:gd name="adj" fmla="val 95354"/>
            </a:avLst>
          </a:prstGeom>
          <a:solidFill>
            <a:srgbClr val="3371A5"/>
          </a:solidFill>
          <a:ln/>
        </p:spPr>
      </p:sp>
      <p:sp>
        <p:nvSpPr>
          <p:cNvPr id="19" name="Shape 16"/>
          <p:cNvSpPr/>
          <p:nvPr/>
        </p:nvSpPr>
        <p:spPr>
          <a:xfrm>
            <a:off x="9850815" y="4418290"/>
            <a:ext cx="415171" cy="415171"/>
          </a:xfrm>
          <a:prstGeom prst="roundRect">
            <a:avLst>
              <a:gd name="adj" fmla="val 220247"/>
            </a:avLst>
          </a:prstGeom>
          <a:solidFill>
            <a:srgbClr val="3371A5"/>
          </a:solidFill>
          <a:ln/>
        </p:spPr>
      </p:sp>
      <p:sp>
        <p:nvSpPr>
          <p:cNvPr id="20" name="Text 17"/>
          <p:cNvSpPr/>
          <p:nvPr/>
        </p:nvSpPr>
        <p:spPr>
          <a:xfrm>
            <a:off x="9975354" y="4522113"/>
            <a:ext cx="165973" cy="207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1300" dirty="0"/>
          </a:p>
        </p:txBody>
      </p:sp>
      <p:sp>
        <p:nvSpPr>
          <p:cNvPr id="21" name="Text 18"/>
          <p:cNvSpPr/>
          <p:nvPr/>
        </p:nvSpPr>
        <p:spPr>
          <a:xfrm>
            <a:off x="6124337" y="4971812"/>
            <a:ext cx="1628180" cy="203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Elkülönített Alapok</a:t>
            </a:r>
            <a:endParaRPr lang="en-US" sz="1250" dirty="0"/>
          </a:p>
        </p:txBody>
      </p:sp>
      <p:sp>
        <p:nvSpPr>
          <p:cNvPr id="22" name="Text 19"/>
          <p:cNvSpPr/>
          <p:nvPr/>
        </p:nvSpPr>
        <p:spPr>
          <a:xfrm>
            <a:off x="6124337" y="5223391"/>
            <a:ext cx="7868126" cy="174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Bizonyos állami feladatok elkülönített finanszírozása.</a:t>
            </a:r>
            <a:endParaRPr lang="en-US" sz="1050" dirty="0"/>
          </a:p>
        </p:txBody>
      </p:sp>
      <p:sp>
        <p:nvSpPr>
          <p:cNvPr id="23" name="Shape 20"/>
          <p:cNvSpPr/>
          <p:nvPr/>
        </p:nvSpPr>
        <p:spPr>
          <a:xfrm>
            <a:off x="5970746" y="5839182"/>
            <a:ext cx="8175308" cy="925830"/>
          </a:xfrm>
          <a:prstGeom prst="roundRect">
            <a:avLst>
              <a:gd name="adj" fmla="val 7901"/>
            </a:avLst>
          </a:prstGeom>
          <a:solidFill>
            <a:srgbClr val="FAF5EB"/>
          </a:solidFill>
          <a:ln/>
        </p:spPr>
      </p:sp>
      <p:sp>
        <p:nvSpPr>
          <p:cNvPr id="24" name="Shape 21"/>
          <p:cNvSpPr/>
          <p:nvPr/>
        </p:nvSpPr>
        <p:spPr>
          <a:xfrm>
            <a:off x="5970746" y="5823942"/>
            <a:ext cx="8175308" cy="60960"/>
          </a:xfrm>
          <a:prstGeom prst="roundRect">
            <a:avLst>
              <a:gd name="adj" fmla="val 95354"/>
            </a:avLst>
          </a:prstGeom>
          <a:solidFill>
            <a:srgbClr val="3371A5"/>
          </a:solidFill>
          <a:ln/>
        </p:spPr>
      </p:sp>
      <p:sp>
        <p:nvSpPr>
          <p:cNvPr id="25" name="Shape 22"/>
          <p:cNvSpPr/>
          <p:nvPr/>
        </p:nvSpPr>
        <p:spPr>
          <a:xfrm>
            <a:off x="9850815" y="5631656"/>
            <a:ext cx="415171" cy="415171"/>
          </a:xfrm>
          <a:prstGeom prst="roundRect">
            <a:avLst>
              <a:gd name="adj" fmla="val 220247"/>
            </a:avLst>
          </a:prstGeom>
          <a:solidFill>
            <a:srgbClr val="3371A5"/>
          </a:solidFill>
          <a:ln/>
        </p:spPr>
      </p:sp>
      <p:sp>
        <p:nvSpPr>
          <p:cNvPr id="26" name="Text 23"/>
          <p:cNvSpPr/>
          <p:nvPr/>
        </p:nvSpPr>
        <p:spPr>
          <a:xfrm>
            <a:off x="9975354" y="5735479"/>
            <a:ext cx="165973" cy="2075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4</a:t>
            </a:r>
            <a:endParaRPr lang="en-US" sz="1300" dirty="0"/>
          </a:p>
        </p:txBody>
      </p:sp>
      <p:sp>
        <p:nvSpPr>
          <p:cNvPr id="27" name="Text 24"/>
          <p:cNvSpPr/>
          <p:nvPr/>
        </p:nvSpPr>
        <p:spPr>
          <a:xfrm>
            <a:off x="6124337" y="6185178"/>
            <a:ext cx="1741289" cy="2035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00"/>
              </a:lnSpc>
              <a:buNone/>
            </a:pPr>
            <a:r>
              <a:rPr lang="en-US" sz="12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Helyi Önkormányzatok</a:t>
            </a:r>
            <a:endParaRPr lang="en-US" sz="1250" dirty="0"/>
          </a:p>
        </p:txBody>
      </p:sp>
      <p:sp>
        <p:nvSpPr>
          <p:cNvPr id="28" name="Text 25"/>
          <p:cNvSpPr/>
          <p:nvPr/>
        </p:nvSpPr>
        <p:spPr>
          <a:xfrm>
            <a:off x="6124337" y="6436757"/>
            <a:ext cx="7868126" cy="174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 helyi közfeladatok ellátásának pénzügyi alapja.</a:t>
            </a:r>
            <a:endParaRPr lang="en-US" sz="1050" dirty="0"/>
          </a:p>
        </p:txBody>
      </p:sp>
      <p:sp>
        <p:nvSpPr>
          <p:cNvPr id="29" name="Text 26"/>
          <p:cNvSpPr/>
          <p:nvPr/>
        </p:nvSpPr>
        <p:spPr>
          <a:xfrm>
            <a:off x="5970746" y="6855023"/>
            <a:ext cx="8175308" cy="174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350"/>
              </a:lnSpc>
              <a:buNone/>
            </a:pPr>
            <a:r>
              <a:rPr lang="en-US" sz="1050" i="1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Forrás: Magyar Államkincstár, 1992. évi XXXVIII. törvény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74470"/>
            <a:ext cx="1001684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Alrendszer 1: A Központi Költségvetés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657237"/>
            <a:ext cx="4318278" cy="9575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77039" y="38540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Bevételek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77039" y="4349591"/>
            <a:ext cx="3839647" cy="1316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Adók (ÁFA, SZJA, társasági adó)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Illetékek és vámok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Járulékok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002" y="2657237"/>
            <a:ext cx="4318278" cy="95750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95317" y="3854053"/>
            <a:ext cx="383964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Az Államháztartás Középpontja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95317" y="4701540"/>
            <a:ext cx="383964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Az államháztartás központi szintjét képezi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79" y="2657237"/>
            <a:ext cx="4318278" cy="9575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38540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Kiadások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4349591"/>
            <a:ext cx="3839647" cy="2166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Állami beruházások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Közszolgáltatások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Nyugdíjak és szociális támogatások</a:t>
            </a:r>
            <a:endParaRPr lang="en-US" sz="1850" dirty="0"/>
          </a:p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Államadósság-szolgálat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31833" y="592336"/>
            <a:ext cx="10558820" cy="541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50"/>
              </a:lnSpc>
              <a:buNone/>
            </a:pPr>
            <a:r>
              <a:rPr lang="en-US" sz="3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Alrendszer 2: Társadalombiztosítás Pénzügyi Alapjai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1331833" y="3643789"/>
            <a:ext cx="2870478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 Szociális Biztonság Pillérei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1331833" y="4056578"/>
            <a:ext cx="7620953" cy="5217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 társadalombiztosítás pénzügyi alapjai biztosítják a szociális védelmet és a nyugdíjrendszert.</a:t>
            </a:r>
            <a:endParaRPr lang="en-US" sz="14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09986" y="1506617"/>
            <a:ext cx="3896082" cy="5194697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1331833" y="7118330"/>
            <a:ext cx="92035" cy="92035"/>
          </a:xfrm>
          <a:prstGeom prst="roundRect">
            <a:avLst>
              <a:gd name="adj" fmla="val 496768"/>
            </a:avLst>
          </a:prstGeom>
          <a:solidFill>
            <a:srgbClr val="3371A5"/>
          </a:solidFill>
          <a:ln/>
        </p:spPr>
      </p:sp>
      <p:sp>
        <p:nvSpPr>
          <p:cNvPr id="7" name="Text 4"/>
          <p:cNvSpPr/>
          <p:nvPr/>
        </p:nvSpPr>
        <p:spPr>
          <a:xfrm>
            <a:off x="1565672" y="7020401"/>
            <a:ext cx="2167771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Fő Bevételek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1565672" y="7376398"/>
            <a:ext cx="5660827" cy="260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Munkáltatói és munkavállalói járulékok, állami támogatások</a:t>
            </a:r>
            <a:endParaRPr lang="en-US" sz="1450" dirty="0"/>
          </a:p>
        </p:txBody>
      </p:sp>
      <p:sp>
        <p:nvSpPr>
          <p:cNvPr id="9" name="Shape 6"/>
          <p:cNvSpPr/>
          <p:nvPr/>
        </p:nvSpPr>
        <p:spPr>
          <a:xfrm>
            <a:off x="7403783" y="7118330"/>
            <a:ext cx="92035" cy="92035"/>
          </a:xfrm>
          <a:prstGeom prst="roundRect">
            <a:avLst>
              <a:gd name="adj" fmla="val 496768"/>
            </a:avLst>
          </a:prstGeom>
          <a:solidFill>
            <a:srgbClr val="3371A5"/>
          </a:solidFill>
          <a:ln/>
        </p:spPr>
      </p:sp>
      <p:sp>
        <p:nvSpPr>
          <p:cNvPr id="10" name="Text 7"/>
          <p:cNvSpPr/>
          <p:nvPr/>
        </p:nvSpPr>
        <p:spPr>
          <a:xfrm>
            <a:off x="7637621" y="7020401"/>
            <a:ext cx="2167771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7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Fő Kiadások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7637621" y="7376398"/>
            <a:ext cx="5660946" cy="2608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4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Nyugdíjak, táppénz, egészségügyi ellátások finanszírozása</a:t>
            </a:r>
            <a:endParaRPr lang="en-US" sz="1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79331" y="915472"/>
            <a:ext cx="7958138" cy="996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900"/>
              </a:lnSpc>
              <a:buNone/>
            </a:pPr>
            <a:r>
              <a:rPr lang="en-US" sz="31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Alrendszer 3: Elkülönített Állami Pénzalapok</a:t>
            </a:r>
            <a:endParaRPr lang="en-US" sz="31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9331" y="2091809"/>
            <a:ext cx="423505" cy="42350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079331" y="2665095"/>
            <a:ext cx="2143958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Környezetvédelmi Alap</a:t>
            </a:r>
            <a:endParaRPr lang="en-US" sz="1550" dirty="0"/>
          </a:p>
        </p:txBody>
      </p:sp>
      <p:sp>
        <p:nvSpPr>
          <p:cNvPr id="6" name="Text 2"/>
          <p:cNvSpPr/>
          <p:nvPr/>
        </p:nvSpPr>
        <p:spPr>
          <a:xfrm>
            <a:off x="6079331" y="2986088"/>
            <a:ext cx="7958138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Környezetvédelmi projektek és kezdeményezések finanszírozása.</a:t>
            </a:r>
            <a:endParaRPr lang="en-US" sz="13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79331" y="3457337"/>
            <a:ext cx="423505" cy="42350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079331" y="4030623"/>
            <a:ext cx="1993106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Innovációs Alap</a:t>
            </a:r>
            <a:endParaRPr lang="en-US" sz="1550" dirty="0"/>
          </a:p>
        </p:txBody>
      </p:sp>
      <p:sp>
        <p:nvSpPr>
          <p:cNvPr id="9" name="Text 4"/>
          <p:cNvSpPr/>
          <p:nvPr/>
        </p:nvSpPr>
        <p:spPr>
          <a:xfrm>
            <a:off x="6079331" y="4351615"/>
            <a:ext cx="7958138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Kutatási és fejlesztési programok támogatása.</a:t>
            </a:r>
            <a:endParaRPr lang="en-US" sz="13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79331" y="4822865"/>
            <a:ext cx="423505" cy="42350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079331" y="5396151"/>
            <a:ext cx="1993106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Bevételek Forrásai</a:t>
            </a:r>
            <a:endParaRPr lang="en-US" sz="1550" dirty="0"/>
          </a:p>
        </p:txBody>
      </p:sp>
      <p:sp>
        <p:nvSpPr>
          <p:cNvPr id="12" name="Text 6"/>
          <p:cNvSpPr/>
          <p:nvPr/>
        </p:nvSpPr>
        <p:spPr>
          <a:xfrm>
            <a:off x="6079331" y="5717143"/>
            <a:ext cx="7958138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Célzott adók, támogatások, vállalkozási bevételek.</a:t>
            </a:r>
            <a:endParaRPr lang="en-US" sz="13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79331" y="6188392"/>
            <a:ext cx="423505" cy="42350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079331" y="6761678"/>
            <a:ext cx="1993106" cy="249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5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Kiadások Célja</a:t>
            </a:r>
            <a:endParaRPr lang="en-US" sz="1550" dirty="0"/>
          </a:p>
        </p:txBody>
      </p:sp>
      <p:sp>
        <p:nvSpPr>
          <p:cNvPr id="15" name="Text 8"/>
          <p:cNvSpPr/>
          <p:nvPr/>
        </p:nvSpPr>
        <p:spPr>
          <a:xfrm>
            <a:off x="6079331" y="7082671"/>
            <a:ext cx="7958138" cy="2314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Az adott alap célkitűzéseihez igazodó finanszírozás.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39190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Alrendszer 4: Helyi Önkormányzatok Költségvetései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025973"/>
            <a:ext cx="4158734" cy="1755458"/>
          </a:xfrm>
          <a:prstGeom prst="roundRect">
            <a:avLst>
              <a:gd name="adj" fmla="val 5727"/>
            </a:avLst>
          </a:prstGeom>
          <a:solidFill>
            <a:srgbClr val="FAF5EB"/>
          </a:solidFill>
          <a:ln w="7620">
            <a:solidFill>
              <a:srgbClr val="3371A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84659" y="32729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Helyi Adók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84659" y="3768447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Iparűzési adó, építményadó és egyéb helyi adók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3025973"/>
            <a:ext cx="4158734" cy="1755458"/>
          </a:xfrm>
          <a:prstGeom prst="roundRect">
            <a:avLst>
              <a:gd name="adj" fmla="val 5727"/>
            </a:avLst>
          </a:prstGeom>
          <a:solidFill>
            <a:srgbClr val="FAF5EB"/>
          </a:solidFill>
          <a:ln w="7620">
            <a:solidFill>
              <a:srgbClr val="E282B7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82709" y="32729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Állami Támogatások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82709" y="3768447"/>
            <a:ext cx="36648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Központi államtól kapott átcélzott és általános támogatások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3025973"/>
            <a:ext cx="4158853" cy="1755458"/>
          </a:xfrm>
          <a:prstGeom prst="roundRect">
            <a:avLst>
              <a:gd name="adj" fmla="val 5727"/>
            </a:avLst>
          </a:prstGeom>
          <a:solidFill>
            <a:srgbClr val="FAF5EB"/>
          </a:solidFill>
          <a:ln w="7620">
            <a:solidFill>
              <a:srgbClr val="3371A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80759" y="327290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Saját Bevételek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80759" y="3768447"/>
            <a:ext cx="366498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Intézmények működtetéséből származó bevételek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837724" y="5170246"/>
            <a:ext cx="12954952" cy="37505"/>
          </a:xfrm>
          <a:prstGeom prst="rect">
            <a:avLst/>
          </a:prstGeom>
          <a:solidFill>
            <a:srgbClr val="2B3541">
              <a:alpha val="50000"/>
            </a:srgbClr>
          </a:solidFill>
          <a:ln/>
        </p:spPr>
      </p:sp>
      <p:sp>
        <p:nvSpPr>
          <p:cNvPr id="13" name="Shape 11"/>
          <p:cNvSpPr/>
          <p:nvPr/>
        </p:nvSpPr>
        <p:spPr>
          <a:xfrm>
            <a:off x="837724" y="5603974"/>
            <a:ext cx="119658" cy="119658"/>
          </a:xfrm>
          <a:prstGeom prst="roundRect">
            <a:avLst>
              <a:gd name="adj" fmla="val 382089"/>
            </a:avLst>
          </a:prstGeom>
          <a:solidFill>
            <a:srgbClr val="3371A5"/>
          </a:solidFill>
          <a:ln/>
        </p:spPr>
      </p:sp>
      <p:sp>
        <p:nvSpPr>
          <p:cNvPr id="14" name="Text 12"/>
          <p:cNvSpPr/>
          <p:nvPr/>
        </p:nvSpPr>
        <p:spPr>
          <a:xfrm>
            <a:off x="1196697" y="5476875"/>
            <a:ext cx="5968841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A Helyi Közösségek Működésének Pénzügyi Alapja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1196697" y="6324362"/>
            <a:ext cx="596884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 helyi közösségek közfeladatok ellátásának finanszírozása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7464743" y="5603974"/>
            <a:ext cx="119658" cy="119658"/>
          </a:xfrm>
          <a:prstGeom prst="roundRect">
            <a:avLst>
              <a:gd name="adj" fmla="val 382089"/>
            </a:avLst>
          </a:prstGeom>
          <a:solidFill>
            <a:srgbClr val="3371A5"/>
          </a:solidFill>
          <a:ln/>
        </p:spPr>
      </p:sp>
      <p:sp>
        <p:nvSpPr>
          <p:cNvPr id="17" name="Text 15"/>
          <p:cNvSpPr/>
          <p:nvPr/>
        </p:nvSpPr>
        <p:spPr>
          <a:xfrm>
            <a:off x="7823716" y="547687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Kiadások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823716" y="5972413"/>
            <a:ext cx="5968960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Oktatás, egészségügy, szociális ellátások, útépítés, közvilágítás, intézmények működtetése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9977" y="643890"/>
            <a:ext cx="7604046" cy="1294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Csoportmunka: Fedezzük fel az Alrendszereket!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769977" y="2018943"/>
            <a:ext cx="2588538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Idő: 15 perc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769977" y="2645688"/>
            <a:ext cx="219908" cy="274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01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769977" y="2988945"/>
            <a:ext cx="7604046" cy="30480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7" name="Text 4"/>
          <p:cNvSpPr/>
          <p:nvPr/>
        </p:nvSpPr>
        <p:spPr>
          <a:xfrm>
            <a:off x="769977" y="3159800"/>
            <a:ext cx="4199811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Kisebb csoportokban dolgozzatok!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769977" y="3850362"/>
            <a:ext cx="219908" cy="274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02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769977" y="4193619"/>
            <a:ext cx="7604046" cy="30480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10" name="Text 7"/>
          <p:cNvSpPr/>
          <p:nvPr/>
        </p:nvSpPr>
        <p:spPr>
          <a:xfrm>
            <a:off x="769977" y="4364474"/>
            <a:ext cx="5647134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Válasszatok ki egy államháztartási alrendszert!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769977" y="5055037"/>
            <a:ext cx="219908" cy="274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03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769977" y="5398294"/>
            <a:ext cx="7604046" cy="30480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13" name="Text 10"/>
          <p:cNvSpPr/>
          <p:nvPr/>
        </p:nvSpPr>
        <p:spPr>
          <a:xfrm>
            <a:off x="769977" y="5569148"/>
            <a:ext cx="7604046" cy="646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Gyűjtsétek össze az adott alrendszer főbb bevételeit és kiadásait!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769977" y="6583204"/>
            <a:ext cx="219908" cy="2749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04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769977" y="6926461"/>
            <a:ext cx="7604046" cy="30480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16" name="Text 13"/>
          <p:cNvSpPr/>
          <p:nvPr/>
        </p:nvSpPr>
        <p:spPr>
          <a:xfrm>
            <a:off x="769977" y="7097316"/>
            <a:ext cx="3655814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Készüljetek fel a bemutatásra!</a:t>
            </a:r>
            <a:endParaRPr lang="en-US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2026-03-13T10:35:39Z</dcterms:created>
  <dcterms:modified xsi:type="dcterms:W3CDTF">2026-03-13T10:35:39Z</dcterms:modified>
</cp:coreProperties>
</file>