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Source Serif 4 Semi Bold" panose="020B0604020202020204" charset="0"/>
      <p:regular r:id="rId13"/>
    </p:embeddedFont>
    <p:embeddedFont>
      <p:font typeface="Source Sans 3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812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-5-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-5-5.svg"/><Relationship Id="rId5" Type="http://schemas.openxmlformats.org/officeDocument/2006/relationships/image" Target="../media/image-5-3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-6-7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-6-4.svg"/><Relationship Id="rId5" Type="http://schemas.openxmlformats.org/officeDocument/2006/relationships/image" Target="../media/image10.png"/><Relationship Id="rId10" Type="http://schemas.openxmlformats.org/officeDocument/2006/relationships/image" Target="../media/image-6-10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-7-6.svg"/><Relationship Id="rId5" Type="http://schemas.openxmlformats.org/officeDocument/2006/relationships/image" Target="../media/image-7-4.svg"/><Relationship Id="rId4" Type="http://schemas.openxmlformats.org/officeDocument/2006/relationships/image" Target="../media/image-7-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335768"/>
            <a:ext cx="7468553" cy="2816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 Mesterséges Intelligencia Fejlődéstörténete: Az Emberi Gondolat Szárnyalása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5510808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Egy út a gondolkodó gépek álomtól a modern forradalomig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7082" y="914400"/>
            <a:ext cx="7762637" cy="1160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 Jövő Felé: Folyamatos Fejlődés és Etikai Kérdések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177082" y="2319218"/>
            <a:ext cx="7762637" cy="1115973"/>
          </a:xfrm>
          <a:prstGeom prst="roundRect">
            <a:avLst>
              <a:gd name="adj" fmla="val 983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75BE2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54222" y="2319218"/>
            <a:ext cx="91440" cy="1115973"/>
          </a:xfrm>
          <a:prstGeom prst="roundRect">
            <a:avLst>
              <a:gd name="adj" fmla="val 90647"/>
            </a:avLst>
          </a:prstGeom>
          <a:solidFill>
            <a:srgbClr val="D75BE2"/>
          </a:solidFill>
          <a:ln/>
        </p:spPr>
      </p:sp>
      <p:sp>
        <p:nvSpPr>
          <p:cNvPr id="6" name="Text 3"/>
          <p:cNvSpPr/>
          <p:nvPr/>
        </p:nvSpPr>
        <p:spPr>
          <a:xfrm>
            <a:off x="6465808" y="2539365"/>
            <a:ext cx="2321719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Töretlen Fejlődés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465808" y="2927032"/>
            <a:ext cx="7253764" cy="288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Az MI fejlődése folytatódik, újabb és kifinomultabb alkalmazásokkal minden nap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6177082" y="3597831"/>
            <a:ext cx="7762637" cy="2150745"/>
          </a:xfrm>
          <a:prstGeom prst="roundRect">
            <a:avLst>
              <a:gd name="adj" fmla="val 510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75BE2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154222" y="3597831"/>
            <a:ext cx="91440" cy="2150745"/>
          </a:xfrm>
          <a:prstGeom prst="roundRect">
            <a:avLst>
              <a:gd name="adj" fmla="val 90647"/>
            </a:avLst>
          </a:prstGeom>
          <a:solidFill>
            <a:srgbClr val="D75BE2"/>
          </a:solidFill>
          <a:ln/>
        </p:spPr>
      </p:sp>
      <p:sp>
        <p:nvSpPr>
          <p:cNvPr id="10" name="Text 7"/>
          <p:cNvSpPr/>
          <p:nvPr/>
        </p:nvSpPr>
        <p:spPr>
          <a:xfrm>
            <a:off x="6465808" y="3817977"/>
            <a:ext cx="2321719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Etikai Kérdések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6465808" y="4205645"/>
            <a:ext cx="7253764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Adatvédelem és magánélethez való jog</a:t>
            </a:r>
            <a:endParaRPr lang="en-US" sz="155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Munkaerőpiaci hatások és átképzés</a:t>
            </a:r>
            <a:endParaRPr lang="en-US" sz="155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Felelősség és döntéshozatal</a:t>
            </a:r>
            <a:endParaRPr lang="en-US" sz="1550" dirty="0"/>
          </a:p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Mesterséges intelligencia etikája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177082" y="5911215"/>
            <a:ext cx="7762637" cy="1403985"/>
          </a:xfrm>
          <a:prstGeom prst="roundRect">
            <a:avLst>
              <a:gd name="adj" fmla="val 7815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75BE2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154222" y="5911215"/>
            <a:ext cx="91440" cy="1403985"/>
          </a:xfrm>
          <a:prstGeom prst="roundRect">
            <a:avLst>
              <a:gd name="adj" fmla="val 90647"/>
            </a:avLst>
          </a:prstGeom>
          <a:solidFill>
            <a:srgbClr val="D75BE2"/>
          </a:solidFill>
          <a:ln/>
        </p:spPr>
      </p:sp>
      <p:sp>
        <p:nvSpPr>
          <p:cNvPr id="14" name="Text 11"/>
          <p:cNvSpPr/>
          <p:nvPr/>
        </p:nvSpPr>
        <p:spPr>
          <a:xfrm>
            <a:off x="6465808" y="6131362"/>
            <a:ext cx="3082647" cy="2901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Ember-Gép Együttműködés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6465808" y="6519029"/>
            <a:ext cx="7253764" cy="5760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Az emberi és gépi intelligencia szinergiája alakítja a jövőt, kiegészítve egymás képességeit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1855" y="1032986"/>
            <a:ext cx="7573089" cy="1319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Az Álom Kezdete: Az Intelligens Gépek Gondolata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524268" y="2668429"/>
            <a:ext cx="30480" cy="4528066"/>
          </a:xfrm>
          <a:prstGeom prst="roundRect">
            <a:avLst>
              <a:gd name="adj" fmla="val 309240"/>
            </a:avLst>
          </a:prstGeom>
          <a:solidFill>
            <a:srgbClr val="DABADD"/>
          </a:solidFill>
          <a:ln/>
        </p:spPr>
      </p:sp>
      <p:sp>
        <p:nvSpPr>
          <p:cNvPr id="5" name="Shape 2"/>
          <p:cNvSpPr/>
          <p:nvPr/>
        </p:nvSpPr>
        <p:spPr>
          <a:xfrm>
            <a:off x="6746260" y="2905601"/>
            <a:ext cx="673179" cy="30480"/>
          </a:xfrm>
          <a:prstGeom prst="roundRect">
            <a:avLst>
              <a:gd name="adj" fmla="val 309240"/>
            </a:avLst>
          </a:prstGeom>
          <a:solidFill>
            <a:srgbClr val="DABADD"/>
          </a:solidFill>
          <a:ln/>
        </p:spPr>
      </p:sp>
      <p:sp>
        <p:nvSpPr>
          <p:cNvPr id="6" name="Shape 3"/>
          <p:cNvSpPr/>
          <p:nvPr/>
        </p:nvSpPr>
        <p:spPr>
          <a:xfrm>
            <a:off x="6271796" y="2668429"/>
            <a:ext cx="504944" cy="504944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365796" y="2722840"/>
            <a:ext cx="316825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7646313" y="2745462"/>
            <a:ext cx="2640211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Ókori Mítoszok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646313" y="3201710"/>
            <a:ext cx="6198632" cy="69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Talosz, a bronzember és mechanikus madarak – az emberiség régi vágya az intelligens gépek létrehozására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746260" y="4555212"/>
            <a:ext cx="673179" cy="30480"/>
          </a:xfrm>
          <a:prstGeom prst="roundRect">
            <a:avLst>
              <a:gd name="adj" fmla="val 309240"/>
            </a:avLst>
          </a:prstGeom>
          <a:solidFill>
            <a:srgbClr val="DABADD"/>
          </a:solidFill>
          <a:ln/>
        </p:spPr>
      </p:sp>
      <p:sp>
        <p:nvSpPr>
          <p:cNvPr id="11" name="Shape 8"/>
          <p:cNvSpPr/>
          <p:nvPr/>
        </p:nvSpPr>
        <p:spPr>
          <a:xfrm>
            <a:off x="6271796" y="4318040"/>
            <a:ext cx="504944" cy="504944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365796" y="4372451"/>
            <a:ext cx="316825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7646313" y="4395073"/>
            <a:ext cx="2640211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20. Század Közepe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7646313" y="4851321"/>
            <a:ext cx="6198632" cy="69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Alan Turing forradalmi kérdése (1950): "Képesek-e a gépek gondolkodni?"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746260" y="6204823"/>
            <a:ext cx="673179" cy="30480"/>
          </a:xfrm>
          <a:prstGeom prst="roundRect">
            <a:avLst>
              <a:gd name="adj" fmla="val 309240"/>
            </a:avLst>
          </a:prstGeom>
          <a:solidFill>
            <a:srgbClr val="DABADD"/>
          </a:solidFill>
          <a:ln/>
        </p:spPr>
      </p:sp>
      <p:sp>
        <p:nvSpPr>
          <p:cNvPr id="16" name="Shape 13"/>
          <p:cNvSpPr/>
          <p:nvPr/>
        </p:nvSpPr>
        <p:spPr>
          <a:xfrm>
            <a:off x="6271796" y="5967651"/>
            <a:ext cx="504944" cy="504944"/>
          </a:xfrm>
          <a:prstGeom prst="roundRect">
            <a:avLst>
              <a:gd name="adj" fmla="val 1866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365796" y="6022062"/>
            <a:ext cx="316825" cy="396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7646313" y="6044684"/>
            <a:ext cx="2640211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Modern MI Kezdete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7646313" y="6500932"/>
            <a:ext cx="6198632" cy="69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matematika és logika találkozása az emberi elme </a:t>
            </a:r>
            <a:r>
              <a:rPr lang="en-US" sz="17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modellezésének</a:t>
            </a: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750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kísérletével</a:t>
            </a:r>
            <a:r>
              <a:rPr lang="hu-HU" sz="17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 - </a:t>
            </a:r>
            <a:r>
              <a:rPr lang="hu-HU" sz="1750" dirty="0" err="1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ChatGPT</a:t>
            </a:r>
            <a:r>
              <a:rPr lang="hu-HU" sz="1750" dirty="0" smtClean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2022.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6994" y="1140023"/>
            <a:ext cx="12340828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 Születés Pillanata: A Dartmouth Konferencia (1956)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94" y="2202537"/>
            <a:ext cx="8402717" cy="468987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27156" y="2289691"/>
            <a:ext cx="4293751" cy="722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Az MI Történelmének Születésnapja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9627156" y="3187898"/>
            <a:ext cx="4293751" cy="912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John McCarthy és kollégái hivatalosan is megalkották a </a:t>
            </a:r>
            <a:r>
              <a:rPr lang="en-US" sz="1600" b="1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"mesterséges intelligencia"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kifejezést.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9627156" y="4258270"/>
            <a:ext cx="4293751" cy="608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konferencia meghatározta az MI kutatásának céljait és kihívásait, megalapozva a területet.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9627156" y="5041940"/>
            <a:ext cx="2410063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Korai Úttörők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9627156" y="5518428"/>
            <a:ext cx="4293751" cy="14007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John McCarthy</a:t>
            </a:r>
            <a:endParaRPr lang="en-US" sz="160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Marvin Minsky</a:t>
            </a:r>
            <a:endParaRPr lang="en-US" sz="160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Allen Newell</a:t>
            </a:r>
            <a:endParaRPr lang="en-US" sz="1600" dirty="0"/>
          </a:p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Herbert Simon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05007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Az Első Lépések: Neurális Hálók és Korai Programok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891790"/>
            <a:ext cx="2388870" cy="238887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579864"/>
            <a:ext cx="330386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McCulloch &amp; Pitts (1943)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6075402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Az első mesterséges neurális hálózat bemutatása, amely az emberi agy működését próbálta modellezni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2891790"/>
            <a:ext cx="2388870" cy="23888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5776" y="5579864"/>
            <a:ext cx="363569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Joseph Weizenbaum (1966)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5776" y="6075402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ELIZA program – az ember-gép kommunikáció korai példája, pszichoterapeutát szimulálva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2891790"/>
            <a:ext cx="2388870" cy="238887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3828" y="5579864"/>
            <a:ext cx="323040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Frank Rosenblatt (1957)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3828" y="6075402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Perceptron – az első neurális hálózat mintázat- és képfelismerésre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3548" y="646867"/>
            <a:ext cx="13058418" cy="641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Az "MI-Tél" és az Újjáéledés: Szabályoktól a Tanulásig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48" y="1686282"/>
            <a:ext cx="13103304" cy="589645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266508" y="1954410"/>
            <a:ext cx="2293064" cy="333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MI‑Tél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3266508" y="2388494"/>
            <a:ext cx="2293064" cy="541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Stagnálás és csökkenő finanszírozás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5386" y="3537585"/>
            <a:ext cx="507908" cy="5079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164337" y="6074563"/>
            <a:ext cx="2305663" cy="6665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Szakértői rendszerek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6164337" y="6841937"/>
            <a:ext cx="2305663" cy="8126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Szabályalapú megoldások visszatérése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63215" y="5389676"/>
            <a:ext cx="507908" cy="5079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973970" y="1910313"/>
            <a:ext cx="2293065" cy="333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Neurális hálók</a:t>
            </a:r>
            <a:endParaRPr lang="en-US" sz="2100" dirty="0"/>
          </a:p>
        </p:txBody>
      </p:sp>
      <p:sp>
        <p:nvSpPr>
          <p:cNvPr id="11" name="Text 6"/>
          <p:cNvSpPr/>
          <p:nvPr/>
        </p:nvSpPr>
        <p:spPr>
          <a:xfrm>
            <a:off x="8973970" y="2344396"/>
            <a:ext cx="2293065" cy="541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Újraéledés a tanuló rendszerekkel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10646" y="3487188"/>
            <a:ext cx="507908" cy="5079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2916" y="880586"/>
            <a:ext cx="7750969" cy="1170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 Nagy Adathalmazok és a Mélytanulás Forradalma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182916" y="2299335"/>
            <a:ext cx="3792736" cy="2733675"/>
          </a:xfrm>
          <a:prstGeom prst="roundRect">
            <a:avLst>
              <a:gd name="adj" fmla="val 305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489" y="2505908"/>
            <a:ext cx="596979" cy="596979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53676" y="2670096"/>
            <a:ext cx="268605" cy="268605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389489" y="3268266"/>
            <a:ext cx="2341364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2006: Mélytanulás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389489" y="3660100"/>
            <a:ext cx="3379589" cy="11663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Geoffrey Hinton megalkotja a "mélytanulás" kifejezést, lehetővé téve a neurális hálózatok komplexitásának növelését</a:t>
            </a:r>
            <a:endParaRPr lang="en-US" sz="1550" dirty="0"/>
          </a:p>
        </p:txBody>
      </p:sp>
      <p:sp>
        <p:nvSpPr>
          <p:cNvPr id="9" name="Shape 4"/>
          <p:cNvSpPr/>
          <p:nvPr/>
        </p:nvSpPr>
        <p:spPr>
          <a:xfrm>
            <a:off x="10141029" y="2299335"/>
            <a:ext cx="3792855" cy="2733675"/>
          </a:xfrm>
          <a:prstGeom prst="roundRect">
            <a:avLst>
              <a:gd name="adj" fmla="val 305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603" y="2505908"/>
            <a:ext cx="596979" cy="596979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11790" y="2670096"/>
            <a:ext cx="268605" cy="26860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0347603" y="3268266"/>
            <a:ext cx="2749034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Kép- és Beszélfelismerés</a:t>
            </a:r>
            <a:endParaRPr lang="en-US" sz="1800" dirty="0"/>
          </a:p>
        </p:txBody>
      </p:sp>
      <p:sp>
        <p:nvSpPr>
          <p:cNvPr id="13" name="Text 6"/>
          <p:cNvSpPr/>
          <p:nvPr/>
        </p:nvSpPr>
        <p:spPr>
          <a:xfrm>
            <a:off x="10347603" y="3660100"/>
            <a:ext cx="3379708" cy="874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Drámai javulás a vizuális és hangalapú feladatokban, forradalmasítva az AI képességeit</a:t>
            </a:r>
            <a:endParaRPr lang="en-US" sz="1550" dirty="0"/>
          </a:p>
        </p:txBody>
      </p:sp>
      <p:sp>
        <p:nvSpPr>
          <p:cNvPr id="14" name="Shape 7"/>
          <p:cNvSpPr/>
          <p:nvPr/>
        </p:nvSpPr>
        <p:spPr>
          <a:xfrm>
            <a:off x="6182916" y="5198388"/>
            <a:ext cx="7750969" cy="2150507"/>
          </a:xfrm>
          <a:prstGeom prst="roundRect">
            <a:avLst>
              <a:gd name="adj" fmla="val 388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9489" y="5404961"/>
            <a:ext cx="596979" cy="596979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53676" y="5569148"/>
            <a:ext cx="268605" cy="268605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6389489" y="6167318"/>
            <a:ext cx="2341364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Big Data</a:t>
            </a:r>
            <a:endParaRPr lang="en-US" sz="1800" dirty="0"/>
          </a:p>
        </p:txBody>
      </p:sp>
      <p:sp>
        <p:nvSpPr>
          <p:cNvPr id="18" name="Text 9"/>
          <p:cNvSpPr/>
          <p:nvPr/>
        </p:nvSpPr>
        <p:spPr>
          <a:xfrm>
            <a:off x="6389489" y="6559153"/>
            <a:ext cx="7337822" cy="583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Nagy adathalmazok és növekvő számítási teljesítmény kulcsfontosságúvá válik a fejlődéshez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43670"/>
            <a:ext cx="1253728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Játékok és Kihívások: Gépek a Legjobbak Ellen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1196697" y="3883819"/>
            <a:ext cx="3799642" cy="239316"/>
          </a:xfrm>
          <a:prstGeom prst="roundRect">
            <a:avLst>
              <a:gd name="adj" fmla="val 4201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37724" y="3644444"/>
            <a:ext cx="718066" cy="718066"/>
          </a:xfrm>
          <a:prstGeom prst="roundRect">
            <a:avLst>
              <a:gd name="adj" fmla="val 63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7270" y="3823990"/>
            <a:ext cx="358973" cy="35897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77039" y="460188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1997: IBM Deep Blue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77039" y="5097423"/>
            <a:ext cx="368010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Legyőzi Garry Kasparov sakkozó-világbajnokot – első alkalom, hogy gép legyőzi az emberi világbajnokot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5594747" y="3524726"/>
            <a:ext cx="3799642" cy="239316"/>
          </a:xfrm>
          <a:prstGeom prst="roundRect">
            <a:avLst>
              <a:gd name="adj" fmla="val 4201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35773" y="3285351"/>
            <a:ext cx="718066" cy="718066"/>
          </a:xfrm>
          <a:prstGeom prst="roundRect">
            <a:avLst>
              <a:gd name="adj" fmla="val 63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5320" y="3464897"/>
            <a:ext cx="358973" cy="35897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75089" y="42427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2011: IBM Watson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75089" y="4738330"/>
            <a:ext cx="368010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Megnyeri a Jeopardy! vetélkedőt, kiemelkedő természetesnyelv-feldolgozási képességekkel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9992797" y="3165753"/>
            <a:ext cx="3799761" cy="239316"/>
          </a:xfrm>
          <a:prstGeom prst="roundRect">
            <a:avLst>
              <a:gd name="adj" fmla="val 4201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33823" y="2926378"/>
            <a:ext cx="718066" cy="718066"/>
          </a:xfrm>
          <a:prstGeom prst="roundRect">
            <a:avLst>
              <a:gd name="adj" fmla="val 63671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3369" y="3105924"/>
            <a:ext cx="358973" cy="35897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3139" y="3883819"/>
            <a:ext cx="3680222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2016: Google DeepMind AlphaGo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3139" y="4731306"/>
            <a:ext cx="368022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Legyőzi a Go világbajnokát, bizonyítva a gépi intelligencia kreatív és stratégiai képességeit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693" y="613410"/>
            <a:ext cx="10709315" cy="656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 Generatív MI Kora: Szöveg és Képalkotás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80693" y="2614136"/>
            <a:ext cx="4378881" cy="393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2010-es Évek Vége – Napjaink</a:t>
            </a:r>
            <a:endParaRPr lang="en-US" sz="2450" dirty="0"/>
          </a:p>
        </p:txBody>
      </p:sp>
      <p:sp>
        <p:nvSpPr>
          <p:cNvPr id="4" name="Text 2"/>
          <p:cNvSpPr/>
          <p:nvPr/>
        </p:nvSpPr>
        <p:spPr>
          <a:xfrm>
            <a:off x="780693" y="3215521"/>
            <a:ext cx="8304371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generatív MI modellek, mint a </a:t>
            </a:r>
            <a:r>
              <a:rPr lang="en-US" sz="1750" b="1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GPT sorozat</a:t>
            </a: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megjelenése forradalmi változást hozott.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80693" y="3747373"/>
            <a:ext cx="8304371" cy="689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Az MI képes emberszerű szövegek, képek és más tartalmak generálására, amelyek gyakran megkülönböztethetetlenek az emberi alkotásoktól.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80693" y="4644747"/>
            <a:ext cx="3179802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Alkalmazások Mindenütt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780693" y="5180528"/>
            <a:ext cx="8304371" cy="15974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Önvezető autók</a:t>
            </a:r>
            <a:endParaRPr lang="en-US" sz="175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Egészségügyi diagnosztika</a:t>
            </a:r>
            <a:endParaRPr lang="en-US" sz="175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Pénzügyi elemzés</a:t>
            </a:r>
            <a:endParaRPr lang="en-US" sz="1750" dirty="0"/>
          </a:p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Szórakoztatás és kreatív ipar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800" y="1814989"/>
            <a:ext cx="4220408" cy="562713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731776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mesterséges intelligencia határai folyamatosan tágulnak, új lehetőségeket és kihívásokat teremtve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464</Words>
  <Application>Microsoft Office PowerPoint</Application>
  <PresentationFormat>Egyéni</PresentationFormat>
  <Paragraphs>79</Paragraphs>
  <Slides>10</Slides>
  <Notes>10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5" baseType="lpstr">
      <vt:lpstr>Source Serif 4 Semi Bold</vt:lpstr>
      <vt:lpstr>Source Sans 3</vt:lpstr>
      <vt:lpstr>Calibri</vt:lpstr>
      <vt:lpstr>Arial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Andrea</dc:creator>
  <cp:lastModifiedBy>Antal Andrea</cp:lastModifiedBy>
  <cp:revision>4</cp:revision>
  <dcterms:created xsi:type="dcterms:W3CDTF">2026-03-24T07:03:20Z</dcterms:created>
  <dcterms:modified xsi:type="dcterms:W3CDTF">2026-03-24T07:20:53Z</dcterms:modified>
</cp:coreProperties>
</file>