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ygada 1918 Semi Bold"/>
      <p:regular r:id="rId17"/>
    </p:embeddedFont>
    <p:embeddedFont>
      <p:font typeface="Brygada 1918 Semi Bold"/>
      <p:regular r:id="rId18"/>
    </p:embeddedFont>
    <p:embeddedFont>
      <p:font typeface="Brygada 1918 Semi Bold"/>
      <p:regular r:id="rId19"/>
    </p:embeddedFont>
    <p:embeddedFont>
      <p:font typeface="Brygada 1918 Semi Bold"/>
      <p:regular r:id="rId20"/>
    </p:embeddedFont>
    <p:embeddedFont>
      <p:font typeface="Brygada 1918"/>
      <p:regular r:id="rId21"/>
    </p:embeddedFont>
    <p:embeddedFont>
      <p:font typeface="Brygada 1918"/>
      <p:regular r:id="rId22"/>
    </p:embeddedFont>
    <p:embeddedFont>
      <p:font typeface="Brygada 1918"/>
      <p:regular r:id="rId23"/>
    </p:embeddedFont>
    <p:embeddedFont>
      <p:font typeface="Brygada 1918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7669" y="776049"/>
            <a:ext cx="5316498" cy="563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Az Árpád-házi uralkodók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117669" y="1411962"/>
            <a:ext cx="3680579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 középkori Magyarország alapítói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518" y="2983825"/>
            <a:ext cx="405765" cy="3607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17669" y="4634746"/>
            <a:ext cx="7881461" cy="2818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Fedezzük fel együtt azt a dinasztiát, amely négy évszázadon át formálta Magyarország történelmét, megalapozta államunkat és keresztény civilizációnkat.</a:t>
            </a:r>
            <a:endParaRPr lang="en-US" sz="3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681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5944" y="3262789"/>
            <a:ext cx="5082421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Összegzés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885944" y="3979307"/>
            <a:ext cx="8856821" cy="508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Az Árpádok öröksége a magyar történelemben</a:t>
            </a:r>
            <a:endParaRPr lang="en-US" sz="3200" dirty="0"/>
          </a:p>
        </p:txBody>
      </p:sp>
      <p:sp>
        <p:nvSpPr>
          <p:cNvPr id="5" name="Shape 2"/>
          <p:cNvSpPr/>
          <p:nvPr/>
        </p:nvSpPr>
        <p:spPr>
          <a:xfrm>
            <a:off x="885944" y="4792385"/>
            <a:ext cx="4150638" cy="1836658"/>
          </a:xfrm>
          <a:prstGeom prst="roundRect">
            <a:avLst>
              <a:gd name="adj" fmla="val 1660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96804" y="5003244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400 év uralma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96804" y="5442704"/>
            <a:ext cx="3728918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Az Árpád-ház négy évszázadon át formálta Magyarország sorsát, biztosítva a kontinuitást és stabilitást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239822" y="4792385"/>
            <a:ext cx="4150638" cy="1836658"/>
          </a:xfrm>
          <a:prstGeom prst="roundRect">
            <a:avLst>
              <a:gd name="adj" fmla="val 16603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0681" y="5003244"/>
            <a:ext cx="256448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Szentek és uralkodók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5450681" y="5442704"/>
            <a:ext cx="3728918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Királyaik nemcsak hatalmi pozíciót töltöttek be, hanem erkölcsi és spirituális példaképek is voltak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9593699" y="4792385"/>
            <a:ext cx="4150638" cy="1836658"/>
          </a:xfrm>
          <a:prstGeom prst="roundRect">
            <a:avLst>
              <a:gd name="adj" fmla="val 16603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04559" y="5003244"/>
            <a:ext cx="29441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Az alapok megteremtése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9804559" y="5442704"/>
            <a:ext cx="3728918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Az ő munkájuk nélkül nem lenne modern magyar állam, keresztény kultúra és európai integráció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85944" y="6857643"/>
            <a:ext cx="12858512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Köszönjük a figyelmet!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Megismertük a középkori magyar történelem egyik legfontosabb korszakát, amely meghatározta nemzetünk évszázadait.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543"/>
            <a:ext cx="73162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Árpád, a honfoglalás vezére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76557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895 körül Árpád vezette a magyar törzsszövetséget a Kárpát-medencébe, ezzel megkezdődött a magyar nép történelmének új fejezete. A honfoglalás nem csupán egy törzsi vándorlás volt, hanem az európai történelem egyik meghatározó eseménye.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32240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Turul-mondakör szerint isteni jel vezette népét az új hazába. Árpád bölcs vezetőként szövetségeket kötött és megszervezte az elfoglalt területeket.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925020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Halála után leszármazottai 400 éven át uralkodtak Magyarország felett, biztosítva a dinasztia folytonosságát és legitimációját.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096" y="2027634"/>
            <a:ext cx="4885015" cy="52231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46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01309" y="2743557"/>
            <a:ext cx="9253657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Géza fejedelem: A kereszténység felé vezető út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1901309" y="3535204"/>
            <a:ext cx="5328285" cy="1959769"/>
          </a:xfrm>
          <a:prstGeom prst="roundRect">
            <a:avLst>
              <a:gd name="adj" fmla="val 13103"/>
            </a:avLst>
          </a:prstGeom>
          <a:solidFill>
            <a:srgbClr val="626C3B"/>
          </a:solidFill>
          <a:ln w="762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2080022" y="3713917"/>
            <a:ext cx="513517" cy="513517"/>
          </a:xfrm>
          <a:prstGeom prst="roundRect">
            <a:avLst>
              <a:gd name="adj" fmla="val 17804835"/>
            </a:avLst>
          </a:prstGeom>
          <a:solidFill>
            <a:srgbClr val="626C3B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1230" y="3855006"/>
            <a:ext cx="231100" cy="2311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80022" y="4398526"/>
            <a:ext cx="213979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Uralkodása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2080022" y="4768572"/>
            <a:ext cx="4970859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972–997 között kormányozta a magyar fejedelemséget, előkészítve a keresztény államalapítást</a:t>
            </a:r>
            <a:endParaRPr lang="en-US" sz="1300" dirty="0"/>
          </a:p>
        </p:txBody>
      </p:sp>
      <p:sp>
        <p:nvSpPr>
          <p:cNvPr id="9" name="Shape 5"/>
          <p:cNvSpPr/>
          <p:nvPr/>
        </p:nvSpPr>
        <p:spPr>
          <a:xfrm>
            <a:off x="7400687" y="3535204"/>
            <a:ext cx="5328404" cy="1959769"/>
          </a:xfrm>
          <a:prstGeom prst="roundRect">
            <a:avLst>
              <a:gd name="adj" fmla="val 13103"/>
            </a:avLst>
          </a:prstGeom>
          <a:solidFill>
            <a:srgbClr val="626C3B"/>
          </a:solidFill>
          <a:ln w="7620">
            <a:solidFill>
              <a:srgbClr val="83792E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579400" y="3713917"/>
            <a:ext cx="513517" cy="513517"/>
          </a:xfrm>
          <a:prstGeom prst="roundRect">
            <a:avLst>
              <a:gd name="adj" fmla="val 17804835"/>
            </a:avLst>
          </a:prstGeom>
          <a:solidFill>
            <a:srgbClr val="83792E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0608" y="3855006"/>
            <a:ext cx="231100" cy="23110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79400" y="4398526"/>
            <a:ext cx="213979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Kereszténység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7579400" y="4768572"/>
            <a:ext cx="4970978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Megkezdte a nyugati kereszténység felvételét, миссionáriusokat fogadott és templomokat építtetett</a:t>
            </a:r>
            <a:endParaRPr lang="en-US" sz="1300" dirty="0"/>
          </a:p>
        </p:txBody>
      </p:sp>
      <p:sp>
        <p:nvSpPr>
          <p:cNvPr id="14" name="Shape 9"/>
          <p:cNvSpPr/>
          <p:nvPr/>
        </p:nvSpPr>
        <p:spPr>
          <a:xfrm>
            <a:off x="1901309" y="5666065"/>
            <a:ext cx="5328285" cy="1959769"/>
          </a:xfrm>
          <a:prstGeom prst="roundRect">
            <a:avLst>
              <a:gd name="adj" fmla="val 13103"/>
            </a:avLst>
          </a:prstGeom>
          <a:solidFill>
            <a:srgbClr val="626C3B"/>
          </a:solidFill>
          <a:ln w="7620">
            <a:solidFill>
              <a:srgbClr val="E8AF3B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2080022" y="5844778"/>
            <a:ext cx="513517" cy="513517"/>
          </a:xfrm>
          <a:prstGeom prst="roundRect">
            <a:avLst>
              <a:gd name="adj" fmla="val 17804835"/>
            </a:avLst>
          </a:prstGeom>
          <a:solidFill>
            <a:srgbClr val="E8AF3B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1230" y="5985867"/>
            <a:ext cx="231100" cy="23110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080022" y="6529387"/>
            <a:ext cx="213979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Diplomácia</a:t>
            </a:r>
            <a:endParaRPr lang="en-US" sz="1650" dirty="0"/>
          </a:p>
        </p:txBody>
      </p:sp>
      <p:sp>
        <p:nvSpPr>
          <p:cNvPr id="18" name="Text 12"/>
          <p:cNvSpPr/>
          <p:nvPr/>
        </p:nvSpPr>
        <p:spPr>
          <a:xfrm>
            <a:off x="2080022" y="6899434"/>
            <a:ext cx="4970859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Küldöttséget menesztett Quedlinburgba, kapcsolatot teremtve a német-római császársággal és a nyugati keresztény világgal</a:t>
            </a:r>
            <a:endParaRPr lang="en-US" sz="1300" dirty="0"/>
          </a:p>
        </p:txBody>
      </p:sp>
      <p:sp>
        <p:nvSpPr>
          <p:cNvPr id="19" name="Shape 13"/>
          <p:cNvSpPr/>
          <p:nvPr/>
        </p:nvSpPr>
        <p:spPr>
          <a:xfrm>
            <a:off x="7400687" y="5666065"/>
            <a:ext cx="5328404" cy="1959769"/>
          </a:xfrm>
          <a:prstGeom prst="roundRect">
            <a:avLst>
              <a:gd name="adj" fmla="val 13103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579400" y="5844778"/>
            <a:ext cx="513517" cy="513517"/>
          </a:xfrm>
          <a:prstGeom prst="roundRect">
            <a:avLst>
              <a:gd name="adj" fmla="val 17804835"/>
            </a:avLst>
          </a:prstGeom>
          <a:solidFill>
            <a:srgbClr val="CC914D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0608" y="5985867"/>
            <a:ext cx="231100" cy="2311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579400" y="6529387"/>
            <a:ext cx="213979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Utód nevelése</a:t>
            </a:r>
            <a:endParaRPr lang="en-US" sz="1650" dirty="0"/>
          </a:p>
        </p:txBody>
      </p:sp>
      <p:sp>
        <p:nvSpPr>
          <p:cNvPr id="23" name="Text 16"/>
          <p:cNvSpPr/>
          <p:nvPr/>
        </p:nvSpPr>
        <p:spPr>
          <a:xfrm>
            <a:off x="7579400" y="6899434"/>
            <a:ext cx="4970978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Fia, Vajk (a későbbi István) neveltetése keresztény szellemben és felkészítése a királyi szerepre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1815" y="1323856"/>
            <a:ext cx="6600349" cy="415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I. (Szent) István: Magyarország első királya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5951815" y="1938933"/>
            <a:ext cx="8213169" cy="425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1000. vagy 1001. január 1-jén koronázták meg Magyarország első királyává, ezzel megszületett a keresztény magyar királyság. Ez a pillanat megváltoztatta nemzetünk sorsát és beemelte Magyarországot az európai keresztény államok közösségébe.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951815" y="2514005"/>
            <a:ext cx="132993" cy="166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5951815" y="2724745"/>
            <a:ext cx="8213169" cy="1524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5951815" y="2821662"/>
            <a:ext cx="2061448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Pogány lázadások leverése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951815" y="3109198"/>
            <a:ext cx="8213169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Legyőzte a pogány vezéreket, köztük Koppányt, aki a régi hatalmi rendszert képviselte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5951815" y="3554611"/>
            <a:ext cx="132993" cy="166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5951815" y="3765352"/>
            <a:ext cx="8213169" cy="1524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1" name="Text 8"/>
          <p:cNvSpPr/>
          <p:nvPr/>
        </p:nvSpPr>
        <p:spPr>
          <a:xfrm>
            <a:off x="5951815" y="3862268"/>
            <a:ext cx="166235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Államszervezés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951815" y="4149804"/>
            <a:ext cx="8213169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Vármegyerendszert hozott létre, ispánokat nevezett ki, megszervezte az ország közigazgatását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5951815" y="4595217"/>
            <a:ext cx="132993" cy="166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000" dirty="0"/>
          </a:p>
        </p:txBody>
      </p:sp>
      <p:sp>
        <p:nvSpPr>
          <p:cNvPr id="14" name="Shape 11"/>
          <p:cNvSpPr/>
          <p:nvPr/>
        </p:nvSpPr>
        <p:spPr>
          <a:xfrm>
            <a:off x="5951815" y="4805958"/>
            <a:ext cx="8213169" cy="1524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5" name="Text 12"/>
          <p:cNvSpPr/>
          <p:nvPr/>
        </p:nvSpPr>
        <p:spPr>
          <a:xfrm>
            <a:off x="5951815" y="4902875"/>
            <a:ext cx="166235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Egyház megalapítása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5951815" y="5190411"/>
            <a:ext cx="8213169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Püspökségeket és érsekségeket alapított, kolosторokat építtetett, terjesztette a keresztény hitet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5951815" y="5635823"/>
            <a:ext cx="132993" cy="166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5951815" y="5846564"/>
            <a:ext cx="8213169" cy="1524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9" name="Text 16"/>
          <p:cNvSpPr/>
          <p:nvPr/>
        </p:nvSpPr>
        <p:spPr>
          <a:xfrm>
            <a:off x="5951815" y="5943481"/>
            <a:ext cx="166235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Törvénykezés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5951815" y="6231017"/>
            <a:ext cx="8213169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Törvénykönyveket alkotott, amelyek szabályozták a társadalmi életet és megszilárdították a királyi hatalmat</a:t>
            </a:r>
            <a:endParaRPr lang="en-US" sz="1000" dirty="0"/>
          </a:p>
        </p:txBody>
      </p:sp>
      <p:sp>
        <p:nvSpPr>
          <p:cNvPr id="21" name="Text 18"/>
          <p:cNvSpPr/>
          <p:nvPr/>
        </p:nvSpPr>
        <p:spPr>
          <a:xfrm>
            <a:off x="5951815" y="6692979"/>
            <a:ext cx="8213169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István szentté avatása után a „Szent Királyok Nemzetsége" alapítójává vált, aki örökre beírta nevét Magyarország történelmébe.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38770" y="545783"/>
            <a:ext cx="5304949" cy="471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Trónviszályok és belső harcok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2538770" y="1395055"/>
            <a:ext cx="2265402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 válság kialakulása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2538770" y="1829157"/>
            <a:ext cx="4592122" cy="725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István király fia, Imre herceg korai halála után súlyos trónutódlási válság bontakozott ki. A dinasztia jövője veszélybe került, hiszen nem volt egyértelmű örökös.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2538770" y="2690098"/>
            <a:ext cx="4592122" cy="725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Orseolo Péter és Aba Sámuel küzdelme a trónért véres polgárháborúhoz vezetett, amely megosztotta az országot és meggyengítette a központi hatalmat.</a:t>
            </a:r>
            <a:endParaRPr lang="en-US" sz="11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6891" y="1413986"/>
            <a:ext cx="4429482" cy="3585091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2538770" y="6511290"/>
            <a:ext cx="9552742" cy="15240"/>
          </a:xfrm>
          <a:prstGeom prst="roundRect">
            <a:avLst>
              <a:gd name="adj" fmla="val 1486536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4385072" y="6058257"/>
            <a:ext cx="15240" cy="453033"/>
          </a:xfrm>
          <a:prstGeom prst="roundRect">
            <a:avLst>
              <a:gd name="adj" fmla="val 1486536"/>
            </a:avLst>
          </a:prstGeom>
          <a:solidFill>
            <a:srgbClr val="7B8554"/>
          </a:solidFill>
          <a:ln/>
        </p:spPr>
      </p:sp>
      <p:sp>
        <p:nvSpPr>
          <p:cNvPr id="9" name="Shape 6"/>
          <p:cNvSpPr/>
          <p:nvPr/>
        </p:nvSpPr>
        <p:spPr>
          <a:xfrm>
            <a:off x="4222790" y="6341388"/>
            <a:ext cx="339804" cy="339804"/>
          </a:xfrm>
          <a:prstGeom prst="roundRect">
            <a:avLst>
              <a:gd name="adj" fmla="val 6667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279463" y="6369725"/>
            <a:ext cx="226457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448764" y="5338882"/>
            <a:ext cx="1887855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1031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2689741" y="5665470"/>
            <a:ext cx="3405902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Imre herceg halála, trónutódlási válság kezdete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6333292" y="6511290"/>
            <a:ext cx="15240" cy="453033"/>
          </a:xfrm>
          <a:prstGeom prst="roundRect">
            <a:avLst>
              <a:gd name="adj" fmla="val 1486536"/>
            </a:avLst>
          </a:prstGeom>
          <a:solidFill>
            <a:srgbClr val="9C9247"/>
          </a:solidFill>
          <a:ln/>
        </p:spPr>
      </p:sp>
      <p:sp>
        <p:nvSpPr>
          <p:cNvPr id="14" name="Shape 11"/>
          <p:cNvSpPr/>
          <p:nvPr/>
        </p:nvSpPr>
        <p:spPr>
          <a:xfrm>
            <a:off x="6171009" y="6341388"/>
            <a:ext cx="339804" cy="339804"/>
          </a:xfrm>
          <a:prstGeom prst="roundRect">
            <a:avLst>
              <a:gd name="adj" fmla="val 6667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227683" y="6369725"/>
            <a:ext cx="226457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5396984" y="7115413"/>
            <a:ext cx="1887855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1038-1046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4637961" y="7442002"/>
            <a:ext cx="3405902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Orseolo Péter és Aba Sámuel trónharca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8281630" y="6058257"/>
            <a:ext cx="15240" cy="453033"/>
          </a:xfrm>
          <a:prstGeom prst="roundRect">
            <a:avLst>
              <a:gd name="adj" fmla="val 1486536"/>
            </a:avLst>
          </a:prstGeom>
          <a:solidFill>
            <a:srgbClr val="CE9521"/>
          </a:solidFill>
          <a:ln/>
        </p:spPr>
      </p:sp>
      <p:sp>
        <p:nvSpPr>
          <p:cNvPr id="19" name="Shape 16"/>
          <p:cNvSpPr/>
          <p:nvPr/>
        </p:nvSpPr>
        <p:spPr>
          <a:xfrm>
            <a:off x="8119348" y="6341388"/>
            <a:ext cx="339804" cy="339804"/>
          </a:xfrm>
          <a:prstGeom prst="roundRect">
            <a:avLst>
              <a:gd name="adj" fmla="val 6667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176022" y="6369725"/>
            <a:ext cx="226457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7345323" y="5338882"/>
            <a:ext cx="1887855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1046</a:t>
            </a:r>
            <a:endParaRPr lang="en-US" sz="1450" dirty="0"/>
          </a:p>
        </p:txBody>
      </p:sp>
      <p:sp>
        <p:nvSpPr>
          <p:cNvPr id="22" name="Text 19"/>
          <p:cNvSpPr/>
          <p:nvPr/>
        </p:nvSpPr>
        <p:spPr>
          <a:xfrm>
            <a:off x="6586299" y="5665470"/>
            <a:ext cx="3405902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Vazul fiai visszatérnek</a:t>
            </a:r>
            <a:endParaRPr lang="en-US" sz="1150" dirty="0"/>
          </a:p>
        </p:txBody>
      </p:sp>
      <p:sp>
        <p:nvSpPr>
          <p:cNvPr id="23" name="Shape 20"/>
          <p:cNvSpPr/>
          <p:nvPr/>
        </p:nvSpPr>
        <p:spPr>
          <a:xfrm>
            <a:off x="10229850" y="6511290"/>
            <a:ext cx="15240" cy="453033"/>
          </a:xfrm>
          <a:prstGeom prst="roundRect">
            <a:avLst>
              <a:gd name="adj" fmla="val 1486536"/>
            </a:avLst>
          </a:prstGeom>
          <a:solidFill>
            <a:srgbClr val="B27733"/>
          </a:solidFill>
          <a:ln/>
        </p:spPr>
      </p:sp>
      <p:sp>
        <p:nvSpPr>
          <p:cNvPr id="24" name="Shape 21"/>
          <p:cNvSpPr/>
          <p:nvPr/>
        </p:nvSpPr>
        <p:spPr>
          <a:xfrm>
            <a:off x="10067568" y="6341388"/>
            <a:ext cx="339804" cy="339804"/>
          </a:xfrm>
          <a:prstGeom prst="roundRect">
            <a:avLst>
              <a:gd name="adj" fmla="val 66670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10124242" y="6369725"/>
            <a:ext cx="226457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1750" dirty="0"/>
          </a:p>
        </p:txBody>
      </p:sp>
      <p:sp>
        <p:nvSpPr>
          <p:cNvPr id="26" name="Text 23"/>
          <p:cNvSpPr/>
          <p:nvPr/>
        </p:nvSpPr>
        <p:spPr>
          <a:xfrm>
            <a:off x="9293543" y="7115413"/>
            <a:ext cx="1887855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1047-1060</a:t>
            </a:r>
            <a:endParaRPr lang="en-US" sz="1450" dirty="0"/>
          </a:p>
        </p:txBody>
      </p:sp>
      <p:sp>
        <p:nvSpPr>
          <p:cNvPr id="27" name="Text 24"/>
          <p:cNvSpPr/>
          <p:nvPr/>
        </p:nvSpPr>
        <p:spPr>
          <a:xfrm>
            <a:off x="8534519" y="7442002"/>
            <a:ext cx="3405902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I. András és I. Béla megszilárdítják a hatalmat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1583" y="777835"/>
            <a:ext cx="8113633" cy="919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I. László (Szent László): A törvényhozó és hódító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001583" y="1918454"/>
            <a:ext cx="8113633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1077–1095 között uralkodott, és királyságának időszaka az Árpád-ház egyik fénykorát jelentette. László nem csupán hadvezér volt, hanem bölcs törvényhozó és a kereszténység lelkes támogatója is.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6001583" y="2554843"/>
            <a:ext cx="8113633" cy="1113830"/>
          </a:xfrm>
          <a:prstGeom prst="roundRect">
            <a:avLst>
              <a:gd name="adj" fmla="val 6568"/>
            </a:avLst>
          </a:prstGeom>
          <a:solidFill>
            <a:srgbClr val="F6EBD4"/>
          </a:solidFill>
          <a:ln w="15240">
            <a:solidFill>
              <a:srgbClr val="626C3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986343" y="2554843"/>
            <a:ext cx="60960" cy="1113830"/>
          </a:xfrm>
          <a:prstGeom prst="roundRect">
            <a:avLst>
              <a:gd name="adj" fmla="val 362255"/>
            </a:avLst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6209705" y="2717244"/>
            <a:ext cx="184023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Belső reformok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09705" y="3035498"/>
            <a:ext cx="7743111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Megerősítette a magántulajdon védelmét, szigorú törvényeket hozott a lopás és rablás ellen. Törvényei a mai napig példaértékűek a középkori jogalkotásban.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6001583" y="3815834"/>
            <a:ext cx="8113633" cy="1113830"/>
          </a:xfrm>
          <a:prstGeom prst="roundRect">
            <a:avLst>
              <a:gd name="adj" fmla="val 6568"/>
            </a:avLst>
          </a:prstGeom>
          <a:solidFill>
            <a:srgbClr val="F6EBD4"/>
          </a:solidFill>
          <a:ln w="15240">
            <a:solidFill>
              <a:srgbClr val="83792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986343" y="3815834"/>
            <a:ext cx="60960" cy="1113830"/>
          </a:xfrm>
          <a:prstGeom prst="roundRect">
            <a:avLst>
              <a:gd name="adj" fmla="val 362255"/>
            </a:avLst>
          </a:prstGeom>
          <a:solidFill>
            <a:srgbClr val="83792E"/>
          </a:solidFill>
          <a:ln/>
        </p:spPr>
      </p:sp>
      <p:sp>
        <p:nvSpPr>
          <p:cNvPr id="11" name="Text 8"/>
          <p:cNvSpPr/>
          <p:nvPr/>
        </p:nvSpPr>
        <p:spPr>
          <a:xfrm>
            <a:off x="6209705" y="3978235"/>
            <a:ext cx="184023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Területi terjeszkedés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6209705" y="4296489"/>
            <a:ext cx="7743111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Elfoglalta Horvátországot, kiterjesztve Magyarország befolyását az Adriai-tengerig. Horvátország perszonálunióban került a magyar korona alá.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6001583" y="5076825"/>
            <a:ext cx="8113633" cy="1113830"/>
          </a:xfrm>
          <a:prstGeom prst="roundRect">
            <a:avLst>
              <a:gd name="adj" fmla="val 6568"/>
            </a:avLst>
          </a:prstGeom>
          <a:solidFill>
            <a:srgbClr val="F6EBD4"/>
          </a:solidFill>
          <a:ln w="15240">
            <a:solidFill>
              <a:srgbClr val="E8AF3B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986343" y="5076825"/>
            <a:ext cx="60960" cy="1113830"/>
          </a:xfrm>
          <a:prstGeom prst="roundRect">
            <a:avLst>
              <a:gd name="adj" fmla="val 362255"/>
            </a:avLst>
          </a:prstGeom>
          <a:solidFill>
            <a:srgbClr val="E8AF3B"/>
          </a:solidFill>
          <a:ln/>
        </p:spPr>
      </p:sp>
      <p:sp>
        <p:nvSpPr>
          <p:cNvPr id="15" name="Text 12"/>
          <p:cNvSpPr/>
          <p:nvPr/>
        </p:nvSpPr>
        <p:spPr>
          <a:xfrm>
            <a:off x="6209705" y="5239226"/>
            <a:ext cx="184023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Egyházi tevékenység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209705" y="5557480"/>
            <a:ext cx="7743111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Szentté avatta I. Istvánt, Imre herceget és Gellért püspököt, ezzel erősítve a keresztény identitást és a dinasztia legitimációját.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6001583" y="6337816"/>
            <a:ext cx="8113633" cy="1113830"/>
          </a:xfrm>
          <a:prstGeom prst="roundRect">
            <a:avLst>
              <a:gd name="adj" fmla="val 6568"/>
            </a:avLst>
          </a:prstGeom>
          <a:solidFill>
            <a:srgbClr val="F6EBD4"/>
          </a:solidFill>
          <a:ln w="15240">
            <a:solidFill>
              <a:srgbClr val="CC914D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986343" y="6337816"/>
            <a:ext cx="60960" cy="1113830"/>
          </a:xfrm>
          <a:prstGeom prst="roundRect">
            <a:avLst>
              <a:gd name="adj" fmla="val 362255"/>
            </a:avLst>
          </a:prstGeom>
          <a:solidFill>
            <a:srgbClr val="CC914D"/>
          </a:solidFill>
          <a:ln/>
        </p:spPr>
      </p:sp>
      <p:sp>
        <p:nvSpPr>
          <p:cNvPr id="19" name="Text 16"/>
          <p:cNvSpPr/>
          <p:nvPr/>
        </p:nvSpPr>
        <p:spPr>
          <a:xfrm>
            <a:off x="6209705" y="6500217"/>
            <a:ext cx="184023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Nemzetközi pozíció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6209705" y="6818471"/>
            <a:ext cx="7743111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Magyarország Közép-Európa egyik legerősebb és legbefolyásosabb államává vált, amelyet a környező országok tiszteltek és félt.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76945" y="526613"/>
            <a:ext cx="8085296" cy="596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Könyves Kálmán: A művelt uralkodó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45" y="1624370"/>
            <a:ext cx="4285059" cy="45322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01383" y="1600438"/>
            <a:ext cx="2863929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 „Könyves" király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6301383" y="2149197"/>
            <a:ext cx="7059573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1095–1116 között uralkodott, becenevét kiváló műveltségének köszönhette. Eredetileg egyházi pályára szánták, de bátyja halála után ő örökölte a trónt.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301383" y="2932033"/>
            <a:ext cx="7059573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Műveltségét és bölcsességét politikájában is kamatoztatta. Jó kapcsolatot ápolt a Bizánci Birodalommal, ami stabilizálta Magyarország külpolitikai helyzetét.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301383" y="3714869"/>
            <a:ext cx="7059573" cy="91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Megállította a keresztes hadakat Magyarország határain, megvédve országát a fegyelmezetlen csapatlaiktól. Belső reformjai megszilárdították a rendet és a jogbiztonságot.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276945" y="6586180"/>
            <a:ext cx="12076509" cy="1116687"/>
          </a:xfrm>
          <a:prstGeom prst="roundRect">
            <a:avLst>
              <a:gd name="adj" fmla="val 25647"/>
            </a:avLst>
          </a:prstGeom>
          <a:solidFill>
            <a:srgbClr val="DFE4CE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03" y="6870978"/>
            <a:ext cx="238601" cy="19085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897261" y="6824663"/>
            <a:ext cx="11265337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Tudtad?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Kálmán törölte a boszorkányokra vonatkozó törvényeket, mondván: „A boszorkányokról azért nem szabad beszélni, mert nincsenek." Ez rendkívül felvilágosult gondolkodásra vall a középkorban!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0073" y="1639253"/>
            <a:ext cx="6985397" cy="517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Az Árpád-ház virágkora és kihívásai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4560570" y="2405777"/>
            <a:ext cx="22860" cy="4184571"/>
          </a:xfrm>
          <a:prstGeom prst="roundRect">
            <a:avLst>
              <a:gd name="adj" fmla="val 1087580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911203" y="2580799"/>
            <a:ext cx="497205" cy="22860"/>
          </a:xfrm>
          <a:prstGeom prst="roundRect">
            <a:avLst>
              <a:gd name="adj" fmla="val 1087580"/>
            </a:avLst>
          </a:prstGeom>
          <a:solidFill>
            <a:srgbClr val="7B8554"/>
          </a:solidFill>
          <a:ln/>
        </p:spPr>
      </p:sp>
      <p:sp>
        <p:nvSpPr>
          <p:cNvPr id="6" name="Shape 3"/>
          <p:cNvSpPr/>
          <p:nvPr/>
        </p:nvSpPr>
        <p:spPr>
          <a:xfrm>
            <a:off x="4385548" y="2405777"/>
            <a:ext cx="372904" cy="372904"/>
          </a:xfrm>
          <a:prstGeom prst="roundRect">
            <a:avLst>
              <a:gd name="adj" fmla="val 6667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447699" y="2436852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310878" y="2462689"/>
            <a:ext cx="2432447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II. István, II. Béla, II. Géza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80073" y="2821067"/>
            <a:ext cx="3163253" cy="1060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12. század: Folytatódott a fejlődés, területi terjeszkedés, kulturális és gazdasági gyarapodás jellemezte ezt az időszakot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4735592" y="3575209"/>
            <a:ext cx="497205" cy="22860"/>
          </a:xfrm>
          <a:prstGeom prst="roundRect">
            <a:avLst>
              <a:gd name="adj" fmla="val 1087580"/>
            </a:avLst>
          </a:prstGeom>
          <a:solidFill>
            <a:srgbClr val="9C9247"/>
          </a:solidFill>
          <a:ln/>
        </p:spPr>
      </p:sp>
      <p:sp>
        <p:nvSpPr>
          <p:cNvPr id="11" name="Shape 8"/>
          <p:cNvSpPr/>
          <p:nvPr/>
        </p:nvSpPr>
        <p:spPr>
          <a:xfrm>
            <a:off x="4385548" y="3400187"/>
            <a:ext cx="372904" cy="372904"/>
          </a:xfrm>
          <a:prstGeom prst="roundRect">
            <a:avLst>
              <a:gd name="adj" fmla="val 6667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447699" y="3431262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5400675" y="3457099"/>
            <a:ext cx="2284690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1241–1242: A tatárjárás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400675" y="3815477"/>
            <a:ext cx="3163253" cy="795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mongol invázió pusztító csapást mért az országra, népesség hatalmas része elpusztult, várak és települések égtek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3911203" y="4432340"/>
            <a:ext cx="497205" cy="22860"/>
          </a:xfrm>
          <a:prstGeom prst="roundRect">
            <a:avLst>
              <a:gd name="adj" fmla="val 1087580"/>
            </a:avLst>
          </a:prstGeom>
          <a:solidFill>
            <a:srgbClr val="CE9521"/>
          </a:solidFill>
          <a:ln/>
        </p:spPr>
      </p:sp>
      <p:sp>
        <p:nvSpPr>
          <p:cNvPr id="16" name="Shape 13"/>
          <p:cNvSpPr/>
          <p:nvPr/>
        </p:nvSpPr>
        <p:spPr>
          <a:xfrm>
            <a:off x="4385548" y="4257318"/>
            <a:ext cx="372904" cy="372904"/>
          </a:xfrm>
          <a:prstGeom prst="roundRect">
            <a:avLst>
              <a:gd name="adj" fmla="val 66672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447699" y="4288393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671518" y="4314230"/>
            <a:ext cx="2071807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IV. Béla újjáépítése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80073" y="4672608"/>
            <a:ext cx="3163253" cy="1060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„második honalapító" király kővárak építésével, új telepesek betelepítésével és újjászervezéssel mentette meg az országot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4735592" y="5336024"/>
            <a:ext cx="497205" cy="22860"/>
          </a:xfrm>
          <a:prstGeom prst="roundRect">
            <a:avLst>
              <a:gd name="adj" fmla="val 1087580"/>
            </a:avLst>
          </a:prstGeom>
          <a:solidFill>
            <a:srgbClr val="B27733"/>
          </a:solidFill>
          <a:ln/>
        </p:spPr>
      </p:sp>
      <p:sp>
        <p:nvSpPr>
          <p:cNvPr id="21" name="Shape 18"/>
          <p:cNvSpPr/>
          <p:nvPr/>
        </p:nvSpPr>
        <p:spPr>
          <a:xfrm>
            <a:off x="4385548" y="5161002"/>
            <a:ext cx="372904" cy="372904"/>
          </a:xfrm>
          <a:prstGeom prst="roundRect">
            <a:avLst>
              <a:gd name="adj" fmla="val 66672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4447699" y="5192078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5400675" y="5217914"/>
            <a:ext cx="2119670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1301: A dinasztia vége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5400675" y="5576292"/>
            <a:ext cx="3163253" cy="795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III. (Kun) András halálával férfiágon kihalt az Árpád-ház, lezárva a magyar történelem első nagy korszakát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3539" y="493752"/>
            <a:ext cx="6866215" cy="560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Az Árpád-házi királyok öröksége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643539" y="1412796"/>
            <a:ext cx="11343323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Az Árpád-házat joggal nevezik a „Szent Királyok Nemzetségének" – nyolc uralkodójukat avatták szentté vagy boldoggá, ami egyedülálló a keresztény Európában.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3539" y="2188131"/>
            <a:ext cx="3631644" cy="36316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3539" y="5999083"/>
            <a:ext cx="2241709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Európai dinasztiák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643539" y="6386751"/>
            <a:ext cx="3631644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Az Árpád-ház vére átszőtte Európa nagy királyi családjait házasságok révén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59" y="2188131"/>
            <a:ext cx="3631763" cy="36317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499259" y="5999202"/>
            <a:ext cx="2241709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Kereszténység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499259" y="6386870"/>
            <a:ext cx="3631763" cy="86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keresztény hit felvétele és az egyház megszervezése civilizációs fordulatot hozott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98" y="2188131"/>
            <a:ext cx="3631644" cy="363164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355098" y="5999083"/>
            <a:ext cx="2241709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Államalapítás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355098" y="6386751"/>
            <a:ext cx="3631644" cy="86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középkori magyar állam intézményrendszerének megteremtése és megszilárdítása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1643539" y="7449026"/>
            <a:ext cx="1134332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Örökségük a magyar történelem, kultúra és nemzeti identitás alapja, amely a mai napig meghatározza önértelmezésünket.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2026-01-10T20:23:47Z</dcterms:created>
  <dcterms:modified xsi:type="dcterms:W3CDTF">2026-01-10T20:23:47Z</dcterms:modified>
</cp:coreProperties>
</file>