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strument Sans Semi Bold"/>
      <p:regular r:id="rId17"/>
    </p:embeddedFont>
    <p:embeddedFont>
      <p:font typeface="Instrument Sans Semi Bold"/>
      <p:regular r:id="rId18"/>
    </p:embeddedFont>
    <p:embeddedFont>
      <p:font typeface="Instrument Sans Semi Bold"/>
      <p:regular r:id="rId19"/>
    </p:embeddedFont>
    <p:embeddedFont>
      <p:font typeface="Instrument Sans Semi Bold"/>
      <p:regular r:id="rId20"/>
    </p:embeddedFont>
    <p:embeddedFont>
      <p:font typeface="Instrument Sans Medium"/>
      <p:regular r:id="rId21"/>
    </p:embeddedFont>
    <p:embeddedFont>
      <p:font typeface="Instrument Sans Medium"/>
      <p:regular r:id="rId22"/>
    </p:embeddedFont>
    <p:embeddedFont>
      <p:font typeface="Instrument Sans Medium"/>
      <p:regular r:id="rId23"/>
    </p:embeddedFont>
    <p:embeddedFont>
      <p:font typeface="Instrument Sans Medium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png"/><Relationship Id="rId10" Type="http://schemas.openxmlformats.org/officeDocument/2006/relationships/image" Target="../media/image-10-10.svg"/><Relationship Id="rId11" Type="http://schemas.openxmlformats.org/officeDocument/2006/relationships/slideLayout" Target="../slideLayouts/slideLayout11.xml"/><Relationship Id="rId1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slideLayout" Target="../slideLayouts/slideLayout10.xml"/><Relationship Id="rId1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Weihnachten in Deutschland: Traditionen und Bräuche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Eine festliche Reise durch die schönsten deutschen Weihnachtstraditionen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6683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603" y="2766774"/>
            <a:ext cx="9067324" cy="113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8900"/>
              </a:lnSpc>
              <a:buNone/>
            </a:pPr>
            <a:r>
              <a:rPr lang="en-US" sz="71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Frohe Weihnachten!</a:t>
            </a:r>
            <a:endParaRPr lang="en-US" sz="7100" dirty="0"/>
          </a:p>
        </p:txBody>
      </p:sp>
      <p:sp>
        <p:nvSpPr>
          <p:cNvPr id="4" name="Shape 1"/>
          <p:cNvSpPr/>
          <p:nvPr/>
        </p:nvSpPr>
        <p:spPr>
          <a:xfrm>
            <a:off x="634603" y="4172188"/>
            <a:ext cx="4332803" cy="2365415"/>
          </a:xfrm>
          <a:prstGeom prst="roundRect">
            <a:avLst>
              <a:gd name="adj" fmla="val 3220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55" y="4361140"/>
            <a:ext cx="543997" cy="543997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098" y="4510683"/>
            <a:ext cx="244793" cy="24479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23555" y="5086469"/>
            <a:ext cx="240018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Weltweite Verbindung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823555" y="5478542"/>
            <a:ext cx="3954899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Weihnachten verbindet Menschen rund um den Globus durch gemeinsame Werte von Frieden und Nächstenliebe.</a:t>
            </a:r>
            <a:endParaRPr lang="en-US" sz="1400" dirty="0"/>
          </a:p>
        </p:txBody>
      </p:sp>
      <p:sp>
        <p:nvSpPr>
          <p:cNvPr id="9" name="Shape 4"/>
          <p:cNvSpPr/>
          <p:nvPr/>
        </p:nvSpPr>
        <p:spPr>
          <a:xfrm>
            <a:off x="5148739" y="4172188"/>
            <a:ext cx="4332803" cy="2365415"/>
          </a:xfrm>
          <a:prstGeom prst="roundRect">
            <a:avLst>
              <a:gd name="adj" fmla="val 3220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691" y="4361140"/>
            <a:ext cx="543997" cy="543997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7233" y="4510683"/>
            <a:ext cx="244793" cy="24479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337691" y="5086469"/>
            <a:ext cx="226683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Zeit für Familie</a:t>
            </a:r>
            <a:endParaRPr lang="en-US" sz="1750" dirty="0"/>
          </a:p>
        </p:txBody>
      </p:sp>
      <p:sp>
        <p:nvSpPr>
          <p:cNvPr id="13" name="Text 6"/>
          <p:cNvSpPr/>
          <p:nvPr/>
        </p:nvSpPr>
        <p:spPr>
          <a:xfrm>
            <a:off x="5337691" y="5478542"/>
            <a:ext cx="3954899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Die Weihnachtszeit schenkt uns kostbare Momente mit unseren Liebsten und stärkt familiäre Bindungen.</a:t>
            </a:r>
            <a:endParaRPr lang="en-US" sz="1400" dirty="0"/>
          </a:p>
        </p:txBody>
      </p:sp>
      <p:sp>
        <p:nvSpPr>
          <p:cNvPr id="14" name="Shape 7"/>
          <p:cNvSpPr/>
          <p:nvPr/>
        </p:nvSpPr>
        <p:spPr>
          <a:xfrm>
            <a:off x="9662874" y="4172188"/>
            <a:ext cx="4332923" cy="2365415"/>
          </a:xfrm>
          <a:prstGeom prst="roundRect">
            <a:avLst>
              <a:gd name="adj" fmla="val 3220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1827" y="4361140"/>
            <a:ext cx="543997" cy="543997"/>
          </a:xfrm>
          <a:prstGeom prst="rect">
            <a:avLst/>
          </a:prstGeom>
        </p:spPr>
      </p:pic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1369" y="4510683"/>
            <a:ext cx="244793" cy="244793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9851827" y="5086469"/>
            <a:ext cx="2762250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Freude und Besinnlichkeit</a:t>
            </a:r>
            <a:endParaRPr lang="en-US" sz="1750" dirty="0"/>
          </a:p>
        </p:txBody>
      </p:sp>
      <p:sp>
        <p:nvSpPr>
          <p:cNvPr id="18" name="Text 9"/>
          <p:cNvSpPr/>
          <p:nvPr/>
        </p:nvSpPr>
        <p:spPr>
          <a:xfrm>
            <a:off x="9851827" y="5478542"/>
            <a:ext cx="3955018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Zwischen Freude und stiller Besinnung finden wir den wahren Geist der Weihnacht in unseren Herzen.</a:t>
            </a:r>
            <a:endParaRPr lang="en-US" sz="1400" dirty="0"/>
          </a:p>
        </p:txBody>
      </p:sp>
      <p:sp>
        <p:nvSpPr>
          <p:cNvPr id="19" name="Text 10"/>
          <p:cNvSpPr/>
          <p:nvPr/>
        </p:nvSpPr>
        <p:spPr>
          <a:xfrm>
            <a:off x="906542" y="6945511"/>
            <a:ext cx="13089255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„Wir wünschen Ihnen eine wunderschöne, friedliche und besinnliche Weihnachtszeit voller Freude, Wärme und unvergesslicher Momente mit Ihren Liebsten!"</a:t>
            </a:r>
            <a:endParaRPr lang="en-US" sz="1400" dirty="0"/>
          </a:p>
        </p:txBody>
      </p:sp>
      <p:sp>
        <p:nvSpPr>
          <p:cNvPr id="20" name="Shape 11"/>
          <p:cNvSpPr/>
          <p:nvPr/>
        </p:nvSpPr>
        <p:spPr>
          <a:xfrm>
            <a:off x="634603" y="6741557"/>
            <a:ext cx="22860" cy="987981"/>
          </a:xfrm>
          <a:prstGeom prst="rect">
            <a:avLst/>
          </a:prstGeom>
          <a:solidFill>
            <a:srgbClr val="D5D5D8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047" y="666512"/>
            <a:ext cx="5639753" cy="675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Was ist Weihnachten?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56047" y="1881545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Religiöse Bedeutung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56047" y="2435066"/>
            <a:ext cx="6295668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Weihnachten ist das christliche Fest zur Geburt Jesu Christi am 25. Dezember. Es ist eines der wichtigsten Feste im Kirchenjahr und wird weltweit von Millionen Menschen gefeiert.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6047" y="3687604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Heiligabend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56047" y="4241125"/>
            <a:ext cx="6295668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Der 24. Dezember ist der wichtigste Familienabend, an dem Geschenke ausgetauscht werden und Familien zusammenkommen.</a:t>
            </a:r>
            <a:endParaRPr lang="en-US" sz="17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6305" y="1908572"/>
            <a:ext cx="6295668" cy="362712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86305" y="5778698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Zentrale Werte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586305" y="6332220"/>
            <a:ext cx="6295668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Die Weihnachtszeit steht für Frieden, Licht und Hoffnung. In der dunklen Jahreszeit bringen Kerzen und Lichter symbolisch Wärme und Hoffnung in die Herzen der Menschen.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0869" y="762833"/>
            <a:ext cx="7458789" cy="459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Der Advent: Vorbereitung auf Weihnachten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6000869" y="1442680"/>
            <a:ext cx="146923" cy="183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1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869" y="1677114"/>
            <a:ext cx="8115062" cy="152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00869" y="1781056"/>
            <a:ext cx="1837611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Erster Advent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6000869" y="2098715"/>
            <a:ext cx="8115062" cy="470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Die erste Kerze am Adventskranz wird angezündet. Der Kranz symbolisiert die Ewigkeit Gottes und die vier Kerzen stehen für die vier Sonntage bis Weihnachten.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6000869" y="2826425"/>
            <a:ext cx="146923" cy="183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1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869" y="3046214"/>
            <a:ext cx="8115062" cy="152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00869" y="3164800"/>
            <a:ext cx="1837611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Zweiter Advent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6000869" y="3482459"/>
            <a:ext cx="8115062" cy="470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Eine weitere Kerze wird entzündet. Die Vorfreude steigt und viele Familien beginnen mit dem Plätzchenbacken und der Weihnachtsdekoration.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6000869" y="4210169"/>
            <a:ext cx="146923" cy="183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1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869" y="4415314"/>
            <a:ext cx="8115062" cy="1524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000869" y="4548545"/>
            <a:ext cx="1837611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Dritter Advent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6000869" y="4866203"/>
            <a:ext cx="8115062" cy="470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Drei Kerzen brennen nun. Weihnachtsmärkte erleben ihren Höhepunkt und die Geschenkevorbereitung läuft auf Hochtouren.</a:t>
            </a:r>
            <a:endParaRPr lang="en-US" sz="1150" dirty="0"/>
          </a:p>
        </p:txBody>
      </p:sp>
      <p:sp>
        <p:nvSpPr>
          <p:cNvPr id="16" name="Text 10"/>
          <p:cNvSpPr/>
          <p:nvPr/>
        </p:nvSpPr>
        <p:spPr>
          <a:xfrm>
            <a:off x="6000869" y="5593913"/>
            <a:ext cx="146923" cy="183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sz="11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869" y="5784413"/>
            <a:ext cx="8115062" cy="1524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000869" y="5932289"/>
            <a:ext cx="1837611" cy="229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Vierter Advent</a:t>
            </a:r>
            <a:endParaRPr lang="en-US" sz="1400" dirty="0"/>
          </a:p>
        </p:txBody>
      </p:sp>
      <p:sp>
        <p:nvSpPr>
          <p:cNvPr id="19" name="Text 12"/>
          <p:cNvSpPr/>
          <p:nvPr/>
        </p:nvSpPr>
        <p:spPr>
          <a:xfrm>
            <a:off x="6000869" y="6249948"/>
            <a:ext cx="8115062" cy="470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Alle vier Kerzen leuchten. Nur noch wenige Tage bis Heiligabend – die Zeit der Besinnung und Vorfreude erreicht ihren Höhepunkt.</a:t>
            </a:r>
            <a:endParaRPr lang="en-US" sz="1150" dirty="0"/>
          </a:p>
        </p:txBody>
      </p:sp>
      <p:sp>
        <p:nvSpPr>
          <p:cNvPr id="20" name="Text 13"/>
          <p:cNvSpPr/>
          <p:nvPr/>
        </p:nvSpPr>
        <p:spPr>
          <a:xfrm>
            <a:off x="6000869" y="6996113"/>
            <a:ext cx="8115062" cy="470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Der Adventskalender begleitet Kinder und Erwachsene täglich mit kleinen Überraschungen vom 1. bis zum 24. Dezember. Diese Zeit der Vorfreude und Besinnung macht den Advent zu etwas ganz Besonderem.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0678" y="662583"/>
            <a:ext cx="7822644" cy="1179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Der Weihnachtsbaum: Symbol und Tradition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872966" y="2125623"/>
            <a:ext cx="22860" cy="5441275"/>
          </a:xfrm>
          <a:prstGeom prst="roundRect">
            <a:avLst>
              <a:gd name="adj" fmla="val 346854"/>
            </a:avLst>
          </a:prstGeom>
          <a:solidFill>
            <a:srgbClr val="56565B"/>
          </a:solidFill>
          <a:ln/>
        </p:spPr>
      </p:sp>
      <p:sp>
        <p:nvSpPr>
          <p:cNvPr id="5" name="Shape 2"/>
          <p:cNvSpPr/>
          <p:nvPr/>
        </p:nvSpPr>
        <p:spPr>
          <a:xfrm>
            <a:off x="1062454" y="2326481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56565B"/>
          </a:solidFill>
          <a:ln/>
        </p:spPr>
      </p:sp>
      <p:sp>
        <p:nvSpPr>
          <p:cNvPr id="6" name="Shape 3"/>
          <p:cNvSpPr/>
          <p:nvPr/>
        </p:nvSpPr>
        <p:spPr>
          <a:xfrm>
            <a:off x="660618" y="2125623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31341" y="2160925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816894" y="2190512"/>
            <a:ext cx="2359819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16. Jahrhundert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816894" y="2598658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Der Ursprung des geschmückten Weihnachtsbaums liegt in Deutschland. Die ersten Bäume wurden mit Äpfeln, Nüssen und Gebäck verziert.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1062454" y="3781187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56565B"/>
          </a:solidFill>
          <a:ln/>
        </p:spPr>
      </p:sp>
      <p:sp>
        <p:nvSpPr>
          <p:cNvPr id="11" name="Shape 8"/>
          <p:cNvSpPr/>
          <p:nvPr/>
        </p:nvSpPr>
        <p:spPr>
          <a:xfrm>
            <a:off x="660618" y="3580328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31341" y="3615630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816894" y="3645218"/>
            <a:ext cx="2359819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18. Jahrhundert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1816894" y="4053364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Kerzen werden zum ersten Mal am Baum befestigt. Der geschmückte Baum verbreitet sich in deutschen Städten und beim Adel.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1062454" y="5235892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56565B"/>
          </a:solidFill>
          <a:ln/>
        </p:spPr>
      </p:sp>
      <p:sp>
        <p:nvSpPr>
          <p:cNvPr id="16" name="Shape 13"/>
          <p:cNvSpPr/>
          <p:nvPr/>
        </p:nvSpPr>
        <p:spPr>
          <a:xfrm>
            <a:off x="660618" y="5035034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31341" y="5070336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816894" y="5099923"/>
            <a:ext cx="2359819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19. Jahrhundert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1816894" y="5508069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Die Tradition erreicht internationale Verbreitung. Glaskugeln aus Lauscha werden zum beliebten Christbaumschmuck.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1062454" y="6690598"/>
            <a:ext cx="566261" cy="22860"/>
          </a:xfrm>
          <a:prstGeom prst="roundRect">
            <a:avLst>
              <a:gd name="adj" fmla="val 346854"/>
            </a:avLst>
          </a:prstGeom>
          <a:solidFill>
            <a:srgbClr val="56565B"/>
          </a:solidFill>
          <a:ln/>
        </p:spPr>
      </p:sp>
      <p:sp>
        <p:nvSpPr>
          <p:cNvPr id="21" name="Shape 18"/>
          <p:cNvSpPr/>
          <p:nvPr/>
        </p:nvSpPr>
        <p:spPr>
          <a:xfrm>
            <a:off x="660618" y="6489740"/>
            <a:ext cx="424696" cy="424696"/>
          </a:xfrm>
          <a:prstGeom prst="roundRect">
            <a:avLst>
              <a:gd name="adj" fmla="val 18670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31341" y="6525042"/>
            <a:ext cx="283131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2200" dirty="0"/>
          </a:p>
        </p:txBody>
      </p:sp>
      <p:sp>
        <p:nvSpPr>
          <p:cNvPr id="23" name="Text 20"/>
          <p:cNvSpPr/>
          <p:nvPr/>
        </p:nvSpPr>
        <p:spPr>
          <a:xfrm>
            <a:off x="1816894" y="6554629"/>
            <a:ext cx="2359819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Heute</a:t>
            </a:r>
            <a:endParaRPr lang="en-US" sz="1850" dirty="0"/>
          </a:p>
        </p:txBody>
      </p:sp>
      <p:sp>
        <p:nvSpPr>
          <p:cNvPr id="24" name="Text 21"/>
          <p:cNvSpPr/>
          <p:nvPr/>
        </p:nvSpPr>
        <p:spPr>
          <a:xfrm>
            <a:off x="1816894" y="6962775"/>
            <a:ext cx="6666428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Der Tannenbaum ist Mittelpunkt vieler Familienfeiern, geschmückt mit Kugeln, Lichtern, Sternen und persönlichen Erinnerungsstücken.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675561"/>
            <a:ext cx="7512963" cy="673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Typische Weihnachtsbräuche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54023" y="1779746"/>
            <a:ext cx="4230529" cy="5774174"/>
          </a:xfrm>
          <a:prstGeom prst="roundRect">
            <a:avLst>
              <a:gd name="adj" fmla="val 213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77027" y="2002750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Weihnachtsmärkte</a:t>
            </a:r>
            <a:endParaRPr lang="en-US" sz="21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027" y="2581632"/>
            <a:ext cx="3784521" cy="27829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77027" y="5606891"/>
            <a:ext cx="3784521" cy="172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Traditionelle Märkte bieten Glühwein, Lebkuchen, gebrannte Mandeln und wunderschöne Handwerkskunst. Die Atmosphäre mit Lichtern, Musik und Düften ist einzigartig.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199936" y="1779746"/>
            <a:ext cx="4230529" cy="5774174"/>
          </a:xfrm>
          <a:prstGeom prst="roundRect">
            <a:avLst>
              <a:gd name="adj" fmla="val 213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2940" y="2002750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Krippenspiele</a:t>
            </a:r>
            <a:endParaRPr lang="en-US" sz="21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40" y="2581632"/>
            <a:ext cx="3784521" cy="252233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22940" y="5346263"/>
            <a:ext cx="3784521" cy="172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Kinder und Gemeinden stellen die Weihnachtsgeschichte nach. Diese bewegende Tradition verbindet Generationen und hält die biblische Geschichte lebendig.</a:t>
            </a:r>
            <a:endParaRPr lang="en-US" sz="1650" dirty="0"/>
          </a:p>
        </p:txBody>
      </p:sp>
      <p:sp>
        <p:nvSpPr>
          <p:cNvPr id="11" name="Shape 7"/>
          <p:cNvSpPr/>
          <p:nvPr/>
        </p:nvSpPr>
        <p:spPr>
          <a:xfrm>
            <a:off x="9645848" y="1779746"/>
            <a:ext cx="4230529" cy="5774174"/>
          </a:xfrm>
          <a:prstGeom prst="roundRect">
            <a:avLst>
              <a:gd name="adj" fmla="val 213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868852" y="2002750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Weihnachtslieder</a:t>
            </a:r>
            <a:endParaRPr lang="en-US" sz="21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852" y="2581632"/>
            <a:ext cx="3784521" cy="212109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68852" y="4945023"/>
            <a:ext cx="3784521" cy="172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Klassiker wie „Stille Nacht", „O Tannenbaum" und „Ihr Kinderlein kommet" erklingen in Kirchen, Schulen und Wohnzimmern im ganzen Land.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9222" y="345043"/>
            <a:ext cx="3269456" cy="392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Das Weihnachtsessen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39222" y="1050846"/>
            <a:ext cx="2020967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Traditionelle Hauptgerichte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439222" y="1372433"/>
            <a:ext cx="7425809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Weihnachtsgans: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Klassisch gefüllt mit Äpfeln, Zwiebeln und Maronen, serviert mit Rotkohl und Klößen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439222" y="1616988"/>
            <a:ext cx="7425809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Karpfen: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Besonders in Süddeutschland beliebt, oft am Heiligabend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39222" y="1861542"/>
            <a:ext cx="7425809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Würstchen mit Kartoffelsalat: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Einfache, aber beliebte Tradition in vielen Familien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39222" y="2187773"/>
            <a:ext cx="1585079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Das Plätzchenbacken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39222" y="2509361"/>
            <a:ext cx="7425809" cy="401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Vanillekipferl, Zimtsterne, Spekulatius, Lebkuchen und Kokosmakronen – das Backen von Weihnachtsplätzchen ist ein liebevolles Familienritual, das die Adventszeit versüßt.</a:t>
            </a:r>
            <a:endParaRPr lang="en-US" sz="9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8641" y="1066443"/>
            <a:ext cx="4900851" cy="3265884"/>
          </a:xfrm>
          <a:prstGeom prst="rect">
            <a:avLst/>
          </a:prstGeom>
        </p:spPr>
      </p:pic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641" y="4473416"/>
            <a:ext cx="2177653" cy="326576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9222" y="8021360"/>
            <a:ext cx="13751957" cy="20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Das gemeinsame Essen ist mehr als nur Nahrungsaufnahme – es ist ein Familienritual, das Menschen zusammenbringt und Erinnerungen schafft.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416" y="969764"/>
            <a:ext cx="7827169" cy="1175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Geschenke und der Weihnachtsmann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846534" y="2709982"/>
            <a:ext cx="188119" cy="1102638"/>
          </a:xfrm>
          <a:prstGeom prst="roundRect">
            <a:avLst>
              <a:gd name="adj" fmla="val 42007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58416" y="2586514"/>
            <a:ext cx="564356" cy="564356"/>
          </a:xfrm>
          <a:prstGeom prst="roundRect">
            <a:avLst>
              <a:gd name="adj" fmla="val 8101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505" y="2727603"/>
            <a:ext cx="282178" cy="2821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10891" y="2615922"/>
            <a:ext cx="2697718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Wunschzettel schreiben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410891" y="3022640"/>
            <a:ext cx="7074694" cy="601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Kinder schreiben ihre Wünsche auf und schicken sie an das Christkind oder den Weihnachtsmann. Die Vorfreude und Spannung steigt Tag für Tag.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1128713" y="4283035"/>
            <a:ext cx="188119" cy="1102638"/>
          </a:xfrm>
          <a:prstGeom prst="roundRect">
            <a:avLst>
              <a:gd name="adj" fmla="val 42007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40594" y="4159568"/>
            <a:ext cx="564356" cy="564356"/>
          </a:xfrm>
          <a:prstGeom prst="roundRect">
            <a:avLst>
              <a:gd name="adj" fmla="val 8101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683" y="4300657"/>
            <a:ext cx="282178" cy="28217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693069" y="4188976"/>
            <a:ext cx="2351842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Der Gabenbringer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1693069" y="4595693"/>
            <a:ext cx="6792516" cy="601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Je nach Region bringt der Weihnachtsmann oder das Christkind die Geschenke. Beide Figuren verkörpern Großzügigkeit und Weihnachtszauber.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1410891" y="5856089"/>
            <a:ext cx="188119" cy="1403628"/>
          </a:xfrm>
          <a:prstGeom prst="roundRect">
            <a:avLst>
              <a:gd name="adj" fmla="val 42007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222772" y="5732621"/>
            <a:ext cx="564356" cy="564356"/>
          </a:xfrm>
          <a:prstGeom prst="roundRect">
            <a:avLst>
              <a:gd name="adj" fmla="val 8101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3861" y="5873710"/>
            <a:ext cx="282178" cy="28217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975247" y="5762030"/>
            <a:ext cx="2351842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Die Bescherung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1975247" y="6168747"/>
            <a:ext cx="6510337" cy="902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Am Heiligabend findet die Bescherung statt – der magische Moment, wenn Geschenke unter dem leuchtenden Weihnachtsbaum ausgepackt werden. Freude und Dankbarkeit erfüllen den Raum.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52451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Regionale Unterschiede in Deutschland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396835" y="892969"/>
            <a:ext cx="6861691" cy="3944303"/>
          </a:xfrm>
          <a:prstGeom prst="roundRect">
            <a:avLst>
              <a:gd name="adj" fmla="val 1855"/>
            </a:avLst>
          </a:prstGeom>
          <a:solidFill>
            <a:srgbClr val="2A2A2D">
              <a:alpha val="95000"/>
            </a:srgbClr>
          </a:solidFill>
          <a:ln w="15240">
            <a:solidFill>
              <a:srgbClr val="56565B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595" y="892969"/>
            <a:ext cx="60960" cy="394430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71143" y="1021556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Norddeutschland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571143" y="1266706"/>
            <a:ext cx="6558796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Hier herrscht der Weihnachtsmann vor. Typische Spezialitäten sind Grünkohl, Labskaus-Varianten und Pharisäer (Kaffee mit Rum und Sahne).</a:t>
            </a:r>
            <a:endParaRPr lang="en-US" sz="8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3" y="1757124"/>
            <a:ext cx="4034671" cy="295144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371874" y="892969"/>
            <a:ext cx="6861691" cy="3944303"/>
          </a:xfrm>
          <a:prstGeom prst="roundRect">
            <a:avLst>
              <a:gd name="adj" fmla="val 1855"/>
            </a:avLst>
          </a:prstGeom>
          <a:solidFill>
            <a:srgbClr val="2A2A2D">
              <a:alpha val="95000"/>
            </a:srgbClr>
          </a:solidFill>
          <a:ln w="15240">
            <a:solidFill>
              <a:srgbClr val="56565B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34" y="892969"/>
            <a:ext cx="60960" cy="394430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46181" y="1021556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Süddeutschland</a:t>
            </a:r>
            <a:endParaRPr lang="en-US" sz="1100" dirty="0"/>
          </a:p>
        </p:txBody>
      </p:sp>
      <p:sp>
        <p:nvSpPr>
          <p:cNvPr id="11" name="Text 6"/>
          <p:cNvSpPr/>
          <p:nvPr/>
        </p:nvSpPr>
        <p:spPr>
          <a:xfrm>
            <a:off x="7546181" y="1266706"/>
            <a:ext cx="6558796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Das Christkind bringt die Geschenke. Berühmt sind der Nürnberger Christkindlesmarkt, Lebkuchen, Stollen und schwäbische Weihnachtsbräuche.</a:t>
            </a:r>
            <a:endParaRPr lang="en-US" sz="8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81" y="1757124"/>
            <a:ext cx="2951559" cy="2951559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396835" y="4950619"/>
            <a:ext cx="6861691" cy="3944183"/>
          </a:xfrm>
          <a:prstGeom prst="roundRect">
            <a:avLst>
              <a:gd name="adj" fmla="val 1855"/>
            </a:avLst>
          </a:prstGeom>
          <a:solidFill>
            <a:srgbClr val="2A2A2D">
              <a:alpha val="95000"/>
            </a:srgbClr>
          </a:solidFill>
          <a:ln w="15240">
            <a:solidFill>
              <a:srgbClr val="56565B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5" y="4950619"/>
            <a:ext cx="60960" cy="394418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71143" y="5079206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Mitteldeutschland</a:t>
            </a:r>
            <a:endParaRPr lang="en-US" sz="1100" dirty="0"/>
          </a:p>
        </p:txBody>
      </p:sp>
      <p:sp>
        <p:nvSpPr>
          <p:cNvPr id="16" name="Text 9"/>
          <p:cNvSpPr/>
          <p:nvPr/>
        </p:nvSpPr>
        <p:spPr>
          <a:xfrm>
            <a:off x="571143" y="5324356"/>
            <a:ext cx="6558796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Der Dresdner Striezelmarkt ist einer der ältesten Weihnachtsmärkte der Welt. Erzgebirgische Holzkunst wie Räuchermännchen und Schwibbögen prägen die Region.</a:t>
            </a:r>
            <a:endParaRPr lang="en-US" sz="850" dirty="0"/>
          </a:p>
        </p:txBody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43" y="5814774"/>
            <a:ext cx="4009430" cy="2951440"/>
          </a:xfrm>
          <a:prstGeom prst="rect">
            <a:avLst/>
          </a:prstGeom>
        </p:spPr>
      </p:pic>
      <p:sp>
        <p:nvSpPr>
          <p:cNvPr id="18" name="Shape 10"/>
          <p:cNvSpPr/>
          <p:nvPr/>
        </p:nvSpPr>
        <p:spPr>
          <a:xfrm>
            <a:off x="7371874" y="4950619"/>
            <a:ext cx="6861691" cy="3944183"/>
          </a:xfrm>
          <a:prstGeom prst="roundRect">
            <a:avLst>
              <a:gd name="adj" fmla="val 1855"/>
            </a:avLst>
          </a:prstGeom>
          <a:solidFill>
            <a:srgbClr val="2A2A2D">
              <a:alpha val="95000"/>
            </a:srgbClr>
          </a:solidFill>
          <a:ln w="15240">
            <a:solidFill>
              <a:srgbClr val="56565B"/>
            </a:solidFill>
            <a:prstDash val="solid"/>
          </a:ln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6634" y="4950619"/>
            <a:ext cx="60960" cy="3944183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7546181" y="5079206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Rheinland</a:t>
            </a:r>
            <a:endParaRPr lang="en-US" sz="1100" dirty="0"/>
          </a:p>
        </p:txBody>
      </p:sp>
      <p:sp>
        <p:nvSpPr>
          <p:cNvPr id="21" name="Text 12"/>
          <p:cNvSpPr/>
          <p:nvPr/>
        </p:nvSpPr>
        <p:spPr>
          <a:xfrm>
            <a:off x="7546181" y="5324356"/>
            <a:ext cx="6558796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Kölner Dom-Weihnachtsmarkt und rheinische Gemütlichkeit. Spekulatius, Printen und rheinische Karnevalsvereine organisieren auch Weihnachtsfeiern.</a:t>
            </a:r>
            <a:endParaRPr lang="en-US" sz="850" dirty="0"/>
          </a:p>
        </p:txBody>
      </p:sp>
      <p:pic>
        <p:nvPicPr>
          <p:cNvPr id="22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6181" y="5814774"/>
            <a:ext cx="3935373" cy="2951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9253" y="673775"/>
            <a:ext cx="7190899" cy="615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Nachhaltig Weihnachten feiern</a:t>
            </a:r>
            <a:endParaRPr lang="en-US" sz="3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9253" y="1682948"/>
            <a:ext cx="492323" cy="4923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9253" y="2421374"/>
            <a:ext cx="372010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Wiederverwendbare Dekoration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89253" y="2847261"/>
            <a:ext cx="4253151" cy="1575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Investieren Sie in hochwertige Dekoration, die Jahr für Jahr verwendet werden kann. Natürliche Materialien wie Holz, Stroh und Tannenzweige sind nachhaltig und schaffen authentische Atmosphäre.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8506" y="1682948"/>
            <a:ext cx="492323" cy="4923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88506" y="2421374"/>
            <a:ext cx="250090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Regionale Geschenke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188506" y="2847261"/>
            <a:ext cx="4253270" cy="1575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Unterstützen Sie lokale Handwerker und Produzenten. Regionale Produkte haben kurze Transportwege und stärken die heimische Wirtschaft. Handgemachtes hat besonderen Wert.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87878" y="1682948"/>
            <a:ext cx="492323" cy="49232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878" y="2421374"/>
            <a:ext cx="246173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Bewusstes Schenken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87878" y="2847261"/>
            <a:ext cx="4253270" cy="1575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Weniger ist mehr – konzentrieren Sie sich auf sinnvolle Geschenke statt auf Masse. Erlebnisse, Zeit miteinander oder selbstgemachte Geschenke haben oft größeren emotionalen Wert.</a:t>
            </a:r>
            <a:endParaRPr lang="en-US" sz="15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9253" y="4816316"/>
            <a:ext cx="492323" cy="49232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89253" y="5554742"/>
            <a:ext cx="307752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Weniger Verpackungsmüll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689253" y="5980628"/>
            <a:ext cx="4253151" cy="1575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Nutzen Sie Stoffbeutel, Zeitungspapier oder wiederverwendbare Geschenkboxen. Vermeiden Sie Plastik und Glitzer. Kreative, umweltfreundliche Verpackungen können genauso schön sein.</a:t>
            </a:r>
            <a:endParaRPr lang="en-US" sz="15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8506" y="4816316"/>
            <a:ext cx="492323" cy="49232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188506" y="5554742"/>
            <a:ext cx="367212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Gemeinschaft und Achtsamkeit</a:t>
            </a:r>
            <a:endParaRPr lang="en-US" sz="1900" dirty="0"/>
          </a:p>
        </p:txBody>
      </p:sp>
      <p:sp>
        <p:nvSpPr>
          <p:cNvPr id="17" name="Text 10"/>
          <p:cNvSpPr/>
          <p:nvPr/>
        </p:nvSpPr>
        <p:spPr>
          <a:xfrm>
            <a:off x="5188506" y="5980628"/>
            <a:ext cx="4253270" cy="1575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 Mittelpunkt sollten Menschen und Beziehungen stehen, nicht Konsum. Gemeinsame Zeit, Gespräche und Aufmerksamkeit sind die wertvollsten Geschenke.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2025-12-20T11:45:20Z</dcterms:created>
  <dcterms:modified xsi:type="dcterms:W3CDTF">2025-12-20T11:45:20Z</dcterms:modified>
</cp:coreProperties>
</file>