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</p:sldIdLst>
  <p:sldSz cx="14630400" cy="8229600"/>
  <p:notesSz cx="8229600" cy="146304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Inter" panose="020B0604020202020204" charset="0"/>
      <p:regular r:id="rId16"/>
    </p:embeddedFont>
  </p:embeddedFontLst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71" d="100"/>
          <a:sy n="71" d="100"/>
        </p:scale>
        <p:origin x="56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9223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svg"/><Relationship Id="rId5" Type="http://schemas.openxmlformats.org/officeDocument/2006/relationships/image" Target="../media/image10.svg"/><Relationship Id="rId4" Type="http://schemas.openxmlformats.org/officeDocument/2006/relationships/image" Target="../media/image9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474595"/>
            <a:ext cx="7556421" cy="14885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850"/>
              </a:lnSpc>
              <a:buNone/>
            </a:pPr>
            <a:r>
              <a:rPr lang="en-US" sz="46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Tolómérő típusok és alkalmazásuk</a:t>
            </a:r>
            <a:endParaRPr lang="en-US" sz="4650" dirty="0"/>
          </a:p>
        </p:txBody>
      </p:sp>
      <p:sp>
        <p:nvSpPr>
          <p:cNvPr id="4" name="Text 1"/>
          <p:cNvSpPr/>
          <p:nvPr/>
        </p:nvSpPr>
        <p:spPr>
          <a:xfrm>
            <a:off x="6280190" y="4303276"/>
            <a:ext cx="7556421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tolómérők nélkülözhetetlen precíziós mérőeszközök a műszaki gyakorlatban. Különböző típusaik specifikus mérési feladatokra optimalizáltak, a mindennapi barkácsolástól az ipari finommechanikáig.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18661" y="564594"/>
            <a:ext cx="5390198" cy="673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300"/>
              </a:lnSpc>
              <a:buNone/>
            </a:pPr>
            <a:r>
              <a:rPr lang="en-US" sz="42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Zsebtolómérő</a:t>
            </a:r>
            <a:endParaRPr lang="en-US" sz="42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661" y="1777127"/>
            <a:ext cx="6346031" cy="6346031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573327" y="1751409"/>
            <a:ext cx="3264813" cy="4042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5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Hordozható precizitás</a:t>
            </a:r>
            <a:endParaRPr lang="en-US" sz="2500" dirty="0"/>
          </a:p>
        </p:txBody>
      </p:sp>
      <p:sp>
        <p:nvSpPr>
          <p:cNvPr id="5" name="Text 2"/>
          <p:cNvSpPr/>
          <p:nvPr/>
        </p:nvSpPr>
        <p:spPr>
          <a:xfrm>
            <a:off x="7573327" y="2360890"/>
            <a:ext cx="6346031" cy="13144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Kompakt, hordozható tolómérő, kisebb méretek gyors ellenőrzésére alkalmas. Ideális barkácsolásnál, terepen végzett méréseknél vagy gyors műhelyi ellenőrzésekhez, ahol a mobilitás kulcsfontosságú.</a:t>
            </a:r>
            <a:endParaRPr lang="en-US" sz="1600" dirty="0"/>
          </a:p>
        </p:txBody>
      </p:sp>
      <p:sp>
        <p:nvSpPr>
          <p:cNvPr id="6" name="Shape 3"/>
          <p:cNvSpPr/>
          <p:nvPr/>
        </p:nvSpPr>
        <p:spPr>
          <a:xfrm>
            <a:off x="7573327" y="3906322"/>
            <a:ext cx="6346031" cy="1201222"/>
          </a:xfrm>
          <a:prstGeom prst="roundRect">
            <a:avLst>
              <a:gd name="adj" fmla="val 7180"/>
            </a:avLst>
          </a:prstGeom>
          <a:solidFill>
            <a:srgbClr val="B3E5FF"/>
          </a:solidFill>
          <a:ln/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8591" y="4219456"/>
            <a:ext cx="256580" cy="205264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8240435" y="4162901"/>
            <a:ext cx="5473660" cy="6572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Mérettartomány általában 0-150 mm, pontosság ±0,1 mm</a:t>
            </a:r>
            <a:endParaRPr lang="en-US" sz="16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93790" y="3769281"/>
            <a:ext cx="6259711" cy="744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850"/>
              </a:lnSpc>
              <a:buNone/>
            </a:pPr>
            <a:r>
              <a:rPr lang="en-US" sz="46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Mélységmérő tolómérő</a:t>
            </a:r>
            <a:endParaRPr lang="en-US" sz="4650" dirty="0"/>
          </a:p>
        </p:txBody>
      </p:sp>
      <p:sp>
        <p:nvSpPr>
          <p:cNvPr id="4" name="Text 1"/>
          <p:cNvSpPr/>
          <p:nvPr/>
        </p:nvSpPr>
        <p:spPr>
          <a:xfrm>
            <a:off x="793790" y="5080516"/>
            <a:ext cx="3456503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Mélység mérés szakértője</a:t>
            </a:r>
            <a:endParaRPr lang="en-US" sz="2300" dirty="0"/>
          </a:p>
        </p:txBody>
      </p:sp>
      <p:sp>
        <p:nvSpPr>
          <p:cNvPr id="5" name="Text 2"/>
          <p:cNvSpPr/>
          <p:nvPr/>
        </p:nvSpPr>
        <p:spPr>
          <a:xfrm>
            <a:off x="793790" y="5588675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Hornyok, furatok mélységének pontos mérésére szolgál, például gépalkatrészek mélyedéseinek ellenőrzésénél. A speciális mérőrúd függőleges beállítása garantálja a pontos eredményt.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793790" y="6569631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Elengedhetetlen eszköz a gépiparban, ahol a furat mélységek kritikus méretparaméterek. A mérőrúd finomállítása lehetővé teszi a tized milliméter pontosságú mérést is.</a:t>
            </a:r>
            <a:endParaRPr lang="en-US" sz="1750" dirty="0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684B8D2F-F6F3-4EF8-88AC-884B75351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8934" y="360491"/>
            <a:ext cx="4829849" cy="490606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37937" y="501253"/>
            <a:ext cx="4785122" cy="5980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00"/>
              </a:lnSpc>
              <a:buNone/>
            </a:pPr>
            <a:r>
              <a:rPr lang="en-US" sz="37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Fogmérő tolómérő</a:t>
            </a:r>
            <a:endParaRPr lang="en-US" sz="3750" dirty="0"/>
          </a:p>
        </p:txBody>
      </p:sp>
      <p:sp>
        <p:nvSpPr>
          <p:cNvPr id="3" name="Text 1"/>
          <p:cNvSpPr/>
          <p:nvPr/>
        </p:nvSpPr>
        <p:spPr>
          <a:xfrm>
            <a:off x="637937" y="1554956"/>
            <a:ext cx="2871073" cy="3587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Speciális alkalmazás</a:t>
            </a:r>
            <a:endParaRPr lang="en-US" sz="2250" dirty="0"/>
          </a:p>
        </p:txBody>
      </p:sp>
      <p:sp>
        <p:nvSpPr>
          <p:cNvPr id="4" name="Text 2"/>
          <p:cNvSpPr/>
          <p:nvPr/>
        </p:nvSpPr>
        <p:spPr>
          <a:xfrm>
            <a:off x="637937" y="2095976"/>
            <a:ext cx="5765006" cy="5831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Különleges pofákkal a fogak, bordák vagy fogazott alkatrészek külső méretének mérésére használják.</a:t>
            </a:r>
            <a:endParaRPr lang="en-US" sz="1400" dirty="0"/>
          </a:p>
        </p:txBody>
      </p:sp>
      <p:sp>
        <p:nvSpPr>
          <p:cNvPr id="5" name="Text 3"/>
          <p:cNvSpPr/>
          <p:nvPr/>
        </p:nvSpPr>
        <p:spPr>
          <a:xfrm>
            <a:off x="637937" y="2843093"/>
            <a:ext cx="5765006" cy="2915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250"/>
              </a:lnSpc>
              <a:buSzPct val="100000"/>
              <a:buChar char="•"/>
            </a:pP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Fogaskerekek modul mérése</a:t>
            </a:r>
            <a:endParaRPr lang="en-US" sz="1400" dirty="0"/>
          </a:p>
        </p:txBody>
      </p:sp>
      <p:sp>
        <p:nvSpPr>
          <p:cNvPr id="6" name="Text 4"/>
          <p:cNvSpPr/>
          <p:nvPr/>
        </p:nvSpPr>
        <p:spPr>
          <a:xfrm>
            <a:off x="637937" y="3198376"/>
            <a:ext cx="5765006" cy="2915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250"/>
              </a:lnSpc>
              <a:buSzPct val="100000"/>
              <a:buChar char="•"/>
            </a:pP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Bordázott felületek ellenőrzése</a:t>
            </a:r>
            <a:endParaRPr lang="en-US" sz="1400" dirty="0"/>
          </a:p>
        </p:txBody>
      </p:sp>
      <p:sp>
        <p:nvSpPr>
          <p:cNvPr id="7" name="Text 5"/>
          <p:cNvSpPr/>
          <p:nvPr/>
        </p:nvSpPr>
        <p:spPr>
          <a:xfrm>
            <a:off x="637937" y="3553658"/>
            <a:ext cx="5765006" cy="2915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250"/>
              </a:lnSpc>
              <a:buSzPct val="100000"/>
              <a:buChar char="•"/>
            </a:pP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Menetek külső átmérője</a:t>
            </a:r>
            <a:endParaRPr lang="en-US" sz="1400" dirty="0"/>
          </a:p>
        </p:txBody>
      </p:sp>
      <p:sp>
        <p:nvSpPr>
          <p:cNvPr id="8" name="Text 6"/>
          <p:cNvSpPr/>
          <p:nvPr/>
        </p:nvSpPr>
        <p:spPr>
          <a:xfrm>
            <a:off x="637937" y="3908941"/>
            <a:ext cx="5765006" cy="2915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250"/>
              </a:lnSpc>
              <a:buSzPct val="100000"/>
              <a:buChar char="•"/>
            </a:pP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Profilok osztástávolsága</a:t>
            </a:r>
            <a:endParaRPr lang="en-US" sz="1400" dirty="0"/>
          </a:p>
        </p:txBody>
      </p:sp>
      <p:sp>
        <p:nvSpPr>
          <p:cNvPr id="9" name="Text 7"/>
          <p:cNvSpPr/>
          <p:nvPr/>
        </p:nvSpPr>
        <p:spPr>
          <a:xfrm>
            <a:off x="6855143" y="1536621"/>
            <a:ext cx="7144822" cy="2915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endParaRPr lang="en-US" sz="1400" dirty="0"/>
          </a:p>
        </p:txBody>
      </p:sp>
      <p:pic>
        <p:nvPicPr>
          <p:cNvPr id="10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8023" y="1044059"/>
            <a:ext cx="7144822" cy="631293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64698" y="477857"/>
            <a:ext cx="5954197" cy="744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850"/>
              </a:lnSpc>
              <a:buNone/>
            </a:pPr>
            <a:r>
              <a:rPr lang="hu-HU" sz="46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Magasságmérő</a:t>
            </a:r>
            <a:r>
              <a:rPr lang="en-US" sz="46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 tolómérő</a:t>
            </a:r>
            <a:endParaRPr lang="en-US" sz="4650" dirty="0"/>
          </a:p>
        </p:txBody>
      </p:sp>
      <p:sp>
        <p:nvSpPr>
          <p:cNvPr id="4" name="Shape 1"/>
          <p:cNvSpPr/>
          <p:nvPr/>
        </p:nvSpPr>
        <p:spPr>
          <a:xfrm>
            <a:off x="625086" y="4816443"/>
            <a:ext cx="4196358" cy="2610088"/>
          </a:xfrm>
          <a:prstGeom prst="roundRect">
            <a:avLst>
              <a:gd name="adj" fmla="val 3650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1028224" y="5003959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007EBD"/>
          </a:solidFill>
          <a:ln/>
        </p:spPr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15390" y="5191006"/>
            <a:ext cx="306110" cy="30611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028224" y="5911215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Stabil alap</a:t>
            </a:r>
            <a:endParaRPr lang="en-US" sz="2300" dirty="0"/>
          </a:p>
        </p:txBody>
      </p:sp>
      <p:sp>
        <p:nvSpPr>
          <p:cNvPr id="8" name="Text 4"/>
          <p:cNvSpPr/>
          <p:nvPr/>
        </p:nvSpPr>
        <p:spPr>
          <a:xfrm>
            <a:off x="1028224" y="6419374"/>
            <a:ext cx="372749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széles talp biztosítja a stabilitást sík felületeken</a:t>
            </a:r>
            <a:endParaRPr lang="en-US" sz="1750" dirty="0"/>
          </a:p>
        </p:txBody>
      </p:sp>
      <p:sp>
        <p:nvSpPr>
          <p:cNvPr id="9" name="Shape 5"/>
          <p:cNvSpPr/>
          <p:nvPr/>
        </p:nvSpPr>
        <p:spPr>
          <a:xfrm>
            <a:off x="5216962" y="4769525"/>
            <a:ext cx="4196358" cy="2610088"/>
          </a:xfrm>
          <a:prstGeom prst="roundRect">
            <a:avLst>
              <a:gd name="adj" fmla="val 3650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10" name="Shape 6"/>
          <p:cNvSpPr/>
          <p:nvPr/>
        </p:nvSpPr>
        <p:spPr>
          <a:xfrm>
            <a:off x="5451396" y="5003959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007EBD"/>
          </a:solidFill>
          <a:ln/>
        </p:spPr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38562" y="5191006"/>
            <a:ext cx="306110" cy="306110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5451396" y="5911215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Lépcsők mérése</a:t>
            </a:r>
            <a:endParaRPr lang="en-US" sz="2300" dirty="0"/>
          </a:p>
        </p:txBody>
      </p:sp>
      <p:sp>
        <p:nvSpPr>
          <p:cNvPr id="13" name="Text 8"/>
          <p:cNvSpPr/>
          <p:nvPr/>
        </p:nvSpPr>
        <p:spPr>
          <a:xfrm>
            <a:off x="5451396" y="6419374"/>
            <a:ext cx="372749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Ideális lépcsőzetes gépalkatrészek magasságához</a:t>
            </a:r>
            <a:endParaRPr lang="en-US" sz="1750" dirty="0"/>
          </a:p>
        </p:txBody>
      </p:sp>
      <p:sp>
        <p:nvSpPr>
          <p:cNvPr id="14" name="Shape 9"/>
          <p:cNvSpPr/>
          <p:nvPr/>
        </p:nvSpPr>
        <p:spPr>
          <a:xfrm>
            <a:off x="9640133" y="4769525"/>
            <a:ext cx="4196358" cy="2610088"/>
          </a:xfrm>
          <a:prstGeom prst="roundRect">
            <a:avLst>
              <a:gd name="adj" fmla="val 3650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15" name="Shape 10"/>
          <p:cNvSpPr/>
          <p:nvPr/>
        </p:nvSpPr>
        <p:spPr>
          <a:xfrm>
            <a:off x="9874568" y="5003959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007EBD"/>
          </a:solidFill>
          <a:ln/>
        </p:spPr>
      </p:sp>
      <p:pic>
        <p:nvPicPr>
          <p:cNvPr id="16" name="Image 3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061734" y="5191006"/>
            <a:ext cx="306110" cy="306110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9874568" y="5911215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Pontos pozicionálás</a:t>
            </a:r>
            <a:endParaRPr lang="en-US" sz="2300" dirty="0"/>
          </a:p>
        </p:txBody>
      </p:sp>
      <p:sp>
        <p:nvSpPr>
          <p:cNvPr id="18" name="Text 12"/>
          <p:cNvSpPr/>
          <p:nvPr/>
        </p:nvSpPr>
        <p:spPr>
          <a:xfrm>
            <a:off x="9874568" y="6419374"/>
            <a:ext cx="372749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talp megakadályozza a mérés közbeni elmozdulást</a:t>
            </a:r>
            <a:endParaRPr lang="en-US" sz="1750" dirty="0"/>
          </a:p>
        </p:txBody>
      </p:sp>
      <p:pic>
        <p:nvPicPr>
          <p:cNvPr id="20" name="Kép 19">
            <a:extLst>
              <a:ext uri="{FF2B5EF4-FFF2-40B4-BE49-F238E27FC236}">
                <a16:creationId xmlns:a16="http://schemas.microsoft.com/office/drawing/2014/main" id="{FDB0BB1F-DFAC-4EC4-8D2E-C3098CFF7B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52629" y="311938"/>
            <a:ext cx="1924319" cy="388674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9957" y="479227"/>
            <a:ext cx="6628448" cy="5717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500"/>
              </a:lnSpc>
              <a:buNone/>
            </a:pPr>
            <a:r>
              <a:rPr lang="en-US" sz="36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Furat középpont mérő tolómérő</a:t>
            </a:r>
            <a:endParaRPr lang="en-US" sz="36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957" y="1508284"/>
            <a:ext cx="7184469" cy="7184469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8227100" y="1486495"/>
            <a:ext cx="2744867" cy="3430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Precíz pozicionálás</a:t>
            </a:r>
            <a:endParaRPr lang="en-US" sz="2150" dirty="0"/>
          </a:p>
        </p:txBody>
      </p:sp>
      <p:sp>
        <p:nvSpPr>
          <p:cNvPr id="5" name="Text 2"/>
          <p:cNvSpPr/>
          <p:nvPr/>
        </p:nvSpPr>
        <p:spPr>
          <a:xfrm>
            <a:off x="8227100" y="2003703"/>
            <a:ext cx="5800844" cy="5576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Furatok középpontjának és távolságának pontos meghatározására használják, például szerelési pontosság ellenőrzésénél.</a:t>
            </a:r>
            <a:endParaRPr lang="en-US" sz="1350" dirty="0"/>
          </a:p>
        </p:txBody>
      </p:sp>
      <p:sp>
        <p:nvSpPr>
          <p:cNvPr id="6" name="Text 3"/>
          <p:cNvSpPr/>
          <p:nvPr/>
        </p:nvSpPr>
        <p:spPr>
          <a:xfrm>
            <a:off x="8488442" y="2757368"/>
            <a:ext cx="5539502" cy="5576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furatok közötti távolság mérése kritikus lehet a szerelhetőség szempontjából</a:t>
            </a:r>
            <a:endParaRPr lang="en-US" sz="1350" dirty="0"/>
          </a:p>
        </p:txBody>
      </p:sp>
      <p:sp>
        <p:nvSpPr>
          <p:cNvPr id="7" name="Shape 4"/>
          <p:cNvSpPr/>
          <p:nvPr/>
        </p:nvSpPr>
        <p:spPr>
          <a:xfrm>
            <a:off x="8227100" y="2757368"/>
            <a:ext cx="22860" cy="557689"/>
          </a:xfrm>
          <a:prstGeom prst="rect">
            <a:avLst/>
          </a:prstGeom>
          <a:solidFill>
            <a:srgbClr val="007EBD"/>
          </a:solidFill>
          <a:ln/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21043" y="4599980"/>
            <a:ext cx="6786324" cy="6759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300"/>
              </a:lnSpc>
              <a:buNone/>
            </a:pPr>
            <a:r>
              <a:rPr lang="en-US" sz="42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Hornyos egycsőrű tolómérő</a:t>
            </a:r>
            <a:endParaRPr lang="en-US" sz="4250" dirty="0"/>
          </a:p>
        </p:txBody>
      </p:sp>
      <p:sp>
        <p:nvSpPr>
          <p:cNvPr id="4" name="Shape 1"/>
          <p:cNvSpPr/>
          <p:nvPr/>
        </p:nvSpPr>
        <p:spPr>
          <a:xfrm>
            <a:off x="721043" y="5584865"/>
            <a:ext cx="6491168" cy="1907858"/>
          </a:xfrm>
          <a:prstGeom prst="roundRect">
            <a:avLst>
              <a:gd name="adj" fmla="val 5751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B2D4E5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698183" y="5584865"/>
            <a:ext cx="91440" cy="1907858"/>
          </a:xfrm>
          <a:prstGeom prst="roundRect">
            <a:avLst>
              <a:gd name="adj" fmla="val 94635"/>
            </a:avLst>
          </a:prstGeom>
          <a:solidFill>
            <a:srgbClr val="007EBD"/>
          </a:solidFill>
          <a:ln/>
        </p:spPr>
      </p:sp>
      <p:sp>
        <p:nvSpPr>
          <p:cNvPr id="6" name="Text 3"/>
          <p:cNvSpPr/>
          <p:nvPr/>
        </p:nvSpPr>
        <p:spPr>
          <a:xfrm>
            <a:off x="1018461" y="5813703"/>
            <a:ext cx="3304937" cy="3378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Egyszerűsített konstrukció</a:t>
            </a:r>
            <a:endParaRPr lang="en-US" sz="2100" dirty="0"/>
          </a:p>
        </p:txBody>
      </p:sp>
      <p:sp>
        <p:nvSpPr>
          <p:cNvPr id="7" name="Text 4"/>
          <p:cNvSpPr/>
          <p:nvPr/>
        </p:nvSpPr>
        <p:spPr>
          <a:xfrm>
            <a:off x="1018461" y="6275189"/>
            <a:ext cx="5964912" cy="9886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Egyetlen mérőpofával, hornyok és mélyedések mérésére alkalmas, egyszerűbb szerkezetű alkatrészekhez. A kisebb tömeg gyorsabb munkát tesz lehetővé.</a:t>
            </a:r>
            <a:endParaRPr lang="en-US" sz="1600" dirty="0"/>
          </a:p>
        </p:txBody>
      </p:sp>
      <p:sp>
        <p:nvSpPr>
          <p:cNvPr id="8" name="Shape 5"/>
          <p:cNvSpPr/>
          <p:nvPr/>
        </p:nvSpPr>
        <p:spPr>
          <a:xfrm>
            <a:off x="7418189" y="5584865"/>
            <a:ext cx="6491168" cy="1907858"/>
          </a:xfrm>
          <a:prstGeom prst="roundRect">
            <a:avLst>
              <a:gd name="adj" fmla="val 5751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B2D4E5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7395329" y="5584865"/>
            <a:ext cx="91440" cy="1907858"/>
          </a:xfrm>
          <a:prstGeom prst="roundRect">
            <a:avLst>
              <a:gd name="adj" fmla="val 94635"/>
            </a:avLst>
          </a:prstGeom>
          <a:solidFill>
            <a:srgbClr val="007EBD"/>
          </a:solidFill>
          <a:ln/>
        </p:spPr>
      </p:sp>
      <p:sp>
        <p:nvSpPr>
          <p:cNvPr id="10" name="Text 7"/>
          <p:cNvSpPr/>
          <p:nvPr/>
        </p:nvSpPr>
        <p:spPr>
          <a:xfrm>
            <a:off x="7715607" y="5813703"/>
            <a:ext cx="2706886" cy="3378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Tipikus alkalmazások</a:t>
            </a:r>
            <a:endParaRPr lang="en-US" sz="2100" dirty="0"/>
          </a:p>
        </p:txBody>
      </p:sp>
      <p:sp>
        <p:nvSpPr>
          <p:cNvPr id="11" name="Text 8"/>
          <p:cNvSpPr/>
          <p:nvPr/>
        </p:nvSpPr>
        <p:spPr>
          <a:xfrm>
            <a:off x="7715607" y="6275189"/>
            <a:ext cx="5964912" cy="9886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Keskeny hornyok szélessége, bevágások mélysége, csapok átmérője - mindez egyetlen mérőpofával, ahol a kétcsőrű változat túl nagy lenne.</a:t>
            </a:r>
            <a:endParaRPr lang="en-US" sz="1600" dirty="0"/>
          </a:p>
        </p:txBody>
      </p:sp>
      <p:pic>
        <p:nvPicPr>
          <p:cNvPr id="13" name="Kép 12">
            <a:extLst>
              <a:ext uri="{FF2B5EF4-FFF2-40B4-BE49-F238E27FC236}">
                <a16:creationId xmlns:a16="http://schemas.microsoft.com/office/drawing/2014/main" id="{3D922F08-930C-4005-AF26-B108531730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4467" y="927354"/>
            <a:ext cx="5058481" cy="401058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18661" y="564594"/>
            <a:ext cx="5390198" cy="673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300"/>
              </a:lnSpc>
              <a:buNone/>
            </a:pPr>
            <a:r>
              <a:rPr lang="en-US" sz="42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Digitális tolómérő</a:t>
            </a:r>
            <a:endParaRPr lang="en-US" sz="42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661" y="1777127"/>
            <a:ext cx="6346031" cy="6346031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573327" y="1751409"/>
            <a:ext cx="3234095" cy="4042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5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Modern technológia</a:t>
            </a:r>
            <a:endParaRPr lang="en-US" sz="2500" dirty="0"/>
          </a:p>
        </p:txBody>
      </p:sp>
      <p:sp>
        <p:nvSpPr>
          <p:cNvPr id="5" name="Text 2"/>
          <p:cNvSpPr/>
          <p:nvPr/>
        </p:nvSpPr>
        <p:spPr>
          <a:xfrm>
            <a:off x="7573327" y="2360890"/>
            <a:ext cx="6346031" cy="6572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LCD kijelzős, gyors és pontos leolvasást biztosító tolómérő, széles körben használják ipari és műhelyi mérésekhez.</a:t>
            </a:r>
            <a:endParaRPr lang="en-US" sz="1600" dirty="0"/>
          </a:p>
        </p:txBody>
      </p:sp>
      <p:sp>
        <p:nvSpPr>
          <p:cNvPr id="6" name="Shape 3"/>
          <p:cNvSpPr/>
          <p:nvPr/>
        </p:nvSpPr>
        <p:spPr>
          <a:xfrm>
            <a:off x="7573327" y="3249097"/>
            <a:ext cx="461963" cy="461963"/>
          </a:xfrm>
          <a:prstGeom prst="roundRect">
            <a:avLst>
              <a:gd name="adj" fmla="val 18669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8240554" y="3319582"/>
            <a:ext cx="2695099" cy="3369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Azonnali leolvasás</a:t>
            </a:r>
            <a:endParaRPr lang="en-US" sz="2100" dirty="0"/>
          </a:p>
        </p:txBody>
      </p:sp>
      <p:sp>
        <p:nvSpPr>
          <p:cNvPr id="8" name="Text 5"/>
          <p:cNvSpPr/>
          <p:nvPr/>
        </p:nvSpPr>
        <p:spPr>
          <a:xfrm>
            <a:off x="8240554" y="3861792"/>
            <a:ext cx="5678805" cy="3286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Digitális kijelző, nincs szükség interpolációra</a:t>
            </a:r>
            <a:endParaRPr lang="en-US" sz="1600" dirty="0"/>
          </a:p>
        </p:txBody>
      </p:sp>
      <p:sp>
        <p:nvSpPr>
          <p:cNvPr id="9" name="Shape 6"/>
          <p:cNvSpPr/>
          <p:nvPr/>
        </p:nvSpPr>
        <p:spPr>
          <a:xfrm>
            <a:off x="7573327" y="4601051"/>
            <a:ext cx="461963" cy="461963"/>
          </a:xfrm>
          <a:prstGeom prst="roundRect">
            <a:avLst>
              <a:gd name="adj" fmla="val 18669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8240554" y="4671536"/>
            <a:ext cx="2695099" cy="3369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Nullázható</a:t>
            </a:r>
            <a:endParaRPr lang="en-US" sz="2100" dirty="0"/>
          </a:p>
        </p:txBody>
      </p:sp>
      <p:sp>
        <p:nvSpPr>
          <p:cNvPr id="11" name="Text 8"/>
          <p:cNvSpPr/>
          <p:nvPr/>
        </p:nvSpPr>
        <p:spPr>
          <a:xfrm>
            <a:off x="8240554" y="5213747"/>
            <a:ext cx="5678805" cy="3286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Relatív mérések egyetlen gombnyomással</a:t>
            </a:r>
            <a:endParaRPr lang="en-US" sz="1600" dirty="0"/>
          </a:p>
        </p:txBody>
      </p:sp>
      <p:sp>
        <p:nvSpPr>
          <p:cNvPr id="12" name="Shape 9"/>
          <p:cNvSpPr/>
          <p:nvPr/>
        </p:nvSpPr>
        <p:spPr>
          <a:xfrm>
            <a:off x="7573327" y="5953006"/>
            <a:ext cx="461963" cy="461963"/>
          </a:xfrm>
          <a:prstGeom prst="roundRect">
            <a:avLst>
              <a:gd name="adj" fmla="val 18669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8240554" y="6023491"/>
            <a:ext cx="2796302" cy="3369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Váltható mértékegység</a:t>
            </a:r>
            <a:endParaRPr lang="en-US" sz="2100" dirty="0"/>
          </a:p>
        </p:txBody>
      </p:sp>
      <p:sp>
        <p:nvSpPr>
          <p:cNvPr id="14" name="Text 11"/>
          <p:cNvSpPr/>
          <p:nvPr/>
        </p:nvSpPr>
        <p:spPr>
          <a:xfrm>
            <a:off x="8240554" y="6565702"/>
            <a:ext cx="5678805" cy="3286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mm/inch átváltás automatikusan</a:t>
            </a:r>
            <a:endParaRPr lang="en-US" sz="16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Kép 16">
            <a:extLst>
              <a:ext uri="{FF2B5EF4-FFF2-40B4-BE49-F238E27FC236}">
                <a16:creationId xmlns:a16="http://schemas.microsoft.com/office/drawing/2014/main" id="{170741C1-057C-483A-8396-17ADD00DCB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266" r="6532"/>
          <a:stretch/>
        </p:blipFill>
        <p:spPr>
          <a:xfrm rot="20109506">
            <a:off x="1845414" y="694260"/>
            <a:ext cx="3267806" cy="3085962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26519" y="3331369"/>
            <a:ext cx="7295317" cy="681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350"/>
              </a:lnSpc>
              <a:buNone/>
            </a:pPr>
            <a:r>
              <a:rPr lang="en-US" sz="42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Analóg és mérőórás tolómérő</a:t>
            </a:r>
            <a:endParaRPr lang="en-US" sz="4250" dirty="0"/>
          </a:p>
        </p:txBody>
      </p:sp>
      <p:sp>
        <p:nvSpPr>
          <p:cNvPr id="4" name="Text 1"/>
          <p:cNvSpPr/>
          <p:nvPr/>
        </p:nvSpPr>
        <p:spPr>
          <a:xfrm>
            <a:off x="726519" y="4531400"/>
            <a:ext cx="3269694" cy="4086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5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Nóniusz tolómérő</a:t>
            </a:r>
            <a:endParaRPr lang="en-US" sz="2550" dirty="0"/>
          </a:p>
        </p:txBody>
      </p:sp>
      <p:sp>
        <p:nvSpPr>
          <p:cNvPr id="5" name="Text 2"/>
          <p:cNvSpPr/>
          <p:nvPr/>
        </p:nvSpPr>
        <p:spPr>
          <a:xfrm>
            <a:off x="726519" y="5147548"/>
            <a:ext cx="6335435" cy="9965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Hagyományos, precíziós méréshez kifejlesztett klasszikus eszköz. A nóniusz skála segítségével 0,02-0,05 mm pontosság érhető el mechanikus úton.</a:t>
            </a:r>
            <a:endParaRPr lang="en-US" sz="1600" dirty="0"/>
          </a:p>
        </p:txBody>
      </p:sp>
      <p:sp>
        <p:nvSpPr>
          <p:cNvPr id="6" name="Shape 3"/>
          <p:cNvSpPr/>
          <p:nvPr/>
        </p:nvSpPr>
        <p:spPr>
          <a:xfrm>
            <a:off x="726519" y="6377583"/>
            <a:ext cx="6335435" cy="882015"/>
          </a:xfrm>
          <a:prstGeom prst="roundRect">
            <a:avLst>
              <a:gd name="adj" fmla="val 9886"/>
            </a:avLst>
          </a:prstGeom>
          <a:solidFill>
            <a:srgbClr val="B3E5FF"/>
          </a:solidFill>
          <a:ln/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045" y="6691432"/>
            <a:ext cx="259437" cy="207526"/>
          </a:xfrm>
          <a:prstGeom prst="rect">
            <a:avLst/>
          </a:prstGeom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55BEEC88-DA71-42DE-8FC0-8F97A5313D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7234" y="-13454"/>
            <a:ext cx="5268060" cy="4915586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1401008" y="6636901"/>
            <a:ext cx="5453420" cy="3321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Áramforrás nem szükséges, megbízható és tartós</a:t>
            </a:r>
            <a:endParaRPr lang="en-US" sz="1600" dirty="0"/>
          </a:p>
        </p:txBody>
      </p:sp>
      <p:sp>
        <p:nvSpPr>
          <p:cNvPr id="9" name="Text 5"/>
          <p:cNvSpPr/>
          <p:nvPr/>
        </p:nvSpPr>
        <p:spPr>
          <a:xfrm>
            <a:off x="7576066" y="4531400"/>
            <a:ext cx="3269694" cy="4086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5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Mérőórás tolómérő</a:t>
            </a:r>
            <a:endParaRPr lang="en-US" sz="2550" dirty="0"/>
          </a:p>
        </p:txBody>
      </p:sp>
      <p:sp>
        <p:nvSpPr>
          <p:cNvPr id="10" name="Text 6"/>
          <p:cNvSpPr/>
          <p:nvPr/>
        </p:nvSpPr>
        <p:spPr>
          <a:xfrm>
            <a:off x="7576066" y="5147548"/>
            <a:ext cx="6335435" cy="9965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Fogaskerekes áttétellel nagy pontosságú leolvasást biztosít, például finommechanikában. A mérőóra mutatója folyamatosan jelzi a pofák elmozdulását.</a:t>
            </a:r>
            <a:endParaRPr lang="en-US" sz="1600" dirty="0"/>
          </a:p>
        </p:txBody>
      </p:sp>
      <p:sp>
        <p:nvSpPr>
          <p:cNvPr id="11" name="Shape 7"/>
          <p:cNvSpPr/>
          <p:nvPr/>
        </p:nvSpPr>
        <p:spPr>
          <a:xfrm>
            <a:off x="7576066" y="6377583"/>
            <a:ext cx="6335435" cy="882015"/>
          </a:xfrm>
          <a:prstGeom prst="roundRect">
            <a:avLst>
              <a:gd name="adj" fmla="val 9886"/>
            </a:avLst>
          </a:prstGeom>
          <a:solidFill>
            <a:srgbClr val="B3E5FF"/>
          </a:solidFill>
          <a:ln/>
        </p:spPr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3592" y="6691432"/>
            <a:ext cx="259437" cy="207526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8250555" y="6636901"/>
            <a:ext cx="5453420" cy="3321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Különösen hasznos összehasonlító méréseknél</a:t>
            </a:r>
            <a:endParaRPr lang="en-US" sz="16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362</Words>
  <Application>Microsoft Office PowerPoint</Application>
  <PresentationFormat>Egyéni</PresentationFormat>
  <Paragraphs>58</Paragraphs>
  <Slides>9</Slides>
  <Notes>9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9</vt:i4>
      </vt:variant>
    </vt:vector>
  </HeadingPairs>
  <TitlesOfParts>
    <vt:vector size="14" baseType="lpstr">
      <vt:lpstr>Petrona Bold</vt:lpstr>
      <vt:lpstr>Arial</vt:lpstr>
      <vt:lpstr>Inter</vt:lpstr>
      <vt:lpstr>Calibri</vt:lpstr>
      <vt:lpstr>Office Theme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subject/>
  <dc:creator/>
  <cp:lastModifiedBy>Csécsei Judit</cp:lastModifiedBy>
  <cp:revision>2</cp:revision>
  <dcterms:created xsi:type="dcterms:W3CDTF">2025-12-20T16:41:34Z</dcterms:created>
  <dcterms:modified xsi:type="dcterms:W3CDTF">2025-12-20T16:51:47Z</dcterms:modified>
</cp:coreProperties>
</file>